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693" r:id="rId2"/>
    <p:sldId id="568" r:id="rId3"/>
    <p:sldId id="570" r:id="rId4"/>
    <p:sldId id="572" r:id="rId5"/>
    <p:sldId id="715" r:id="rId6"/>
    <p:sldId id="645" r:id="rId7"/>
    <p:sldId id="684" r:id="rId8"/>
    <p:sldId id="694" r:id="rId9"/>
    <p:sldId id="695" r:id="rId10"/>
    <p:sldId id="686" r:id="rId11"/>
    <p:sldId id="719" r:id="rId12"/>
    <p:sldId id="720" r:id="rId13"/>
    <p:sldId id="685" r:id="rId14"/>
    <p:sldId id="718" r:id="rId15"/>
    <p:sldId id="577" r:id="rId16"/>
    <p:sldId id="652" r:id="rId17"/>
    <p:sldId id="708" r:id="rId18"/>
    <p:sldId id="709" r:id="rId19"/>
    <p:sldId id="699" r:id="rId20"/>
    <p:sldId id="580" r:id="rId21"/>
    <p:sldId id="700" r:id="rId22"/>
    <p:sldId id="706" r:id="rId23"/>
    <p:sldId id="707" r:id="rId24"/>
    <p:sldId id="687" r:id="rId25"/>
    <p:sldId id="688" r:id="rId26"/>
    <p:sldId id="588" r:id="rId27"/>
    <p:sldId id="589" r:id="rId28"/>
    <p:sldId id="701" r:id="rId29"/>
    <p:sldId id="648" r:id="rId30"/>
    <p:sldId id="646" r:id="rId31"/>
    <p:sldId id="590" r:id="rId32"/>
    <p:sldId id="690" r:id="rId33"/>
    <p:sldId id="691" r:id="rId34"/>
    <p:sldId id="649" r:id="rId35"/>
    <p:sldId id="650" r:id="rId36"/>
    <p:sldId id="651" r:id="rId37"/>
    <p:sldId id="653" r:id="rId38"/>
    <p:sldId id="654" r:id="rId39"/>
    <p:sldId id="655" r:id="rId40"/>
    <p:sldId id="692" r:id="rId41"/>
    <p:sldId id="630" r:id="rId42"/>
    <p:sldId id="647" r:id="rId43"/>
    <p:sldId id="639" r:id="rId44"/>
    <p:sldId id="600" r:id="rId45"/>
    <p:sldId id="640" r:id="rId46"/>
    <p:sldId id="656" r:id="rId47"/>
    <p:sldId id="658" r:id="rId48"/>
    <p:sldId id="659" r:id="rId49"/>
    <p:sldId id="660" r:id="rId50"/>
    <p:sldId id="661" r:id="rId51"/>
    <p:sldId id="703" r:id="rId52"/>
    <p:sldId id="702" r:id="rId53"/>
    <p:sldId id="662" r:id="rId54"/>
    <p:sldId id="667" r:id="rId55"/>
    <p:sldId id="668" r:id="rId56"/>
    <p:sldId id="669" r:id="rId57"/>
    <p:sldId id="670" r:id="rId58"/>
    <p:sldId id="671" r:id="rId59"/>
    <p:sldId id="672" r:id="rId60"/>
    <p:sldId id="704" r:id="rId61"/>
    <p:sldId id="673" r:id="rId62"/>
    <p:sldId id="674" r:id="rId63"/>
    <p:sldId id="675" r:id="rId64"/>
    <p:sldId id="643" r:id="rId65"/>
    <p:sldId id="710" r:id="rId66"/>
    <p:sldId id="711" r:id="rId67"/>
    <p:sldId id="712" r:id="rId68"/>
    <p:sldId id="713" r:id="rId69"/>
    <p:sldId id="714" r:id="rId70"/>
  </p:sldIdLst>
  <p:sldSz cx="9906000" cy="6858000" type="A4"/>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2" d="100"/>
          <a:sy n="72" d="100"/>
        </p:scale>
        <p:origin x="1152" y="72"/>
      </p:cViewPr>
      <p:guideLst>
        <p:guide orient="horz" pos="2160"/>
        <p:guide pos="3120"/>
      </p:guideLst>
    </p:cSldViewPr>
  </p:slideViewPr>
  <p:notesTextViewPr>
    <p:cViewPr>
      <p:scale>
        <a:sx n="1" d="1"/>
        <a:sy n="1" d="1"/>
      </p:scale>
      <p:origin x="0" y="0"/>
    </p:cViewPr>
  </p:notesTextViewPr>
  <p:sorterViewPr>
    <p:cViewPr>
      <p:scale>
        <a:sx n="120" d="100"/>
        <a:sy n="120" d="100"/>
      </p:scale>
      <p:origin x="0" y="-258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SVBY\Desktop\&#26377;&#21454;&#27700;&#37327;&#65288;170925&#33609;&#24029;&#35036;&#20304;&#12424;&#12426;&#65289;+&#29983;&#27963;&#29992;&#21407;&#21336;&#203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LANDISK-SUIDOU\disk1\&#27700;&#36947;&#35506;&#12469;&#12540;&#12496;&#12540;\02&#25216;&#34899;\2110&#32784;&#38663;&#21270;\H29%20&#32784;&#38663;&#21270;&#38306;&#36899;\02%20&#32784;&#38663;&#21270;&#35373;&#32622;&#29366;&#27841;&#31561;&#22522;&#30990;&#35519;&#26619;&#12304;&#27700;&#24037;&#35373;&#35336;&#12305;\20171220%20&#27700;&#24037;&#35373;&#35336;&#8658;&#27700;&#36947;&#35506;\&#12304;&#26481;&#20140;&#26368;&#26032;&#20516;&#12305;&#24179;&#25104;29&#24180;&#24230;_&#32784;&#38663;&#21270;&#35519;&#26619;&#32080;&#26524;(PressRelease)20171219.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LANDISK-SUIDOU\disk1\&#27700;&#36947;&#35506;&#12469;&#12540;&#12496;&#12540;\02&#25216;&#34899;\2110&#32784;&#38663;&#21270;\H29%20&#32784;&#38663;&#21270;&#38306;&#36899;\02%20&#32784;&#38663;&#21270;&#35373;&#32622;&#29366;&#27841;&#31561;&#22522;&#30990;&#35519;&#26619;&#12304;&#27700;&#24037;&#35373;&#35336;&#12305;\20171220%20&#27700;&#24037;&#35373;&#35336;&#8658;&#27700;&#36947;&#35506;\&#12304;&#26481;&#20140;&#26368;&#26032;&#20516;&#12305;&#24179;&#25104;29&#24180;&#24230;_&#32784;&#38663;&#21270;&#35519;&#26619;&#32080;&#26524;(PressRelease)20171219.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LANDISK-SUIDOU\disk1\&#27700;&#36947;&#35506;&#12469;&#12540;&#12496;&#12540;\02&#25216;&#34899;\2110&#32784;&#38663;&#21270;\H29%20&#32784;&#38663;&#21270;&#38306;&#36899;\02%20&#32784;&#38663;&#21270;&#35373;&#32622;&#29366;&#27841;&#31561;&#22522;&#30990;&#35519;&#26619;&#12304;&#27700;&#24037;&#35373;&#35336;&#12305;\20171220%20&#27700;&#24037;&#35373;&#35336;&#8658;&#27700;&#36947;&#35506;\&#12304;&#26481;&#20140;&#26368;&#26032;&#20516;&#12305;&#24179;&#25104;29&#24180;&#24230;_&#32784;&#38663;&#21270;&#35519;&#26619;&#32080;&#26524;(PressRelease)20171219.xlsm"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7.xml.rels><?xml version="1.0" encoding="UTF-8" standalone="yes"?>
<Relationships xmlns="http://schemas.openxmlformats.org/package/2006/relationships"><Relationship Id="rId1" Type="http://schemas.openxmlformats.org/officeDocument/2006/relationships/oleObject" Target="file:///C:\Users\MTEBF\Desktop\170830%20H27&#27700;&#36947;&#32113;&#35336;&#65293;&#32887;&#21729;&#25968;.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LANDISK-SUIDOU\disk1\&#27700;&#36947;&#35506;&#12469;&#12540;&#12496;&#12540;\02&#25216;&#34899;\&#35036;&#20304;&#23798;&#20849;&#26377;&#12501;&#12457;&#12523;&#12480;\&#31649;&#36335;&#26356;&#26032;&#12398;&#24517;&#35201;&#24615;&#65288;&#22823;&#33251;&#12524;&#12463;&#29992;&#65289;\180620_&#35215;&#27169;&#21029;&#26009;&#37329;&#22238;&#21454;&#2957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LANDISK-SUIDOU\disk1\&#27700;&#36947;&#35506;&#12469;&#12540;&#12496;&#12540;\02&#25216;&#34899;\&#35036;&#20304;&#23798;&#20849;&#26377;&#12501;&#12457;&#12523;&#12480;\&#31649;&#36335;&#26356;&#26032;&#12398;&#24517;&#35201;&#24615;&#65288;&#22823;&#33251;&#12524;&#12463;&#29992;&#65289;\180620_&#35215;&#27169;&#21029;&#26009;&#37329;&#22238;&#21454;&#2957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ANDISK-SUIDOU\disk1\&#27700;&#36947;&#35506;&#12469;&#12540;&#12496;&#12540;\06&#35336;&#30011;&#25351;&#23566;&#23460;\900&#30740;&#20462;&#36039;&#26009;&#31561;\&#25237;&#36039;&#38989;&#31561;&#12487;&#12540;&#12479;\161012%20&#25237;&#36039;&#38989;graph&#65288;&#65374;H26&#65289;&#12304;&#26045;&#35373;&#25972;&#20633;&#36027;&#35036;&#21161;&#36796;&#12305;&#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TMYA\Desktop\&#9734;&#9734;&#9734;H28&#20316;&#26989;&#12501;&#12457;&#12523;&#12480;&#12540;&#9734;&#9734;&#9734;\&#9734;&#9734;&#9734;H28&#24180;&#24230;&#29992;&#12522;&#12496;&#12452;&#12473;&#12487;&#12540;&#12479;\160616%20&#25237;&#36039;&#38989;graph&#65288;&#65374;H26&#65289;&#12304;&#26045;&#35373;&#25972;&#20633;&#36027;&#35036;&#21161;&#36796;&#12305;&#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TMYA\Desktop\&#9734;&#9734;&#9734;H28&#20316;&#26989;&#12501;&#12457;&#12523;&#12480;&#12540;&#9734;&#9734;&#9734;\&#9734;&#9734;&#9734;H28&#24180;&#24230;&#29992;&#12522;&#12496;&#12452;&#12473;&#12487;&#12540;&#12479;\160616%20&#25237;&#36039;&#38989;graph&#65288;&#65374;H26&#65289;&#12304;&#26045;&#35373;&#25972;&#20633;&#36027;&#35036;&#21161;&#36796;&#12305;&#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TMYA\AppData\Local\Microsoft\Windows\Temporary%20Internet%20Files\Content.Outlook\E0OF70BA\271113&#24314;&#35373;&#25237;&#36039;&#12392;&#22269;&#24235;&#35036;&#21161;&#25512;&#31227;&#65288;H6&#65374;H25&#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TMYA\Desktop\H27&#24180;&#24230;&#12522;&#12496;&#12452;&#12473;&#12487;&#12540;&#12479;\&#65288;&#26356;&#26032;&#29575;&#12539;&#32076;&#24180;&#21270;&#29575;&#65289;&#37117;&#36947;&#24220;&#30476;&#21029;&#38598;&#35336;&#65288;H26&#24180;&#24230;&#26411;&#65289;.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YWRT\Documents\&#9633;&#9633;&#9633;&#9633;&#9633;H29&#24180;&#24230;&#9633;&#9633;&#9633;&#9633;&#9633;\&#9734;&#9734;&#9734;H29&#24180;&#24230;&#29992;&#12522;&#12496;&#12452;&#12473;&#12487;&#12540;&#12479;\&#26356;&#26032;&#29575;&#12392;&#32076;&#24180;&#21270;&#29575;\&#65288;&#26356;&#26032;&#29575;&#12539;&#32076;&#24180;&#21270;&#29575;&#65289;&#37117;&#36947;&#24220;&#30476;&#21029;&#38598;&#35336;&#65288;H28&#24180;&#24230;&#26411;&#65289;.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GSQGS\Documents\&#26356;&#26032;&#29575;&#31561;&#12398;&#26908;&#35342;\10&#24180;&#38291;&#38598;&#35336;_5&#19975;&#20154;&#21306;&#2099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ANDISK-SUIDOU\disk1\&#27700;&#36947;&#35506;&#12469;&#12540;&#12496;&#12540;\02&#25216;&#34899;\2110&#32784;&#38663;&#21270;\H29%20&#32784;&#38663;&#21270;&#38306;&#36899;\07%20H28&#12487;&#12540;&#12479;&#12398;&#20844;&#34920;\&#25163;&#25345;&#12385;&#65288;&#27861;&#26696;&#22522;&#30990;&#36039;&#26009;&#29992;&#12464;&#12521;&#12501;&#26377;&#12426;&#65289;&#36039;&#26009;\&#9314;&#12304;&#36039;&#26009;&#12305;&#22522;&#24185;&#31649;&#36335;&#37117;&#36947;&#24220;&#30476;&#21029;&#12464;&#12521;&#12501;&#65288;&#22320;&#22259;&#20184;&#6528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08389820913963"/>
          <c:y val="7.0328986837298407E-2"/>
          <c:w val="0.79585863166224369"/>
          <c:h val="0.78569949456954824"/>
        </c:manualLayout>
      </c:layout>
      <c:barChart>
        <c:barDir val="col"/>
        <c:grouping val="clustered"/>
        <c:varyColors val="0"/>
        <c:ser>
          <c:idx val="4"/>
          <c:order val="4"/>
          <c:tx>
            <c:strRef>
              <c:f>'有収水量（上水道事業）'!$B$9:$BF$9</c:f>
              <c:strCache>
                <c:ptCount val="1"/>
                <c:pt idx="0">
                  <c:v>生活用原単位（実績） 117  127  137  142  154  166  176  167  171  174  180  181  185  192  189  186  194  197  205  211  213  215  217  222  228  234  234  238  239  240  240  242  242  243  243  242  241  239  238  239  240  239  234  231  231  235  232  232  231 </c:v>
                </c:pt>
              </c:strCache>
            </c:strRef>
          </c:tx>
          <c:invertIfNegative val="0"/>
          <c:val>
            <c:numRef>
              <c:f>'有収水量（上水道事業）'!$B$9:$BF$9</c:f>
              <c:numCache>
                <c:formatCode>General</c:formatCode>
                <c:ptCount val="57"/>
                <c:pt idx="0" formatCode="0_);[Red]\(0\)">
                  <c:v>0</c:v>
                </c:pt>
                <c:pt idx="6" formatCode="0_);[Red]\(0\)">
                  <c:v>117.2</c:v>
                </c:pt>
                <c:pt idx="7" formatCode="0_);[Red]\(0\)">
                  <c:v>126.6</c:v>
                </c:pt>
                <c:pt idx="8" formatCode="0_);[Red]\(0\)">
                  <c:v>136.69999999999999</c:v>
                </c:pt>
                <c:pt idx="9" formatCode="0_);[Red]\(0\)">
                  <c:v>141.5</c:v>
                </c:pt>
                <c:pt idx="10" formatCode="0_);[Red]\(0\)">
                  <c:v>154.1</c:v>
                </c:pt>
                <c:pt idx="11" formatCode="0_);[Red]\(0\)">
                  <c:v>165.8</c:v>
                </c:pt>
                <c:pt idx="12" formatCode="0_);[Red]\(0\)">
                  <c:v>175.8</c:v>
                </c:pt>
                <c:pt idx="13" formatCode="0_);[Red]\(0\)">
                  <c:v>166.7</c:v>
                </c:pt>
                <c:pt idx="14" formatCode="0_);[Red]\(0\)">
                  <c:v>171.2</c:v>
                </c:pt>
                <c:pt idx="15" formatCode="0_);[Red]\(0\)">
                  <c:v>173.9</c:v>
                </c:pt>
                <c:pt idx="16" formatCode="0_);[Red]\(0\)">
                  <c:v>180.4</c:v>
                </c:pt>
                <c:pt idx="17" formatCode="0_);[Red]\(0\)">
                  <c:v>180.9</c:v>
                </c:pt>
                <c:pt idx="18" formatCode="0_);[Red]\(0\)">
                  <c:v>184.9</c:v>
                </c:pt>
                <c:pt idx="19" formatCode="0_);[Red]\(0\)">
                  <c:v>191.7</c:v>
                </c:pt>
                <c:pt idx="20" formatCode="0_);[Red]\(0\)">
                  <c:v>189.2</c:v>
                </c:pt>
                <c:pt idx="21" formatCode="0_);[Red]\(0\)">
                  <c:v>186.2</c:v>
                </c:pt>
                <c:pt idx="22" formatCode="0_);[Red]\(0\)">
                  <c:v>193.7</c:v>
                </c:pt>
                <c:pt idx="23" formatCode="0_);[Red]\(0\)">
                  <c:v>197.4</c:v>
                </c:pt>
                <c:pt idx="24" formatCode="0_);[Red]\(0\)">
                  <c:v>205.1</c:v>
                </c:pt>
                <c:pt idx="25" formatCode="0_);[Red]\(0\)">
                  <c:v>211</c:v>
                </c:pt>
                <c:pt idx="26" formatCode="0_);[Red]\(0\)">
                  <c:v>212.5</c:v>
                </c:pt>
                <c:pt idx="27" formatCode="0_);[Red]\(0\)">
                  <c:v>214.6</c:v>
                </c:pt>
                <c:pt idx="28" formatCode="0_);[Red]\(0\)">
                  <c:v>216.9</c:v>
                </c:pt>
                <c:pt idx="29" formatCode="0_);[Red]\(0\)">
                  <c:v>221.8</c:v>
                </c:pt>
                <c:pt idx="30" formatCode="0_);[Red]\(0\)">
                  <c:v>228.1</c:v>
                </c:pt>
                <c:pt idx="31" formatCode="0_);[Red]\(0\)">
                  <c:v>234</c:v>
                </c:pt>
                <c:pt idx="32" formatCode="0_);[Red]\(0\)">
                  <c:v>233.5</c:v>
                </c:pt>
                <c:pt idx="33" formatCode="0_);[Red]\(0\)">
                  <c:v>237.6</c:v>
                </c:pt>
                <c:pt idx="34" formatCode="0_);[Red]\(0\)">
                  <c:v>238.5</c:v>
                </c:pt>
                <c:pt idx="35" formatCode="0_);[Red]\(0\)">
                  <c:v>240.1</c:v>
                </c:pt>
                <c:pt idx="36" formatCode="0_);[Red]\(0\)">
                  <c:v>239.7</c:v>
                </c:pt>
                <c:pt idx="37" formatCode="0_);[Red]\(0\)">
                  <c:v>241.9</c:v>
                </c:pt>
                <c:pt idx="38" formatCode="0_);[Red]\(0\)">
                  <c:v>241.9</c:v>
                </c:pt>
                <c:pt idx="39" formatCode="0_);[Red]\(0\)">
                  <c:v>243.4</c:v>
                </c:pt>
                <c:pt idx="40" formatCode="0_);[Red]\(0\)">
                  <c:v>242.5</c:v>
                </c:pt>
                <c:pt idx="41" formatCode="0_);[Red]\(0\)">
                  <c:v>242.4</c:v>
                </c:pt>
                <c:pt idx="42" formatCode="0_);[Red]\(0\)">
                  <c:v>240.8</c:v>
                </c:pt>
                <c:pt idx="43" formatCode="0_);[Red]\(0\)">
                  <c:v>239.3</c:v>
                </c:pt>
                <c:pt idx="44" formatCode="0_);[Red]\(0\)">
                  <c:v>237.9</c:v>
                </c:pt>
                <c:pt idx="45" formatCode="0_);[Red]\(0\)">
                  <c:v>239.2</c:v>
                </c:pt>
                <c:pt idx="46" formatCode="0_);[Red]\(0\)">
                  <c:v>239.9</c:v>
                </c:pt>
                <c:pt idx="47" formatCode="0_);[Red]\(0\)">
                  <c:v>238.8</c:v>
                </c:pt>
                <c:pt idx="48" formatCode="0_);[Red]\(0\)">
                  <c:v>233.5</c:v>
                </c:pt>
                <c:pt idx="49" formatCode="0_);[Red]\(0\)">
                  <c:v>231.1</c:v>
                </c:pt>
                <c:pt idx="50" formatCode="0_);[Red]\(0\)">
                  <c:v>230.5</c:v>
                </c:pt>
                <c:pt idx="51" formatCode="0_);[Red]\(0\)">
                  <c:v>235.3</c:v>
                </c:pt>
                <c:pt idx="52" formatCode="0_);[Red]\(0\)">
                  <c:v>231.5</c:v>
                </c:pt>
                <c:pt idx="53" formatCode="0_);[Red]\(0\)">
                  <c:v>231.6</c:v>
                </c:pt>
                <c:pt idx="54" formatCode="0_);[Red]\(0\)">
                  <c:v>230.7</c:v>
                </c:pt>
                <c:pt idx="55" formatCode="0_);[Red]\(0\)">
                  <c:v>227.6</c:v>
                </c:pt>
                <c:pt idx="56" formatCode="0_);[Red]\(0\)">
                  <c:v>227</c:v>
                </c:pt>
              </c:numCache>
            </c:numRef>
          </c:val>
          <c:extLst>
            <c:ext xmlns:c16="http://schemas.microsoft.com/office/drawing/2014/chart" uri="{C3380CC4-5D6E-409C-BE32-E72D297353CC}">
              <c16:uniqueId val="{00000000-10F7-44F9-B576-45D0FD7B9C91}"/>
            </c:ext>
          </c:extLst>
        </c:ser>
        <c:ser>
          <c:idx val="5"/>
          <c:order val="5"/>
          <c:tx>
            <c:strRef>
              <c:f>'有収水量（上水道事業）'!$B$8</c:f>
              <c:strCache>
                <c:ptCount val="1"/>
                <c:pt idx="0">
                  <c:v>生活用原単位（推計）</c:v>
                </c:pt>
              </c:strCache>
            </c:strRef>
          </c:tx>
          <c:invertIfNegative val="0"/>
          <c:val>
            <c:numRef>
              <c:f>'有収水量（上水道事業）'!$C$8:$FB$8</c:f>
              <c:numCache>
                <c:formatCode>General</c:formatCode>
                <c:ptCount val="156"/>
                <c:pt idx="56" formatCode="0_);[Red]\(0\)">
                  <c:v>226.70000000000002</c:v>
                </c:pt>
                <c:pt idx="57" formatCode="0_);[Red]\(0\)">
                  <c:v>226</c:v>
                </c:pt>
                <c:pt idx="58" formatCode="0_);[Red]\(0\)">
                  <c:v>225.20000000000002</c:v>
                </c:pt>
                <c:pt idx="59" formatCode="0_);[Red]\(0\)">
                  <c:v>224.60000000000002</c:v>
                </c:pt>
                <c:pt idx="60" formatCode="0_);[Red]\(0\)">
                  <c:v>224.29999999999998</c:v>
                </c:pt>
                <c:pt idx="61" formatCode="0_);[Red]\(0\)">
                  <c:v>223.49999999999997</c:v>
                </c:pt>
                <c:pt idx="62" formatCode="0_);[Red]\(0\)">
                  <c:v>222.5</c:v>
                </c:pt>
                <c:pt idx="63" formatCode="0_);[Red]\(0\)">
                  <c:v>222.19999999999996</c:v>
                </c:pt>
                <c:pt idx="64" formatCode="0_);[Red]\(0\)">
                  <c:v>221.7</c:v>
                </c:pt>
                <c:pt idx="65" formatCode="0_);[Red]\(0\)">
                  <c:v>221.10000000000002</c:v>
                </c:pt>
                <c:pt idx="66" formatCode="0_);[Red]\(0\)">
                  <c:v>220.2</c:v>
                </c:pt>
                <c:pt idx="67" formatCode="0_);[Red]\(0\)">
                  <c:v>219.8</c:v>
                </c:pt>
                <c:pt idx="68" formatCode="0_);[Red]\(0\)">
                  <c:v>219</c:v>
                </c:pt>
                <c:pt idx="69" formatCode="0_);[Red]\(0\)">
                  <c:v>218.6</c:v>
                </c:pt>
                <c:pt idx="70" formatCode="0_);[Red]\(0\)">
                  <c:v>218</c:v>
                </c:pt>
                <c:pt idx="71" formatCode="0_);[Red]\(0\)">
                  <c:v>217.20000000000002</c:v>
                </c:pt>
                <c:pt idx="72" formatCode="0_);[Red]\(0\)">
                  <c:v>217</c:v>
                </c:pt>
                <c:pt idx="73" formatCode="0_);[Red]\(0\)">
                  <c:v>216.4</c:v>
                </c:pt>
                <c:pt idx="74" formatCode="0_);[Red]\(0\)">
                  <c:v>215.8</c:v>
                </c:pt>
                <c:pt idx="75" formatCode="0_);[Red]\(0\)">
                  <c:v>215.2</c:v>
                </c:pt>
                <c:pt idx="76" formatCode="0_);[Red]\(0\)">
                  <c:v>215.1</c:v>
                </c:pt>
                <c:pt idx="77" formatCode="0_);[Red]\(0\)">
                  <c:v>214.60000000000002</c:v>
                </c:pt>
                <c:pt idx="78" formatCode="0_);[Red]\(0\)">
                  <c:v>214.1</c:v>
                </c:pt>
                <c:pt idx="79" formatCode="0_);[Red]\(0\)">
                  <c:v>213.5</c:v>
                </c:pt>
                <c:pt idx="80" formatCode="0_);[Red]\(0\)">
                  <c:v>213.3</c:v>
                </c:pt>
                <c:pt idx="81" formatCode="0_);[Red]\(0\)">
                  <c:v>212.7</c:v>
                </c:pt>
                <c:pt idx="82" formatCode="0_);[Red]\(0\)">
                  <c:v>212.2</c:v>
                </c:pt>
                <c:pt idx="83" formatCode="0_);[Red]\(0\)">
                  <c:v>211.70000000000002</c:v>
                </c:pt>
                <c:pt idx="84" formatCode="0_);[Red]\(0\)">
                  <c:v>211.3</c:v>
                </c:pt>
                <c:pt idx="85" formatCode="0_);[Red]\(0\)">
                  <c:v>210.9</c:v>
                </c:pt>
                <c:pt idx="86" formatCode="0_);[Red]\(0\)">
                  <c:v>210.40000000000003</c:v>
                </c:pt>
                <c:pt idx="87" formatCode="0_);[Red]\(0\)">
                  <c:v>210.3</c:v>
                </c:pt>
                <c:pt idx="88" formatCode="0_);[Red]\(0\)">
                  <c:v>209.8</c:v>
                </c:pt>
                <c:pt idx="89" formatCode="0_);[Red]\(0\)">
                  <c:v>209.6</c:v>
                </c:pt>
                <c:pt idx="90" formatCode="0_);[Red]\(0\)">
                  <c:v>209.1</c:v>
                </c:pt>
                <c:pt idx="91" formatCode="0_);[Red]\(0\)">
                  <c:v>208.6</c:v>
                </c:pt>
                <c:pt idx="92" formatCode="0_);[Red]\(0\)">
                  <c:v>208.5</c:v>
                </c:pt>
                <c:pt idx="93" formatCode="0_);[Red]\(0\)">
                  <c:v>208.1</c:v>
                </c:pt>
                <c:pt idx="94" formatCode="0_);[Red]\(0\)">
                  <c:v>207.70000000000002</c:v>
                </c:pt>
                <c:pt idx="95" formatCode="0_);[Red]\(0\)">
                  <c:v>207.29999999999998</c:v>
                </c:pt>
                <c:pt idx="96" formatCode="0_);[Red]\(0\)">
                  <c:v>207.2</c:v>
                </c:pt>
                <c:pt idx="97" formatCode="0_);[Red]\(0\)">
                  <c:v>206.7</c:v>
                </c:pt>
                <c:pt idx="98" formatCode="0_);[Red]\(0\)">
                  <c:v>206.39999999999998</c:v>
                </c:pt>
                <c:pt idx="99" formatCode="0_);[Red]\(0\)">
                  <c:v>205.99999999999997</c:v>
                </c:pt>
                <c:pt idx="100" formatCode="0_);[Red]\(0\)">
                  <c:v>205.6</c:v>
                </c:pt>
                <c:pt idx="101" formatCode="0_);[Red]\(0\)">
                  <c:v>205.29999999999995</c:v>
                </c:pt>
                <c:pt idx="102" formatCode="0_);[Red]\(0\)">
                  <c:v>204.89999999999998</c:v>
                </c:pt>
                <c:pt idx="103" formatCode="0_);[Red]\(0\)">
                  <c:v>204.6</c:v>
                </c:pt>
                <c:pt idx="104" formatCode="0_);[Red]\(0\)">
                  <c:v>204.39999999999998</c:v>
                </c:pt>
                <c:pt idx="105" formatCode="0_);[Red]\(0\)">
                  <c:v>203.99999999999997</c:v>
                </c:pt>
                <c:pt idx="106" formatCode="0_);[Red]\(0\)">
                  <c:v>203.79999999999998</c:v>
                </c:pt>
                <c:pt idx="107" formatCode="0_);[Red]\(0\)">
                  <c:v>203.4</c:v>
                </c:pt>
                <c:pt idx="108" formatCode="0_);[Red]\(0\)">
                  <c:v>203</c:v>
                </c:pt>
                <c:pt idx="109" formatCode="0_);[Red]\(0\)">
                  <c:v>202.7</c:v>
                </c:pt>
                <c:pt idx="110" formatCode="0_);[Red]\(0\)">
                  <c:v>202.6</c:v>
                </c:pt>
                <c:pt idx="111" formatCode="0_);[Red]\(0\)">
                  <c:v>202.29999999999995</c:v>
                </c:pt>
                <c:pt idx="112" formatCode="0_);[Red]\(0\)">
                  <c:v>201.89999999999998</c:v>
                </c:pt>
                <c:pt idx="113" formatCode="0_);[Red]\(0\)">
                  <c:v>201.6</c:v>
                </c:pt>
                <c:pt idx="114" formatCode="0_);[Red]\(0\)">
                  <c:v>201.29999999999998</c:v>
                </c:pt>
                <c:pt idx="115" formatCode="0_);[Red]\(0\)">
                  <c:v>200.99999999999997</c:v>
                </c:pt>
                <c:pt idx="116" formatCode="0_);[Red]\(0\)">
                  <c:v>200.7</c:v>
                </c:pt>
                <c:pt idx="117" formatCode="0_);[Red]\(0\)">
                  <c:v>200.5</c:v>
                </c:pt>
                <c:pt idx="118" formatCode="0_);[Red]\(0\)">
                  <c:v>200.2</c:v>
                </c:pt>
                <c:pt idx="119" formatCode="0_);[Red]\(0\)">
                  <c:v>200.09999999999997</c:v>
                </c:pt>
                <c:pt idx="120" formatCode="0_);[Red]\(0\)">
                  <c:v>199.69999999999996</c:v>
                </c:pt>
                <c:pt idx="121" formatCode="0_);[Red]\(0\)">
                  <c:v>199.49999999999997</c:v>
                </c:pt>
                <c:pt idx="122" formatCode="0_);[Red]\(0\)">
                  <c:v>199.29999999999998</c:v>
                </c:pt>
                <c:pt idx="123" formatCode="0_);[Red]\(0\)">
                  <c:v>199</c:v>
                </c:pt>
                <c:pt idx="124" formatCode="0_);[Red]\(0\)">
                  <c:v>198.79999999999998</c:v>
                </c:pt>
                <c:pt idx="125" formatCode="0_);[Red]\(0\)">
                  <c:v>198.6</c:v>
                </c:pt>
                <c:pt idx="126" formatCode="0_);[Red]\(0\)">
                  <c:v>198.5</c:v>
                </c:pt>
                <c:pt idx="127" formatCode="0_);[Red]\(0\)">
                  <c:v>198.2</c:v>
                </c:pt>
                <c:pt idx="128" formatCode="0_);[Red]\(0\)">
                  <c:v>198.49999999999997</c:v>
                </c:pt>
                <c:pt idx="129" formatCode="0_);[Red]\(0\)">
                  <c:v>198.2</c:v>
                </c:pt>
                <c:pt idx="130" formatCode="0_);[Red]\(0\)">
                  <c:v>197.99999999999997</c:v>
                </c:pt>
                <c:pt idx="131" formatCode="0_);[Red]\(0\)">
                  <c:v>197.79999999999995</c:v>
                </c:pt>
                <c:pt idx="132" formatCode="0_);[Red]\(0\)">
                  <c:v>197.59999999999997</c:v>
                </c:pt>
                <c:pt idx="133" formatCode="0_);[Red]\(0\)">
                  <c:v>197.49999999999997</c:v>
                </c:pt>
                <c:pt idx="134" formatCode="0_);[Red]\(0\)">
                  <c:v>197.19999999999996</c:v>
                </c:pt>
                <c:pt idx="135" formatCode="0_);[Red]\(0\)">
                  <c:v>197</c:v>
                </c:pt>
                <c:pt idx="136" formatCode="0_);[Red]\(0\)">
                  <c:v>196.79999999999998</c:v>
                </c:pt>
                <c:pt idx="137" formatCode="0_);[Red]\(0\)">
                  <c:v>196.59999999999997</c:v>
                </c:pt>
                <c:pt idx="138" formatCode="0_);[Red]\(0\)">
                  <c:v>196.4</c:v>
                </c:pt>
                <c:pt idx="139" formatCode="0_);[Red]\(0\)">
                  <c:v>196.3</c:v>
                </c:pt>
                <c:pt idx="140" formatCode="0_);[Red]\(0\)">
                  <c:v>195.99999999999997</c:v>
                </c:pt>
                <c:pt idx="141" formatCode="0_);[Red]\(0\)">
                  <c:v>195.79999999999998</c:v>
                </c:pt>
                <c:pt idx="142" formatCode="0_);[Red]\(0\)">
                  <c:v>195.79999999999998</c:v>
                </c:pt>
                <c:pt idx="143" formatCode="0_);[Red]\(0\)">
                  <c:v>195.5</c:v>
                </c:pt>
                <c:pt idx="144" formatCode="0_);[Red]\(0\)">
                  <c:v>195.5</c:v>
                </c:pt>
                <c:pt idx="145" formatCode="0_);[Red]\(0\)">
                  <c:v>195.39999999999998</c:v>
                </c:pt>
                <c:pt idx="146" formatCode="0_);[Red]\(0\)">
                  <c:v>195.2</c:v>
                </c:pt>
                <c:pt idx="147" formatCode="0_);[Red]\(0\)">
                  <c:v>194.89999999999998</c:v>
                </c:pt>
                <c:pt idx="148" formatCode="0_);[Red]\(0\)">
                  <c:v>194.89999999999998</c:v>
                </c:pt>
                <c:pt idx="149" formatCode="0_);[Red]\(0\)">
                  <c:v>194.7</c:v>
                </c:pt>
                <c:pt idx="150" formatCode="0_);[Red]\(0\)">
                  <c:v>194.49999999999997</c:v>
                </c:pt>
                <c:pt idx="151" formatCode="0_);[Red]\(0\)">
                  <c:v>194.49999999999997</c:v>
                </c:pt>
                <c:pt idx="152" formatCode="0_);[Red]\(0\)">
                  <c:v>194.19999999999996</c:v>
                </c:pt>
                <c:pt idx="153" formatCode="0_);[Red]\(0\)">
                  <c:v>194.2</c:v>
                </c:pt>
                <c:pt idx="154" formatCode="0_);[Red]\(0\)">
                  <c:v>194.1</c:v>
                </c:pt>
                <c:pt idx="155" formatCode="0_);[Red]\(0\)">
                  <c:v>194</c:v>
                </c:pt>
              </c:numCache>
            </c:numRef>
          </c:val>
          <c:extLst>
            <c:ext xmlns:c16="http://schemas.microsoft.com/office/drawing/2014/chart" uri="{C3380CC4-5D6E-409C-BE32-E72D297353CC}">
              <c16:uniqueId val="{00000001-10F7-44F9-B576-45D0FD7B9C91}"/>
            </c:ext>
          </c:extLst>
        </c:ser>
        <c:dLbls>
          <c:showLegendKey val="0"/>
          <c:showVal val="0"/>
          <c:showCatName val="0"/>
          <c:showSerName val="0"/>
          <c:showPercent val="0"/>
          <c:showBubbleSize val="0"/>
        </c:dLbls>
        <c:gapWidth val="150"/>
        <c:axId val="346554040"/>
        <c:axId val="346517432"/>
      </c:barChart>
      <c:lineChart>
        <c:grouping val="standard"/>
        <c:varyColors val="0"/>
        <c:ser>
          <c:idx val="2"/>
          <c:order val="0"/>
          <c:tx>
            <c:strRef>
              <c:f>'有収水量（上水道事業）'!$B$3</c:f>
              <c:strCache>
                <c:ptCount val="1"/>
                <c:pt idx="0">
                  <c:v>推計値</c:v>
                </c:pt>
              </c:strCache>
            </c:strRef>
          </c:tx>
          <c:spPr>
            <a:ln w="25400">
              <a:solidFill>
                <a:srgbClr val="FF0000"/>
              </a:solidFill>
              <a:prstDash val="solid"/>
            </a:ln>
          </c:spPr>
          <c:marker>
            <c:symbol val="none"/>
          </c:marker>
          <c:dLbls>
            <c:dLbl>
              <c:idx val="22"/>
              <c:layout>
                <c:manualLayout>
                  <c:x val="3.2896821408657457E-3"/>
                  <c:y val="8.8495651700473323E-3"/>
                </c:manualLayout>
              </c:layout>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F7-44F9-B576-45D0FD7B9C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'有収水量（上水道事業）'!$C$2:$FB$2</c:f>
              <c:numCache>
                <c:formatCode>General</c:formatCode>
                <c:ptCount val="1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pt idx="90">
                  <c:v>2050</c:v>
                </c:pt>
                <c:pt idx="91">
                  <c:v>2051</c:v>
                </c:pt>
                <c:pt idx="92">
                  <c:v>2052</c:v>
                </c:pt>
                <c:pt idx="93">
                  <c:v>2053</c:v>
                </c:pt>
                <c:pt idx="94">
                  <c:v>2054</c:v>
                </c:pt>
                <c:pt idx="95">
                  <c:v>2055</c:v>
                </c:pt>
                <c:pt idx="96">
                  <c:v>2056</c:v>
                </c:pt>
                <c:pt idx="97">
                  <c:v>2057</c:v>
                </c:pt>
                <c:pt idx="98">
                  <c:v>2058</c:v>
                </c:pt>
                <c:pt idx="99">
                  <c:v>2059</c:v>
                </c:pt>
                <c:pt idx="100">
                  <c:v>2060</c:v>
                </c:pt>
                <c:pt idx="101">
                  <c:v>2061</c:v>
                </c:pt>
                <c:pt idx="102">
                  <c:v>2062</c:v>
                </c:pt>
                <c:pt idx="103">
                  <c:v>2063</c:v>
                </c:pt>
                <c:pt idx="104">
                  <c:v>2064</c:v>
                </c:pt>
                <c:pt idx="105">
                  <c:v>2065</c:v>
                </c:pt>
                <c:pt idx="106">
                  <c:v>2066</c:v>
                </c:pt>
                <c:pt idx="107">
                  <c:v>2067</c:v>
                </c:pt>
                <c:pt idx="108">
                  <c:v>2068</c:v>
                </c:pt>
                <c:pt idx="109">
                  <c:v>2069</c:v>
                </c:pt>
                <c:pt idx="110">
                  <c:v>2070</c:v>
                </c:pt>
                <c:pt idx="111">
                  <c:v>2071</c:v>
                </c:pt>
                <c:pt idx="112">
                  <c:v>2072</c:v>
                </c:pt>
                <c:pt idx="113">
                  <c:v>2073</c:v>
                </c:pt>
                <c:pt idx="114">
                  <c:v>2074</c:v>
                </c:pt>
                <c:pt idx="115">
                  <c:v>2075</c:v>
                </c:pt>
                <c:pt idx="116">
                  <c:v>2076</c:v>
                </c:pt>
                <c:pt idx="117">
                  <c:v>2077</c:v>
                </c:pt>
                <c:pt idx="118">
                  <c:v>2078</c:v>
                </c:pt>
                <c:pt idx="119">
                  <c:v>2079</c:v>
                </c:pt>
                <c:pt idx="120">
                  <c:v>2080</c:v>
                </c:pt>
                <c:pt idx="121">
                  <c:v>2081</c:v>
                </c:pt>
                <c:pt idx="122">
                  <c:v>2082</c:v>
                </c:pt>
                <c:pt idx="123">
                  <c:v>2083</c:v>
                </c:pt>
                <c:pt idx="124">
                  <c:v>2084</c:v>
                </c:pt>
                <c:pt idx="125">
                  <c:v>2085</c:v>
                </c:pt>
                <c:pt idx="126">
                  <c:v>2086</c:v>
                </c:pt>
                <c:pt idx="127">
                  <c:v>2087</c:v>
                </c:pt>
                <c:pt idx="128">
                  <c:v>2088</c:v>
                </c:pt>
                <c:pt idx="129">
                  <c:v>2089</c:v>
                </c:pt>
                <c:pt idx="130">
                  <c:v>2090</c:v>
                </c:pt>
                <c:pt idx="131">
                  <c:v>2091</c:v>
                </c:pt>
                <c:pt idx="132">
                  <c:v>2092</c:v>
                </c:pt>
                <c:pt idx="133">
                  <c:v>2093</c:v>
                </c:pt>
                <c:pt idx="134">
                  <c:v>2094</c:v>
                </c:pt>
                <c:pt idx="135">
                  <c:v>2095</c:v>
                </c:pt>
                <c:pt idx="136">
                  <c:v>2096</c:v>
                </c:pt>
                <c:pt idx="137">
                  <c:v>2097</c:v>
                </c:pt>
                <c:pt idx="138">
                  <c:v>2098</c:v>
                </c:pt>
                <c:pt idx="139">
                  <c:v>2099</c:v>
                </c:pt>
                <c:pt idx="140">
                  <c:v>2100</c:v>
                </c:pt>
                <c:pt idx="141">
                  <c:v>2101</c:v>
                </c:pt>
                <c:pt idx="142">
                  <c:v>2102</c:v>
                </c:pt>
                <c:pt idx="143">
                  <c:v>2103</c:v>
                </c:pt>
                <c:pt idx="144">
                  <c:v>2104</c:v>
                </c:pt>
                <c:pt idx="145">
                  <c:v>2105</c:v>
                </c:pt>
                <c:pt idx="146">
                  <c:v>2106</c:v>
                </c:pt>
                <c:pt idx="147">
                  <c:v>2107</c:v>
                </c:pt>
                <c:pt idx="148">
                  <c:v>2108</c:v>
                </c:pt>
                <c:pt idx="149">
                  <c:v>2109</c:v>
                </c:pt>
                <c:pt idx="150">
                  <c:v>2110</c:v>
                </c:pt>
                <c:pt idx="151">
                  <c:v>2111</c:v>
                </c:pt>
                <c:pt idx="152">
                  <c:v>2112</c:v>
                </c:pt>
                <c:pt idx="153">
                  <c:v>2113</c:v>
                </c:pt>
                <c:pt idx="154">
                  <c:v>2114</c:v>
                </c:pt>
                <c:pt idx="155">
                  <c:v>2115</c:v>
                </c:pt>
              </c:numCache>
            </c:numRef>
          </c:cat>
          <c:val>
            <c:numRef>
              <c:f>'有収水量（上水道事業）'!$C$3:$FB$3</c:f>
              <c:numCache>
                <c:formatCode>General</c:formatCode>
                <c:ptCount val="156"/>
                <c:pt idx="55" formatCode="#,##0_ ;[Red]\-#,##0\ ">
                  <c:v>35666</c:v>
                </c:pt>
                <c:pt idx="56" formatCode="#,##0_ ;[Red]\-#,##0\ ">
                  <c:v>35559</c:v>
                </c:pt>
                <c:pt idx="57" formatCode="#,##0_ ;[Red]\-#,##0\ ">
                  <c:v>35363</c:v>
                </c:pt>
                <c:pt idx="58" formatCode="#,##0_ ;[Red]\-#,##0\ ">
                  <c:v>35139</c:v>
                </c:pt>
                <c:pt idx="59" formatCode="#,##0_ ;[Red]\-#,##0\ ">
                  <c:v>34934</c:v>
                </c:pt>
                <c:pt idx="60" formatCode="#,##0_ ;[Red]\-#,##0\ ">
                  <c:v>34762</c:v>
                </c:pt>
                <c:pt idx="61" formatCode="#,##0_ ;[Red]\-#,##0\ ">
                  <c:v>34503</c:v>
                </c:pt>
                <c:pt idx="62" formatCode="#,##0_ ;[Red]\-#,##0\ ">
                  <c:v>34204</c:v>
                </c:pt>
                <c:pt idx="63" formatCode="#,##0_ ;[Red]\-#,##0\ ">
                  <c:v>34005</c:v>
                </c:pt>
                <c:pt idx="64" formatCode="#,##0_ ;[Red]\-#,##0\ ">
                  <c:v>33767</c:v>
                </c:pt>
                <c:pt idx="65" formatCode="#,##0_ ;[Red]\-#,##0\ ">
                  <c:v>33506</c:v>
                </c:pt>
                <c:pt idx="66" formatCode="#,##0_ ;[Red]\-#,##0\ ">
                  <c:v>33195</c:v>
                </c:pt>
                <c:pt idx="67" formatCode="#,##0_ ;[Red]\-#,##0\ ">
                  <c:v>32954</c:v>
                </c:pt>
                <c:pt idx="68" formatCode="#,##0_ ;[Red]\-#,##0\ ">
                  <c:v>32649</c:v>
                </c:pt>
                <c:pt idx="69" formatCode="#,##0_ ;[Red]\-#,##0\ ">
                  <c:v>32399</c:v>
                </c:pt>
                <c:pt idx="70" formatCode="#,##0_ ;[Red]\-#,##0\ ">
                  <c:v>32115</c:v>
                </c:pt>
                <c:pt idx="71" formatCode="#,##0_ ;[Red]\-#,##0\ ">
                  <c:v>31796</c:v>
                </c:pt>
                <c:pt idx="72" formatCode="#,##0_ ;[Red]\-#,##0\ ">
                  <c:v>31562</c:v>
                </c:pt>
                <c:pt idx="73" formatCode="#,##0_ ;[Red]\-#,##0\ ">
                  <c:v>31266</c:v>
                </c:pt>
                <c:pt idx="74" formatCode="#,##0_ ;[Red]\-#,##0\ ">
                  <c:v>30966</c:v>
                </c:pt>
                <c:pt idx="75" formatCode="#,##0_ ;[Red]\-#,##0\ ">
                  <c:v>30662</c:v>
                </c:pt>
                <c:pt idx="76" formatCode="#,##0_ ;[Red]\-#,##0\ ">
                  <c:v>30426</c:v>
                </c:pt>
                <c:pt idx="77" formatCode="#,##0_ ;[Red]\-#,##0\ ">
                  <c:v>30130</c:v>
                </c:pt>
                <c:pt idx="78" formatCode="#,##0_ ;[Red]\-#,##0\ ">
                  <c:v>29833</c:v>
                </c:pt>
                <c:pt idx="79" formatCode="#,##0_ ;[Red]\-#,##0\ ">
                  <c:v>29518</c:v>
                </c:pt>
                <c:pt idx="80" formatCode="#,##0_ ;[Red]\-#,##0\ ">
                  <c:v>29258</c:v>
                </c:pt>
                <c:pt idx="81" formatCode="#,##0_ ;[Red]\-#,##0\ ">
                  <c:v>28941</c:v>
                </c:pt>
                <c:pt idx="82" formatCode="#,##0_ ;[Red]\-#,##0\ ">
                  <c:v>28638</c:v>
                </c:pt>
                <c:pt idx="83" formatCode="#,##0_ ;[Red]\-#,##0\ ">
                  <c:v>28334</c:v>
                </c:pt>
                <c:pt idx="84" formatCode="#,##0_ ;[Red]\-#,##0\ ">
                  <c:v>28044</c:v>
                </c:pt>
                <c:pt idx="85" formatCode="#,##0_ ;[Red]\-#,##0\ ">
                  <c:v>27755</c:v>
                </c:pt>
                <c:pt idx="86" formatCode="#,##0_ ;[Red]\-#,##0\ ">
                  <c:v>27455</c:v>
                </c:pt>
                <c:pt idx="87" formatCode="#,##0_ ;[Red]\-#,##0\ ">
                  <c:v>27207</c:v>
                </c:pt>
                <c:pt idx="88" formatCode="#,##0_ ;[Red]\-#,##0\ ">
                  <c:v>26909</c:v>
                </c:pt>
                <c:pt idx="89" formatCode="#,##0_ ;[Red]\-#,##0\ ">
                  <c:v>26651</c:v>
                </c:pt>
                <c:pt idx="90" formatCode="#,##0_ ;[Red]\-#,##0\ ">
                  <c:v>26356</c:v>
                </c:pt>
                <c:pt idx="91" formatCode="#,##0_ ;[Red]\-#,##0\ ">
                  <c:v>26061</c:v>
                </c:pt>
                <c:pt idx="92" formatCode="#,##0_ ;[Red]\-#,##0\ ">
                  <c:v>25819</c:v>
                </c:pt>
                <c:pt idx="93" formatCode="#,##0_ ;[Red]\-#,##0\ ">
                  <c:v>25538</c:v>
                </c:pt>
                <c:pt idx="94" formatCode="#,##0_ ;[Red]\-#,##0\ ">
                  <c:v>25259</c:v>
                </c:pt>
                <c:pt idx="95" formatCode="#,##0_ ;[Red]\-#,##0\ ">
                  <c:v>24979</c:v>
                </c:pt>
                <c:pt idx="96" formatCode="#,##0_ ;[Red]\-#,##0\ ">
                  <c:v>24735</c:v>
                </c:pt>
                <c:pt idx="97" formatCode="#,##0_ ;[Red]\-#,##0\ ">
                  <c:v>24442</c:v>
                </c:pt>
                <c:pt idx="98" formatCode="#,##0_ ;[Red]\-#,##0\ ">
                  <c:v>24172</c:v>
                </c:pt>
                <c:pt idx="99" formatCode="#,##0_ ;[Red]\-#,##0\ ">
                  <c:v>23889</c:v>
                </c:pt>
                <c:pt idx="100" formatCode="#,##0_ ;[Red]\-#,##0\ ">
                  <c:v>23605</c:v>
                </c:pt>
                <c:pt idx="101" formatCode="#,##0_ ;[Red]\-#,##0\ ">
                  <c:v>23331</c:v>
                </c:pt>
                <c:pt idx="102" formatCode="#,##0_ ;[Red]\-#,##0\ ">
                  <c:v>23046</c:v>
                </c:pt>
                <c:pt idx="103" formatCode="#,##0_ ;[Red]\-#,##0\ ">
                  <c:v>22770</c:v>
                </c:pt>
                <c:pt idx="104" formatCode="#,##0_ ;[Red]\-#,##0\ ">
                  <c:v>22506</c:v>
                </c:pt>
                <c:pt idx="105" formatCode="#,##0_ ;[Red]\-#,##0\ ">
                  <c:v>22219</c:v>
                </c:pt>
                <c:pt idx="106" formatCode="#,##0_ ;[Red]\-#,##0\ ">
                  <c:v>21954</c:v>
                </c:pt>
                <c:pt idx="107" formatCode="#,##0_ ;[Red]\-#,##0\ ">
                  <c:v>21666</c:v>
                </c:pt>
                <c:pt idx="108" formatCode="#,##0_ ;[Red]\-#,##0\ ">
                  <c:v>21379</c:v>
                </c:pt>
                <c:pt idx="109" formatCode="#,##0_ ;[Red]\-#,##0\ ">
                  <c:v>21104</c:v>
                </c:pt>
                <c:pt idx="110" formatCode="#,##0_ ;[Red]\-#,##0\ ">
                  <c:v>20851</c:v>
                </c:pt>
                <c:pt idx="111" formatCode="#,##0_ ;[Red]\-#,##0\ ">
                  <c:v>20581</c:v>
                </c:pt>
                <c:pt idx="112" formatCode="#,##0_ ;[Red]\-#,##0\ ">
                  <c:v>20304</c:v>
                </c:pt>
                <c:pt idx="113" formatCode="#,##0_ ;[Red]\-#,##0\ ">
                  <c:v>20040</c:v>
                </c:pt>
                <c:pt idx="114" formatCode="#,##0_ ;[Red]\-#,##0\ ">
                  <c:v>19782</c:v>
                </c:pt>
                <c:pt idx="115" formatCode="#,##0_ ;[Red]\-#,##0\ ">
                  <c:v>19528</c:v>
                </c:pt>
                <c:pt idx="116" formatCode="#,##0_ ;[Red]\-#,##0\ ">
                  <c:v>19279</c:v>
                </c:pt>
                <c:pt idx="117" formatCode="#,##0_ ;[Red]\-#,##0\ ">
                  <c:v>19045</c:v>
                </c:pt>
                <c:pt idx="118" formatCode="#,##0_ ;[Red]\-#,##0\ ">
                  <c:v>18805</c:v>
                </c:pt>
                <c:pt idx="119" formatCode="#,##0_ ;[Red]\-#,##0\ ">
                  <c:v>18589</c:v>
                </c:pt>
                <c:pt idx="120" formatCode="#,##0_ ;[Red]\-#,##0\ ">
                  <c:v>18349</c:v>
                </c:pt>
                <c:pt idx="121" formatCode="#,##0_ ;[Red]\-#,##0\ ">
                  <c:v>18132</c:v>
                </c:pt>
                <c:pt idx="122" formatCode="#,##0_ ;[Red]\-#,##0\ ">
                  <c:v>17917</c:v>
                </c:pt>
                <c:pt idx="123" formatCode="#,##0_ ;[Red]\-#,##0\ ">
                  <c:v>17698</c:v>
                </c:pt>
                <c:pt idx="124" formatCode="#,##0_ ;[Red]\-#,##0\ ">
                  <c:v>17490</c:v>
                </c:pt>
                <c:pt idx="125" formatCode="#,##0_ ;[Red]\-#,##0\ ">
                  <c:v>17285</c:v>
                </c:pt>
                <c:pt idx="126" formatCode="#,##0_ ;[Red]\-#,##0\ ">
                  <c:v>17092</c:v>
                </c:pt>
                <c:pt idx="127" formatCode="#,##0_ ;[Red]\-#,##0\ ">
                  <c:v>16883</c:v>
                </c:pt>
                <c:pt idx="128" formatCode="#,##0_ ;[Red]\-#,##0\ ">
                  <c:v>16727</c:v>
                </c:pt>
                <c:pt idx="129" formatCode="#,##0_ ;[Red]\-#,##0\ ">
                  <c:v>16522</c:v>
                </c:pt>
                <c:pt idx="130" formatCode="#,##0_ ;[Red]\-#,##0\ ">
                  <c:v>16328</c:v>
                </c:pt>
                <c:pt idx="131" formatCode="#,##0_ ;[Red]\-#,##0\ ">
                  <c:v>16134</c:v>
                </c:pt>
                <c:pt idx="132" formatCode="#,##0_ ;[Red]\-#,##0\ ">
                  <c:v>15943</c:v>
                </c:pt>
                <c:pt idx="133" formatCode="#,##0_ ;[Red]\-#,##0\ ">
                  <c:v>15761</c:v>
                </c:pt>
                <c:pt idx="134" formatCode="#,##0_ ;[Red]\-#,##0\ ">
                  <c:v>15565</c:v>
                </c:pt>
                <c:pt idx="135" formatCode="#,##0_ ;[Red]\-#,##0\ ">
                  <c:v>15378</c:v>
                </c:pt>
                <c:pt idx="136" formatCode="#,##0_ ;[Red]\-#,##0\ ">
                  <c:v>15193</c:v>
                </c:pt>
                <c:pt idx="137" formatCode="#,##0_ ;[Red]\-#,##0\ ">
                  <c:v>15011</c:v>
                </c:pt>
                <c:pt idx="138" formatCode="#,##0_ ;[Red]\-#,##0\ ">
                  <c:v>14831</c:v>
                </c:pt>
                <c:pt idx="139" formatCode="#,##0_ ;[Red]\-#,##0\ ">
                  <c:v>14659</c:v>
                </c:pt>
                <c:pt idx="140" formatCode="#,##0_ ;[Red]\-#,##0\ ">
                  <c:v>14474</c:v>
                </c:pt>
                <c:pt idx="141" formatCode="#,##0_ ;[Red]\-#,##0\ ">
                  <c:v>14300</c:v>
                </c:pt>
                <c:pt idx="142" formatCode="#,##0_ ;[Red]\-#,##0\ ">
                  <c:v>14141</c:v>
                </c:pt>
                <c:pt idx="143" formatCode="#,##0_ ;[Red]\-#,##0\ ">
                  <c:v>13963</c:v>
                </c:pt>
                <c:pt idx="144" formatCode="#,##0_ ;[Red]\-#,##0\ ">
                  <c:v>13809</c:v>
                </c:pt>
                <c:pt idx="145" formatCode="#,##0_ ;[Red]\-#,##0\ ">
                  <c:v>13649</c:v>
                </c:pt>
                <c:pt idx="146" formatCode="#,##0_ ;[Red]\-#,##0\ ">
                  <c:v>13484</c:v>
                </c:pt>
                <c:pt idx="147" formatCode="#,##0_ ;[Red]\-#,##0\ ">
                  <c:v>13315</c:v>
                </c:pt>
                <c:pt idx="148" formatCode="#,##0_ ;[Red]\-#,##0\ ">
                  <c:v>13168</c:v>
                </c:pt>
                <c:pt idx="149" formatCode="#,##0_ ;[Red]\-#,##0\ ">
                  <c:v>13008</c:v>
                </c:pt>
                <c:pt idx="150" formatCode="#,##0_ ;[Red]\-#,##0\ ">
                  <c:v>12852</c:v>
                </c:pt>
                <c:pt idx="151" formatCode="#,##0_ ;[Red]\-#,##0\ ">
                  <c:v>12710</c:v>
                </c:pt>
                <c:pt idx="152" formatCode="#,##0_ ;[Red]\-#,##0\ ">
                  <c:v>12551</c:v>
                </c:pt>
                <c:pt idx="153" formatCode="#,##0_ ;[Red]\-#,##0\ ">
                  <c:v>12412</c:v>
                </c:pt>
                <c:pt idx="154" formatCode="#,##0_ ;[Red]\-#,##0\ ">
                  <c:v>12269</c:v>
                </c:pt>
                <c:pt idx="155" formatCode="#,##0_ ;[Red]\-#,##0\ ">
                  <c:v>12128</c:v>
                </c:pt>
              </c:numCache>
            </c:numRef>
          </c:val>
          <c:smooth val="0"/>
          <c:extLst>
            <c:ext xmlns:c16="http://schemas.microsoft.com/office/drawing/2014/chart" uri="{C3380CC4-5D6E-409C-BE32-E72D297353CC}">
              <c16:uniqueId val="{00000003-10F7-44F9-B576-45D0FD7B9C91}"/>
            </c:ext>
          </c:extLst>
        </c:ser>
        <c:ser>
          <c:idx val="1"/>
          <c:order val="1"/>
          <c:tx>
            <c:strRef>
              <c:f>'有収水量（上水道事業）'!$B$4</c:f>
              <c:strCache>
                <c:ptCount val="1"/>
                <c:pt idx="0">
                  <c:v>実績値</c:v>
                </c:pt>
              </c:strCache>
            </c:strRef>
          </c:tx>
          <c:spPr>
            <a:ln w="25400">
              <a:solidFill>
                <a:srgbClr val="000000"/>
              </a:solidFill>
              <a:prstDash val="solid"/>
            </a:ln>
          </c:spPr>
          <c:marker>
            <c:symbol val="none"/>
          </c:marker>
          <c:cat>
            <c:numRef>
              <c:f>'有収水量（上水道事業）'!$C$2:$FB$2</c:f>
              <c:numCache>
                <c:formatCode>General</c:formatCode>
                <c:ptCount val="1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pt idx="90">
                  <c:v>2050</c:v>
                </c:pt>
                <c:pt idx="91">
                  <c:v>2051</c:v>
                </c:pt>
                <c:pt idx="92">
                  <c:v>2052</c:v>
                </c:pt>
                <c:pt idx="93">
                  <c:v>2053</c:v>
                </c:pt>
                <c:pt idx="94">
                  <c:v>2054</c:v>
                </c:pt>
                <c:pt idx="95">
                  <c:v>2055</c:v>
                </c:pt>
                <c:pt idx="96">
                  <c:v>2056</c:v>
                </c:pt>
                <c:pt idx="97">
                  <c:v>2057</c:v>
                </c:pt>
                <c:pt idx="98">
                  <c:v>2058</c:v>
                </c:pt>
                <c:pt idx="99">
                  <c:v>2059</c:v>
                </c:pt>
                <c:pt idx="100">
                  <c:v>2060</c:v>
                </c:pt>
                <c:pt idx="101">
                  <c:v>2061</c:v>
                </c:pt>
                <c:pt idx="102">
                  <c:v>2062</c:v>
                </c:pt>
                <c:pt idx="103">
                  <c:v>2063</c:v>
                </c:pt>
                <c:pt idx="104">
                  <c:v>2064</c:v>
                </c:pt>
                <c:pt idx="105">
                  <c:v>2065</c:v>
                </c:pt>
                <c:pt idx="106">
                  <c:v>2066</c:v>
                </c:pt>
                <c:pt idx="107">
                  <c:v>2067</c:v>
                </c:pt>
                <c:pt idx="108">
                  <c:v>2068</c:v>
                </c:pt>
                <c:pt idx="109">
                  <c:v>2069</c:v>
                </c:pt>
                <c:pt idx="110">
                  <c:v>2070</c:v>
                </c:pt>
                <c:pt idx="111">
                  <c:v>2071</c:v>
                </c:pt>
                <c:pt idx="112">
                  <c:v>2072</c:v>
                </c:pt>
                <c:pt idx="113">
                  <c:v>2073</c:v>
                </c:pt>
                <c:pt idx="114">
                  <c:v>2074</c:v>
                </c:pt>
                <c:pt idx="115">
                  <c:v>2075</c:v>
                </c:pt>
                <c:pt idx="116">
                  <c:v>2076</c:v>
                </c:pt>
                <c:pt idx="117">
                  <c:v>2077</c:v>
                </c:pt>
                <c:pt idx="118">
                  <c:v>2078</c:v>
                </c:pt>
                <c:pt idx="119">
                  <c:v>2079</c:v>
                </c:pt>
                <c:pt idx="120">
                  <c:v>2080</c:v>
                </c:pt>
                <c:pt idx="121">
                  <c:v>2081</c:v>
                </c:pt>
                <c:pt idx="122">
                  <c:v>2082</c:v>
                </c:pt>
                <c:pt idx="123">
                  <c:v>2083</c:v>
                </c:pt>
                <c:pt idx="124">
                  <c:v>2084</c:v>
                </c:pt>
                <c:pt idx="125">
                  <c:v>2085</c:v>
                </c:pt>
                <c:pt idx="126">
                  <c:v>2086</c:v>
                </c:pt>
                <c:pt idx="127">
                  <c:v>2087</c:v>
                </c:pt>
                <c:pt idx="128">
                  <c:v>2088</c:v>
                </c:pt>
                <c:pt idx="129">
                  <c:v>2089</c:v>
                </c:pt>
                <c:pt idx="130">
                  <c:v>2090</c:v>
                </c:pt>
                <c:pt idx="131">
                  <c:v>2091</c:v>
                </c:pt>
                <c:pt idx="132">
                  <c:v>2092</c:v>
                </c:pt>
                <c:pt idx="133">
                  <c:v>2093</c:v>
                </c:pt>
                <c:pt idx="134">
                  <c:v>2094</c:v>
                </c:pt>
                <c:pt idx="135">
                  <c:v>2095</c:v>
                </c:pt>
                <c:pt idx="136">
                  <c:v>2096</c:v>
                </c:pt>
                <c:pt idx="137">
                  <c:v>2097</c:v>
                </c:pt>
                <c:pt idx="138">
                  <c:v>2098</c:v>
                </c:pt>
                <c:pt idx="139">
                  <c:v>2099</c:v>
                </c:pt>
                <c:pt idx="140">
                  <c:v>2100</c:v>
                </c:pt>
                <c:pt idx="141">
                  <c:v>2101</c:v>
                </c:pt>
                <c:pt idx="142">
                  <c:v>2102</c:v>
                </c:pt>
                <c:pt idx="143">
                  <c:v>2103</c:v>
                </c:pt>
                <c:pt idx="144">
                  <c:v>2104</c:v>
                </c:pt>
                <c:pt idx="145">
                  <c:v>2105</c:v>
                </c:pt>
                <c:pt idx="146">
                  <c:v>2106</c:v>
                </c:pt>
                <c:pt idx="147">
                  <c:v>2107</c:v>
                </c:pt>
                <c:pt idx="148">
                  <c:v>2108</c:v>
                </c:pt>
                <c:pt idx="149">
                  <c:v>2109</c:v>
                </c:pt>
                <c:pt idx="150">
                  <c:v>2110</c:v>
                </c:pt>
                <c:pt idx="151">
                  <c:v>2111</c:v>
                </c:pt>
                <c:pt idx="152">
                  <c:v>2112</c:v>
                </c:pt>
                <c:pt idx="153">
                  <c:v>2113</c:v>
                </c:pt>
                <c:pt idx="154">
                  <c:v>2114</c:v>
                </c:pt>
                <c:pt idx="155">
                  <c:v>2115</c:v>
                </c:pt>
              </c:numCache>
            </c:numRef>
          </c:cat>
          <c:val>
            <c:numRef>
              <c:f>'有収水量（上水道事業）'!$C$4:$FB$4</c:f>
              <c:numCache>
                <c:formatCode>General</c:formatCode>
                <c:ptCount val="156"/>
                <c:pt idx="5" formatCode="#,##0_ ;[Red]\-#,##0\ ">
                  <c:v>12125</c:v>
                </c:pt>
                <c:pt idx="6" formatCode="#,##0_ ;[Red]\-#,##0\ ">
                  <c:v>13398</c:v>
                </c:pt>
                <c:pt idx="7" formatCode="#,##0_ ;[Red]\-#,##0\ ">
                  <c:v>14857</c:v>
                </c:pt>
                <c:pt idx="8" formatCode="#,##0_ ;[Red]\-#,##0\ ">
                  <c:v>16137</c:v>
                </c:pt>
                <c:pt idx="9" formatCode="#,##0_ ;[Red]\-#,##0\ ">
                  <c:v>18013</c:v>
                </c:pt>
                <c:pt idx="10" formatCode="#,##0_ ;[Red]\-#,##0\ ">
                  <c:v>19908</c:v>
                </c:pt>
                <c:pt idx="11" formatCode="#,##0_ ;[Red]\-#,##0\ ">
                  <c:v>21600</c:v>
                </c:pt>
                <c:pt idx="12" formatCode="#,##0_ ;[Red]\-#,##0\ ">
                  <c:v>23255</c:v>
                </c:pt>
                <c:pt idx="13" formatCode="#,##0_ ;[Red]\-#,##0\ ">
                  <c:v>23523</c:v>
                </c:pt>
                <c:pt idx="14" formatCode="#,##0_ ;[Red]\-#,##0\ ">
                  <c:v>24106</c:v>
                </c:pt>
                <c:pt idx="15" formatCode="#,##0_ ;[Red]\-#,##0\ ">
                  <c:v>25460</c:v>
                </c:pt>
                <c:pt idx="16" formatCode="#,##0_ ;[Red]\-#,##0\ ">
                  <c:v>25763</c:v>
                </c:pt>
                <c:pt idx="17" formatCode="#,##0_ ;[Red]\-#,##0\ ">
                  <c:v>27048</c:v>
                </c:pt>
                <c:pt idx="18" formatCode="#,##0_ ;[Red]\-#,##0\ ">
                  <c:v>28095</c:v>
                </c:pt>
                <c:pt idx="19" formatCode="#,##0_ ;[Red]\-#,##0\ ">
                  <c:v>28252</c:v>
                </c:pt>
                <c:pt idx="20" formatCode="#,##0_ ;[Red]\-#,##0\ ">
                  <c:v>28079</c:v>
                </c:pt>
                <c:pt idx="21" formatCode="#,##0_ ;[Red]\-#,##0\ ">
                  <c:v>29171</c:v>
                </c:pt>
                <c:pt idx="22" formatCode="#,##0_ ;[Red]\-#,##0\ ">
                  <c:v>29723</c:v>
                </c:pt>
                <c:pt idx="23" formatCode="#,##0_ ;[Red]\-#,##0\ ">
                  <c:v>30917</c:v>
                </c:pt>
                <c:pt idx="24" formatCode="#,##0_ ;[Red]\-#,##0\ ">
                  <c:v>32047</c:v>
                </c:pt>
                <c:pt idx="25" formatCode="#,##0_ ;[Red]\-#,##0\ ">
                  <c:v>32425</c:v>
                </c:pt>
                <c:pt idx="26" formatCode="#,##0_ ;[Red]\-#,##0\ ">
                  <c:v>32882</c:v>
                </c:pt>
                <c:pt idx="27" formatCode="#,##0_ ;[Red]\-#,##0\ ">
                  <c:v>33643</c:v>
                </c:pt>
                <c:pt idx="28" formatCode="#,##0_ ;[Red]\-#,##0\ ">
                  <c:v>34542</c:v>
                </c:pt>
                <c:pt idx="29" formatCode="#,##0_ ;[Red]\-#,##0\ ">
                  <c:v>35734</c:v>
                </c:pt>
                <c:pt idx="30" formatCode="#,##0_ ;[Red]\-#,##0\ ">
                  <c:v>36960</c:v>
                </c:pt>
                <c:pt idx="31" formatCode="#,##0_ ;[Red]\-#,##0\ ">
                  <c:v>37374</c:v>
                </c:pt>
                <c:pt idx="32" formatCode="#,##0_ ;[Red]\-#,##0\ ">
                  <c:v>38010</c:v>
                </c:pt>
                <c:pt idx="33" formatCode="#,##0_ ;[Red]\-#,##0\ ">
                  <c:v>38070</c:v>
                </c:pt>
                <c:pt idx="34" formatCode="#,##0_ ;[Red]\-#,##0\ ">
                  <c:v>37848</c:v>
                </c:pt>
                <c:pt idx="35" formatCode="#,##0_ ;[Red]\-#,##0\ ">
                  <c:v>38359</c:v>
                </c:pt>
                <c:pt idx="36" formatCode="#,##0_ ;[Red]\-#,##0\ ">
                  <c:v>38820</c:v>
                </c:pt>
                <c:pt idx="37" formatCode="#,##0_ ;[Red]\-#,##0\ ">
                  <c:v>38945</c:v>
                </c:pt>
                <c:pt idx="38" formatCode="#,##0_ ;[Red]\-#,##0\ ">
                  <c:v>38994</c:v>
                </c:pt>
                <c:pt idx="39" formatCode="#,##0_ ;[Red]\-#,##0\ ">
                  <c:v>38880</c:v>
                </c:pt>
                <c:pt idx="40" formatCode="#,##0_ ;[Red]\-#,##0\ ">
                  <c:v>39059</c:v>
                </c:pt>
                <c:pt idx="41" formatCode="#,##0_ ;[Red]\-#,##0\ ">
                  <c:v>38717</c:v>
                </c:pt>
                <c:pt idx="42" formatCode="#,##0_ ;[Red]\-#,##0\ ">
                  <c:v>38459</c:v>
                </c:pt>
                <c:pt idx="43" formatCode="#,##0_ ;[Red]\-#,##0\ ">
                  <c:v>37923</c:v>
                </c:pt>
                <c:pt idx="44" formatCode="#,##0_ ;[Red]\-#,##0\ ">
                  <c:v>38268</c:v>
                </c:pt>
                <c:pt idx="45" formatCode="#,##0_ ;[Red]\-#,##0\ ">
                  <c:v>38224</c:v>
                </c:pt>
                <c:pt idx="46" formatCode="#,##0_ ;[Red]\-#,##0\ ">
                  <c:v>38002</c:v>
                </c:pt>
                <c:pt idx="47" formatCode="#,##0_ ;[Red]\-#,##0\ ">
                  <c:v>37873</c:v>
                </c:pt>
                <c:pt idx="48" formatCode="#,##0_ ;[Red]\-#,##0\ ">
                  <c:v>37384</c:v>
                </c:pt>
                <c:pt idx="49" formatCode="#,##0_ ;[Red]\-#,##0\ ">
                  <c:v>36998</c:v>
                </c:pt>
                <c:pt idx="50" formatCode="#,##0_ ;[Red]\-#,##0\ ">
                  <c:v>37231</c:v>
                </c:pt>
                <c:pt idx="51" formatCode="#,##0_ ;[Red]\-#,##0\ ">
                  <c:v>36306</c:v>
                </c:pt>
                <c:pt idx="52" formatCode="#,##0_ ;[Red]\-#,##0\ ">
                  <c:v>36439</c:v>
                </c:pt>
                <c:pt idx="53" formatCode="#,##0_ ;[Red]\-#,##0\ ">
                  <c:v>36273</c:v>
                </c:pt>
                <c:pt idx="54" formatCode="#,##0_ ;[Red]\-#,##0\ ">
                  <c:v>35732</c:v>
                </c:pt>
                <c:pt idx="55" formatCode="#,##0_ ;[Red]\-#,##0\ ">
                  <c:v>35666</c:v>
                </c:pt>
              </c:numCache>
            </c:numRef>
          </c:val>
          <c:smooth val="0"/>
          <c:extLst>
            <c:ext xmlns:c16="http://schemas.microsoft.com/office/drawing/2014/chart" uri="{C3380CC4-5D6E-409C-BE32-E72D297353CC}">
              <c16:uniqueId val="{00000004-10F7-44F9-B576-45D0FD7B9C91}"/>
            </c:ext>
          </c:extLst>
        </c:ser>
        <c:ser>
          <c:idx val="0"/>
          <c:order val="2"/>
          <c:tx>
            <c:strRef>
              <c:f>'有収水量（上水道事業）'!$B$5</c:f>
              <c:strCache>
                <c:ptCount val="1"/>
                <c:pt idx="0">
                  <c:v>高位（参考）</c:v>
                </c:pt>
              </c:strCache>
            </c:strRef>
          </c:tx>
          <c:spPr>
            <a:ln w="12700">
              <a:solidFill>
                <a:srgbClr val="FF00FF"/>
              </a:solidFill>
            </a:ln>
          </c:spPr>
          <c:marker>
            <c:symbol val="none"/>
          </c:marker>
          <c:cat>
            <c:numRef>
              <c:f>'有収水量（上水道事業）'!$C$2:$FB$2</c:f>
              <c:numCache>
                <c:formatCode>General</c:formatCode>
                <c:ptCount val="1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pt idx="90">
                  <c:v>2050</c:v>
                </c:pt>
                <c:pt idx="91">
                  <c:v>2051</c:v>
                </c:pt>
                <c:pt idx="92">
                  <c:v>2052</c:v>
                </c:pt>
                <c:pt idx="93">
                  <c:v>2053</c:v>
                </c:pt>
                <c:pt idx="94">
                  <c:v>2054</c:v>
                </c:pt>
                <c:pt idx="95">
                  <c:v>2055</c:v>
                </c:pt>
                <c:pt idx="96">
                  <c:v>2056</c:v>
                </c:pt>
                <c:pt idx="97">
                  <c:v>2057</c:v>
                </c:pt>
                <c:pt idx="98">
                  <c:v>2058</c:v>
                </c:pt>
                <c:pt idx="99">
                  <c:v>2059</c:v>
                </c:pt>
                <c:pt idx="100">
                  <c:v>2060</c:v>
                </c:pt>
                <c:pt idx="101">
                  <c:v>2061</c:v>
                </c:pt>
                <c:pt idx="102">
                  <c:v>2062</c:v>
                </c:pt>
                <c:pt idx="103">
                  <c:v>2063</c:v>
                </c:pt>
                <c:pt idx="104">
                  <c:v>2064</c:v>
                </c:pt>
                <c:pt idx="105">
                  <c:v>2065</c:v>
                </c:pt>
                <c:pt idx="106">
                  <c:v>2066</c:v>
                </c:pt>
                <c:pt idx="107">
                  <c:v>2067</c:v>
                </c:pt>
                <c:pt idx="108">
                  <c:v>2068</c:v>
                </c:pt>
                <c:pt idx="109">
                  <c:v>2069</c:v>
                </c:pt>
                <c:pt idx="110">
                  <c:v>2070</c:v>
                </c:pt>
                <c:pt idx="111">
                  <c:v>2071</c:v>
                </c:pt>
                <c:pt idx="112">
                  <c:v>2072</c:v>
                </c:pt>
                <c:pt idx="113">
                  <c:v>2073</c:v>
                </c:pt>
                <c:pt idx="114">
                  <c:v>2074</c:v>
                </c:pt>
                <c:pt idx="115">
                  <c:v>2075</c:v>
                </c:pt>
                <c:pt idx="116">
                  <c:v>2076</c:v>
                </c:pt>
                <c:pt idx="117">
                  <c:v>2077</c:v>
                </c:pt>
                <c:pt idx="118">
                  <c:v>2078</c:v>
                </c:pt>
                <c:pt idx="119">
                  <c:v>2079</c:v>
                </c:pt>
                <c:pt idx="120">
                  <c:v>2080</c:v>
                </c:pt>
                <c:pt idx="121">
                  <c:v>2081</c:v>
                </c:pt>
                <c:pt idx="122">
                  <c:v>2082</c:v>
                </c:pt>
                <c:pt idx="123">
                  <c:v>2083</c:v>
                </c:pt>
                <c:pt idx="124">
                  <c:v>2084</c:v>
                </c:pt>
                <c:pt idx="125">
                  <c:v>2085</c:v>
                </c:pt>
                <c:pt idx="126">
                  <c:v>2086</c:v>
                </c:pt>
                <c:pt idx="127">
                  <c:v>2087</c:v>
                </c:pt>
                <c:pt idx="128">
                  <c:v>2088</c:v>
                </c:pt>
                <c:pt idx="129">
                  <c:v>2089</c:v>
                </c:pt>
                <c:pt idx="130">
                  <c:v>2090</c:v>
                </c:pt>
                <c:pt idx="131">
                  <c:v>2091</c:v>
                </c:pt>
                <c:pt idx="132">
                  <c:v>2092</c:v>
                </c:pt>
                <c:pt idx="133">
                  <c:v>2093</c:v>
                </c:pt>
                <c:pt idx="134">
                  <c:v>2094</c:v>
                </c:pt>
                <c:pt idx="135">
                  <c:v>2095</c:v>
                </c:pt>
                <c:pt idx="136">
                  <c:v>2096</c:v>
                </c:pt>
                <c:pt idx="137">
                  <c:v>2097</c:v>
                </c:pt>
                <c:pt idx="138">
                  <c:v>2098</c:v>
                </c:pt>
                <c:pt idx="139">
                  <c:v>2099</c:v>
                </c:pt>
                <c:pt idx="140">
                  <c:v>2100</c:v>
                </c:pt>
                <c:pt idx="141">
                  <c:v>2101</c:v>
                </c:pt>
                <c:pt idx="142">
                  <c:v>2102</c:v>
                </c:pt>
                <c:pt idx="143">
                  <c:v>2103</c:v>
                </c:pt>
                <c:pt idx="144">
                  <c:v>2104</c:v>
                </c:pt>
                <c:pt idx="145">
                  <c:v>2105</c:v>
                </c:pt>
                <c:pt idx="146">
                  <c:v>2106</c:v>
                </c:pt>
                <c:pt idx="147">
                  <c:v>2107</c:v>
                </c:pt>
                <c:pt idx="148">
                  <c:v>2108</c:v>
                </c:pt>
                <c:pt idx="149">
                  <c:v>2109</c:v>
                </c:pt>
                <c:pt idx="150">
                  <c:v>2110</c:v>
                </c:pt>
                <c:pt idx="151">
                  <c:v>2111</c:v>
                </c:pt>
                <c:pt idx="152">
                  <c:v>2112</c:v>
                </c:pt>
                <c:pt idx="153">
                  <c:v>2113</c:v>
                </c:pt>
                <c:pt idx="154">
                  <c:v>2114</c:v>
                </c:pt>
                <c:pt idx="155">
                  <c:v>2115</c:v>
                </c:pt>
              </c:numCache>
            </c:numRef>
          </c:cat>
          <c:val>
            <c:numRef>
              <c:f>'有収水量（上水道事業）'!$C$5:$FB$5</c:f>
              <c:numCache>
                <c:formatCode>General</c:formatCode>
                <c:ptCount val="156"/>
                <c:pt idx="55" formatCode="#,##0_ ;[Red]\-#,##0\ ">
                  <c:v>35666</c:v>
                </c:pt>
                <c:pt idx="56" formatCode="#,##0_ ;[Red]\-#,##0\ ">
                  <c:v>35586</c:v>
                </c:pt>
                <c:pt idx="57" formatCode="#,##0_ ;[Red]\-#,##0\ ">
                  <c:v>35432</c:v>
                </c:pt>
                <c:pt idx="58" formatCode="#,##0_ ;[Red]\-#,##0\ ">
                  <c:v>35267</c:v>
                </c:pt>
                <c:pt idx="59" formatCode="#,##0_ ;[Red]\-#,##0\ ">
                  <c:v>35109</c:v>
                </c:pt>
                <c:pt idx="60" formatCode="#,##0_ ;[Red]\-#,##0\ ">
                  <c:v>34976</c:v>
                </c:pt>
                <c:pt idx="61" formatCode="#,##0_ ;[Red]\-#,##0\ ">
                  <c:v>34773</c:v>
                </c:pt>
                <c:pt idx="62" formatCode="#,##0_ ;[Red]\-#,##0\ ">
                  <c:v>34546</c:v>
                </c:pt>
                <c:pt idx="63" formatCode="#,##0_ ;[Red]\-#,##0\ ">
                  <c:v>34389</c:v>
                </c:pt>
                <c:pt idx="64" formatCode="#,##0_ ;[Red]\-#,##0\ ">
                  <c:v>34208</c:v>
                </c:pt>
                <c:pt idx="65" formatCode="#,##0_ ;[Red]\-#,##0\ ">
                  <c:v>34004</c:v>
                </c:pt>
                <c:pt idx="66" formatCode="#,##0_ ;[Red]\-#,##0\ ">
                  <c:v>33744</c:v>
                </c:pt>
                <c:pt idx="67" formatCode="#,##0_ ;[Red]\-#,##0\ ">
                  <c:v>33556</c:v>
                </c:pt>
                <c:pt idx="68" formatCode="#,##0_ ;[Red]\-#,##0\ ">
                  <c:v>33298</c:v>
                </c:pt>
                <c:pt idx="69" formatCode="#,##0_ ;[Red]\-#,##0\ ">
                  <c:v>33109</c:v>
                </c:pt>
                <c:pt idx="70" formatCode="#,##0_ ;[Red]\-#,##0\ ">
                  <c:v>32853</c:v>
                </c:pt>
                <c:pt idx="71" formatCode="#,##0_ ;[Red]\-#,##0\ ">
                  <c:v>32577</c:v>
                </c:pt>
                <c:pt idx="72" formatCode="#,##0_ ;[Red]\-#,##0\ ">
                  <c:v>32385</c:v>
                </c:pt>
                <c:pt idx="73" formatCode="#,##0_ ;[Red]\-#,##0\ ">
                  <c:v>32126</c:v>
                </c:pt>
                <c:pt idx="74" formatCode="#,##0_ ;[Red]\-#,##0\ ">
                  <c:v>31863</c:v>
                </c:pt>
                <c:pt idx="75" formatCode="#,##0_ ;[Red]\-#,##0\ ">
                  <c:v>31596</c:v>
                </c:pt>
                <c:pt idx="76" formatCode="#,##0_ ;[Red]\-#,##0\ ">
                  <c:v>31397</c:v>
                </c:pt>
                <c:pt idx="77" formatCode="#,##0_ ;[Red]\-#,##0\ ">
                  <c:v>31135</c:v>
                </c:pt>
                <c:pt idx="78" formatCode="#,##0_ ;[Red]\-#,##0\ ">
                  <c:v>30870</c:v>
                </c:pt>
                <c:pt idx="79" formatCode="#,##0_ ;[Red]\-#,##0\ ">
                  <c:v>30589</c:v>
                </c:pt>
                <c:pt idx="80" formatCode="#,##0_ ;[Red]\-#,##0\ ">
                  <c:v>30320</c:v>
                </c:pt>
                <c:pt idx="81" formatCode="#,##0_ ;[Red]\-#,##0\ ">
                  <c:v>30078</c:v>
                </c:pt>
                <c:pt idx="82" formatCode="#,##0_ ;[Red]\-#,##0\ ">
                  <c:v>29805</c:v>
                </c:pt>
                <c:pt idx="83" formatCode="#,##0_ ;[Red]\-#,##0\ ">
                  <c:v>29534</c:v>
                </c:pt>
                <c:pt idx="84" formatCode="#,##0_ ;[Red]\-#,##0\ ">
                  <c:v>29277</c:v>
                </c:pt>
                <c:pt idx="85" formatCode="#,##0_ ;[Red]\-#,##0\ ">
                  <c:v>29022</c:v>
                </c:pt>
                <c:pt idx="86" formatCode="#,##0_ ;[Red]\-#,##0\ ">
                  <c:v>28755</c:v>
                </c:pt>
                <c:pt idx="87" formatCode="#,##0_ ;[Red]\-#,##0\ ">
                  <c:v>28545</c:v>
                </c:pt>
                <c:pt idx="88" formatCode="#,##0_ ;[Red]\-#,##0\ ">
                  <c:v>28270</c:v>
                </c:pt>
                <c:pt idx="89" formatCode="#,##0_ ;[Red]\-#,##0\ ">
                  <c:v>28064</c:v>
                </c:pt>
                <c:pt idx="90" formatCode="#,##0_ ;[Red]\-#,##0\ ">
                  <c:v>27809</c:v>
                </c:pt>
                <c:pt idx="91" formatCode="#,##0_ ;[Red]\-#,##0\ ">
                  <c:v>27543</c:v>
                </c:pt>
                <c:pt idx="92" formatCode="#,##0_ ;[Red]\-#,##0\ ">
                  <c:v>27345</c:v>
                </c:pt>
                <c:pt idx="93" formatCode="#,##0_ ;[Red]\-#,##0\ ">
                  <c:v>27122</c:v>
                </c:pt>
                <c:pt idx="94" formatCode="#,##0_ ;[Red]\-#,##0\ ">
                  <c:v>26863</c:v>
                </c:pt>
                <c:pt idx="95" formatCode="#,##0_ ;[Red]\-#,##0\ ">
                  <c:v>26617</c:v>
                </c:pt>
                <c:pt idx="96" formatCode="#,##0_ ;[Red]\-#,##0\ ">
                  <c:v>26461</c:v>
                </c:pt>
                <c:pt idx="97" formatCode="#,##0_ ;[Red]\-#,##0\ ">
                  <c:v>26214</c:v>
                </c:pt>
                <c:pt idx="98" formatCode="#,##0_ ;[Red]\-#,##0\ ">
                  <c:v>25955</c:v>
                </c:pt>
                <c:pt idx="99" formatCode="#,##0_ ;[Red]\-#,##0\ ">
                  <c:v>25732</c:v>
                </c:pt>
                <c:pt idx="100" formatCode="#,##0_ ;[Red]\-#,##0\ ">
                  <c:v>25508</c:v>
                </c:pt>
                <c:pt idx="101" formatCode="#,##0_ ;[Red]\-#,##0\ ">
                  <c:v>25270</c:v>
                </c:pt>
                <c:pt idx="102" formatCode="#,##0_ ;[Red]\-#,##0\ ">
                  <c:v>25042</c:v>
                </c:pt>
                <c:pt idx="103" formatCode="#,##0_ ;[Red]\-#,##0\ ">
                  <c:v>24813</c:v>
                </c:pt>
                <c:pt idx="104" formatCode="#,##0_ ;[Red]\-#,##0\ ">
                  <c:v>24582</c:v>
                </c:pt>
                <c:pt idx="105" formatCode="#,##0_ ;[Red]\-#,##0\ ">
                  <c:v>24350</c:v>
                </c:pt>
                <c:pt idx="106" formatCode="#,##0_ ;[Red]\-#,##0\ ">
                  <c:v>24128</c:v>
                </c:pt>
                <c:pt idx="107" formatCode="#,##0_ ;[Red]\-#,##0\ ">
                  <c:v>23868</c:v>
                </c:pt>
                <c:pt idx="108" formatCode="#,##0_ ;[Red]\-#,##0\ ">
                  <c:v>23631</c:v>
                </c:pt>
                <c:pt idx="109" formatCode="#,##0_ ;[Red]\-#,##0\ ">
                  <c:v>23382</c:v>
                </c:pt>
                <c:pt idx="110" formatCode="#,##0_ ;[Red]\-#,##0\ ">
                  <c:v>23157</c:v>
                </c:pt>
                <c:pt idx="111" formatCode="#,##0_ ;[Red]\-#,##0\ ">
                  <c:v>22934</c:v>
                </c:pt>
                <c:pt idx="112" formatCode="#,##0_ ;[Red]\-#,##0\ ">
                  <c:v>22679</c:v>
                </c:pt>
                <c:pt idx="113" formatCode="#,##0_ ;[Red]\-#,##0\ ">
                  <c:v>22463</c:v>
                </c:pt>
                <c:pt idx="114" formatCode="#,##0_ ;[Red]\-#,##0\ ">
                  <c:v>22237</c:v>
                </c:pt>
                <c:pt idx="115" formatCode="#,##0_ ;[Red]\-#,##0\ ">
                  <c:v>22018</c:v>
                </c:pt>
                <c:pt idx="116" formatCode="#,##0_ ;[Red]\-#,##0\ ">
                  <c:v>21804</c:v>
                </c:pt>
                <c:pt idx="117" formatCode="#,##0_ ;[Red]\-#,##0\ ">
                  <c:v>21594</c:v>
                </c:pt>
                <c:pt idx="118" formatCode="#,##0_ ;[Red]\-#,##0\ ">
                  <c:v>21401</c:v>
                </c:pt>
                <c:pt idx="119" formatCode="#,##0_ ;[Red]\-#,##0\ ">
                  <c:v>21213</c:v>
                </c:pt>
                <c:pt idx="120" formatCode="#,##0_ ;[Red]\-#,##0\ ">
                  <c:v>20998</c:v>
                </c:pt>
                <c:pt idx="121" formatCode="#,##0_ ;[Red]\-#,##0\ ">
                  <c:v>20830</c:v>
                </c:pt>
                <c:pt idx="122" formatCode="#,##0_ ;[Red]\-#,##0\ ">
                  <c:v>20656</c:v>
                </c:pt>
                <c:pt idx="123" formatCode="#,##0_ ;[Red]\-#,##0\ ">
                  <c:v>20465</c:v>
                </c:pt>
                <c:pt idx="124" formatCode="#,##0_ ;[Red]\-#,##0\ ">
                  <c:v>20309</c:v>
                </c:pt>
                <c:pt idx="125" formatCode="#,##0_ ;[Red]\-#,##0\ ">
                  <c:v>20145</c:v>
                </c:pt>
                <c:pt idx="126" formatCode="#,##0_ ;[Red]\-#,##0\ ">
                  <c:v>19975</c:v>
                </c:pt>
                <c:pt idx="127" formatCode="#,##0_ ;[Red]\-#,##0\ ">
                  <c:v>19816</c:v>
                </c:pt>
                <c:pt idx="128" formatCode="#,##0_ ;[Red]\-#,##0\ ">
                  <c:v>19701</c:v>
                </c:pt>
                <c:pt idx="129" formatCode="#,##0_ ;[Red]\-#,##0\ ">
                  <c:v>19556</c:v>
                </c:pt>
                <c:pt idx="130" formatCode="#,##0_ ;[Red]\-#,##0\ ">
                  <c:v>19404</c:v>
                </c:pt>
                <c:pt idx="131" formatCode="#,##0_ ;[Red]\-#,##0\ ">
                  <c:v>19252</c:v>
                </c:pt>
                <c:pt idx="132" formatCode="#,##0_ ;[Red]\-#,##0\ ">
                  <c:v>19101</c:v>
                </c:pt>
                <c:pt idx="133" formatCode="#,##0_ ;[Red]\-#,##0\ ">
                  <c:v>18971</c:v>
                </c:pt>
                <c:pt idx="134" formatCode="#,##0_ ;[Red]\-#,##0\ ">
                  <c:v>18804</c:v>
                </c:pt>
                <c:pt idx="135" formatCode="#,##0_ ;[Red]\-#,##0\ ">
                  <c:v>18665</c:v>
                </c:pt>
                <c:pt idx="136" formatCode="#,##0_ ;[Red]\-#,##0\ ">
                  <c:v>18509</c:v>
                </c:pt>
                <c:pt idx="137" formatCode="#,##0_ ;[Red]\-#,##0\ ">
                  <c:v>18373</c:v>
                </c:pt>
                <c:pt idx="138" formatCode="#,##0_ ;[Red]\-#,##0\ ">
                  <c:v>18229</c:v>
                </c:pt>
                <c:pt idx="139" formatCode="#,##0_ ;[Red]\-#,##0\ ">
                  <c:v>18086</c:v>
                </c:pt>
                <c:pt idx="140" formatCode="#,##0_ ;[Red]\-#,##0\ ">
                  <c:v>17943</c:v>
                </c:pt>
                <c:pt idx="141" formatCode="#,##0_ ;[Red]\-#,##0\ ">
                  <c:v>17792</c:v>
                </c:pt>
                <c:pt idx="142" formatCode="#,##0_ ;[Red]\-#,##0\ ">
                  <c:v>17663</c:v>
                </c:pt>
                <c:pt idx="143" formatCode="#,##0_ ;[Red]\-#,##0\ ">
                  <c:v>17533</c:v>
                </c:pt>
                <c:pt idx="144" formatCode="#,##0_ ;[Red]\-#,##0\ ">
                  <c:v>17413</c:v>
                </c:pt>
                <c:pt idx="145" formatCode="#,##0_ ;[Red]\-#,##0\ ">
                  <c:v>17276</c:v>
                </c:pt>
                <c:pt idx="146" formatCode="#,##0_ ;[Red]\-#,##0\ ">
                  <c:v>17140</c:v>
                </c:pt>
                <c:pt idx="147" formatCode="#,##0_ ;[Red]\-#,##0\ ">
                  <c:v>16997</c:v>
                </c:pt>
                <c:pt idx="148" formatCode="#,##0_ ;[Red]\-#,##0\ ">
                  <c:v>16881</c:v>
                </c:pt>
                <c:pt idx="149" formatCode="#,##0_ ;[Red]\-#,##0\ ">
                  <c:v>16756</c:v>
                </c:pt>
                <c:pt idx="150" formatCode="#,##0_ ;[Red]\-#,##0\ ">
                  <c:v>16608</c:v>
                </c:pt>
                <c:pt idx="151" formatCode="#,##0_ ;[Red]\-#,##0\ ">
                  <c:v>16502</c:v>
                </c:pt>
                <c:pt idx="152" formatCode="#,##0_ ;[Red]\-#,##0\ ">
                  <c:v>16371</c:v>
                </c:pt>
                <c:pt idx="153" formatCode="#,##0_ ;[Red]\-#,##0\ ">
                  <c:v>16241</c:v>
                </c:pt>
                <c:pt idx="154" formatCode="#,##0_ ;[Red]\-#,##0\ ">
                  <c:v>16137</c:v>
                </c:pt>
                <c:pt idx="155" formatCode="#,##0_ ;[Red]\-#,##0\ ">
                  <c:v>15992</c:v>
                </c:pt>
              </c:numCache>
            </c:numRef>
          </c:val>
          <c:smooth val="0"/>
          <c:extLst>
            <c:ext xmlns:c16="http://schemas.microsoft.com/office/drawing/2014/chart" uri="{C3380CC4-5D6E-409C-BE32-E72D297353CC}">
              <c16:uniqueId val="{00000005-10F7-44F9-B576-45D0FD7B9C91}"/>
            </c:ext>
          </c:extLst>
        </c:ser>
        <c:ser>
          <c:idx val="3"/>
          <c:order val="3"/>
          <c:tx>
            <c:strRef>
              <c:f>'有収水量（上水道事業）'!$B$6</c:f>
              <c:strCache>
                <c:ptCount val="1"/>
                <c:pt idx="0">
                  <c:v>低位（参考）</c:v>
                </c:pt>
              </c:strCache>
            </c:strRef>
          </c:tx>
          <c:spPr>
            <a:ln w="12700">
              <a:solidFill>
                <a:srgbClr val="0000FF"/>
              </a:solidFill>
            </a:ln>
          </c:spPr>
          <c:marker>
            <c:symbol val="none"/>
          </c:marker>
          <c:cat>
            <c:numRef>
              <c:f>'有収水量（上水道事業）'!$C$2:$FB$2</c:f>
              <c:numCache>
                <c:formatCode>General</c:formatCode>
                <c:ptCount val="1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pt idx="90">
                  <c:v>2050</c:v>
                </c:pt>
                <c:pt idx="91">
                  <c:v>2051</c:v>
                </c:pt>
                <c:pt idx="92">
                  <c:v>2052</c:v>
                </c:pt>
                <c:pt idx="93">
                  <c:v>2053</c:v>
                </c:pt>
                <c:pt idx="94">
                  <c:v>2054</c:v>
                </c:pt>
                <c:pt idx="95">
                  <c:v>2055</c:v>
                </c:pt>
                <c:pt idx="96">
                  <c:v>2056</c:v>
                </c:pt>
                <c:pt idx="97">
                  <c:v>2057</c:v>
                </c:pt>
                <c:pt idx="98">
                  <c:v>2058</c:v>
                </c:pt>
                <c:pt idx="99">
                  <c:v>2059</c:v>
                </c:pt>
                <c:pt idx="100">
                  <c:v>2060</c:v>
                </c:pt>
                <c:pt idx="101">
                  <c:v>2061</c:v>
                </c:pt>
                <c:pt idx="102">
                  <c:v>2062</c:v>
                </c:pt>
                <c:pt idx="103">
                  <c:v>2063</c:v>
                </c:pt>
                <c:pt idx="104">
                  <c:v>2064</c:v>
                </c:pt>
                <c:pt idx="105">
                  <c:v>2065</c:v>
                </c:pt>
                <c:pt idx="106">
                  <c:v>2066</c:v>
                </c:pt>
                <c:pt idx="107">
                  <c:v>2067</c:v>
                </c:pt>
                <c:pt idx="108">
                  <c:v>2068</c:v>
                </c:pt>
                <c:pt idx="109">
                  <c:v>2069</c:v>
                </c:pt>
                <c:pt idx="110">
                  <c:v>2070</c:v>
                </c:pt>
                <c:pt idx="111">
                  <c:v>2071</c:v>
                </c:pt>
                <c:pt idx="112">
                  <c:v>2072</c:v>
                </c:pt>
                <c:pt idx="113">
                  <c:v>2073</c:v>
                </c:pt>
                <c:pt idx="114">
                  <c:v>2074</c:v>
                </c:pt>
                <c:pt idx="115">
                  <c:v>2075</c:v>
                </c:pt>
                <c:pt idx="116">
                  <c:v>2076</c:v>
                </c:pt>
                <c:pt idx="117">
                  <c:v>2077</c:v>
                </c:pt>
                <c:pt idx="118">
                  <c:v>2078</c:v>
                </c:pt>
                <c:pt idx="119">
                  <c:v>2079</c:v>
                </c:pt>
                <c:pt idx="120">
                  <c:v>2080</c:v>
                </c:pt>
                <c:pt idx="121">
                  <c:v>2081</c:v>
                </c:pt>
                <c:pt idx="122">
                  <c:v>2082</c:v>
                </c:pt>
                <c:pt idx="123">
                  <c:v>2083</c:v>
                </c:pt>
                <c:pt idx="124">
                  <c:v>2084</c:v>
                </c:pt>
                <c:pt idx="125">
                  <c:v>2085</c:v>
                </c:pt>
                <c:pt idx="126">
                  <c:v>2086</c:v>
                </c:pt>
                <c:pt idx="127">
                  <c:v>2087</c:v>
                </c:pt>
                <c:pt idx="128">
                  <c:v>2088</c:v>
                </c:pt>
                <c:pt idx="129">
                  <c:v>2089</c:v>
                </c:pt>
                <c:pt idx="130">
                  <c:v>2090</c:v>
                </c:pt>
                <c:pt idx="131">
                  <c:v>2091</c:v>
                </c:pt>
                <c:pt idx="132">
                  <c:v>2092</c:v>
                </c:pt>
                <c:pt idx="133">
                  <c:v>2093</c:v>
                </c:pt>
                <c:pt idx="134">
                  <c:v>2094</c:v>
                </c:pt>
                <c:pt idx="135">
                  <c:v>2095</c:v>
                </c:pt>
                <c:pt idx="136">
                  <c:v>2096</c:v>
                </c:pt>
                <c:pt idx="137">
                  <c:v>2097</c:v>
                </c:pt>
                <c:pt idx="138">
                  <c:v>2098</c:v>
                </c:pt>
                <c:pt idx="139">
                  <c:v>2099</c:v>
                </c:pt>
                <c:pt idx="140">
                  <c:v>2100</c:v>
                </c:pt>
                <c:pt idx="141">
                  <c:v>2101</c:v>
                </c:pt>
                <c:pt idx="142">
                  <c:v>2102</c:v>
                </c:pt>
                <c:pt idx="143">
                  <c:v>2103</c:v>
                </c:pt>
                <c:pt idx="144">
                  <c:v>2104</c:v>
                </c:pt>
                <c:pt idx="145">
                  <c:v>2105</c:v>
                </c:pt>
                <c:pt idx="146">
                  <c:v>2106</c:v>
                </c:pt>
                <c:pt idx="147">
                  <c:v>2107</c:v>
                </c:pt>
                <c:pt idx="148">
                  <c:v>2108</c:v>
                </c:pt>
                <c:pt idx="149">
                  <c:v>2109</c:v>
                </c:pt>
                <c:pt idx="150">
                  <c:v>2110</c:v>
                </c:pt>
                <c:pt idx="151">
                  <c:v>2111</c:v>
                </c:pt>
                <c:pt idx="152">
                  <c:v>2112</c:v>
                </c:pt>
                <c:pt idx="153">
                  <c:v>2113</c:v>
                </c:pt>
                <c:pt idx="154">
                  <c:v>2114</c:v>
                </c:pt>
                <c:pt idx="155">
                  <c:v>2115</c:v>
                </c:pt>
              </c:numCache>
            </c:numRef>
          </c:cat>
          <c:val>
            <c:numRef>
              <c:f>'有収水量（上水道事業）'!$C$6:$FB$6</c:f>
              <c:numCache>
                <c:formatCode>General</c:formatCode>
                <c:ptCount val="156"/>
                <c:pt idx="55" formatCode="#,##0_ ;[Red]\-#,##0\ ">
                  <c:v>35666</c:v>
                </c:pt>
                <c:pt idx="56" formatCode="#,##0_ ;[Red]\-#,##0\ ">
                  <c:v>35529</c:v>
                </c:pt>
                <c:pt idx="57" formatCode="#,##0_ ;[Red]\-#,##0\ ">
                  <c:v>35277</c:v>
                </c:pt>
                <c:pt idx="58" formatCode="#,##0_ ;[Red]\-#,##0\ ">
                  <c:v>35024</c:v>
                </c:pt>
                <c:pt idx="59" formatCode="#,##0_ ;[Red]\-#,##0\ ">
                  <c:v>34771</c:v>
                </c:pt>
                <c:pt idx="60" formatCode="#,##0_ ;[Red]\-#,##0\ ">
                  <c:v>34549</c:v>
                </c:pt>
                <c:pt idx="61" formatCode="#,##0_ ;[Red]\-#,##0\ ">
                  <c:v>34237</c:v>
                </c:pt>
                <c:pt idx="62" formatCode="#,##0_ ;[Red]\-#,##0\ ">
                  <c:v>33886</c:v>
                </c:pt>
                <c:pt idx="63" formatCode="#,##0_ ;[Red]\-#,##0\ ">
                  <c:v>33616</c:v>
                </c:pt>
                <c:pt idx="64" formatCode="#,##0_ ;[Red]\-#,##0\ ">
                  <c:v>33326</c:v>
                </c:pt>
                <c:pt idx="65" formatCode="#,##0_ ;[Red]\-#,##0\ ">
                  <c:v>33030</c:v>
                </c:pt>
                <c:pt idx="66" formatCode="#,##0_ ;[Red]\-#,##0\ ">
                  <c:v>32671</c:v>
                </c:pt>
                <c:pt idx="67" formatCode="#,##0_ ;[Red]\-#,##0\ ">
                  <c:v>32383</c:v>
                </c:pt>
                <c:pt idx="68" formatCode="#,##0_ ;[Red]\-#,##0\ ">
                  <c:v>32033</c:v>
                </c:pt>
                <c:pt idx="69" formatCode="#,##0_ ;[Red]\-#,##0\ ">
                  <c:v>31724</c:v>
                </c:pt>
                <c:pt idx="70" formatCode="#,##0_ ;[Red]\-#,##0\ ">
                  <c:v>31412</c:v>
                </c:pt>
                <c:pt idx="71" formatCode="#,##0_ ;[Red]\-#,##0\ ">
                  <c:v>31056</c:v>
                </c:pt>
                <c:pt idx="72" formatCode="#,##0_ ;[Red]\-#,##0\ ">
                  <c:v>30782</c:v>
                </c:pt>
                <c:pt idx="73" formatCode="#,##0_ ;[Red]\-#,##0\ ">
                  <c:v>30448</c:v>
                </c:pt>
                <c:pt idx="74" formatCode="#,##0_ ;[Red]\-#,##0\ ">
                  <c:v>30113</c:v>
                </c:pt>
                <c:pt idx="75" formatCode="#,##0_ ;[Red]\-#,##0\ ">
                  <c:v>29775</c:v>
                </c:pt>
                <c:pt idx="76" formatCode="#,##0_ ;[Red]\-#,##0\ ">
                  <c:v>29504</c:v>
                </c:pt>
                <c:pt idx="77" formatCode="#,##0_ ;[Red]\-#,##0\ ">
                  <c:v>29176</c:v>
                </c:pt>
                <c:pt idx="78" formatCode="#,##0_ ;[Red]\-#,##0\ ">
                  <c:v>28846</c:v>
                </c:pt>
                <c:pt idx="79" formatCode="#,##0_ ;[Red]\-#,##0\ ">
                  <c:v>28502</c:v>
                </c:pt>
                <c:pt idx="80" formatCode="#,##0_ ;[Red]\-#,##0\ ">
                  <c:v>28210</c:v>
                </c:pt>
                <c:pt idx="81" formatCode="#,##0_ ;[Red]\-#,##0\ ">
                  <c:v>27864</c:v>
                </c:pt>
                <c:pt idx="82" formatCode="#,##0_ ;[Red]\-#,##0\ ">
                  <c:v>27531</c:v>
                </c:pt>
                <c:pt idx="83" formatCode="#,##0_ ;[Red]\-#,##0\ ">
                  <c:v>27198</c:v>
                </c:pt>
                <c:pt idx="84" formatCode="#,##0_ ;[Red]\-#,##0\ ">
                  <c:v>26892</c:v>
                </c:pt>
                <c:pt idx="85" formatCode="#,##0_ ;[Red]\-#,##0\ ">
                  <c:v>26560</c:v>
                </c:pt>
                <c:pt idx="86" formatCode="#,##0_ ;[Red]\-#,##0\ ">
                  <c:v>26230</c:v>
                </c:pt>
                <c:pt idx="87" formatCode="#,##0_ ;[Red]\-#,##0\ ">
                  <c:v>25963</c:v>
                </c:pt>
                <c:pt idx="88" formatCode="#,##0_ ;[Red]\-#,##0\ ">
                  <c:v>25634</c:v>
                </c:pt>
                <c:pt idx="89" formatCode="#,##0_ ;[Red]\-#,##0\ ">
                  <c:v>25329</c:v>
                </c:pt>
                <c:pt idx="90" formatCode="#,##0_ ;[Red]\-#,##0\ ">
                  <c:v>25001</c:v>
                </c:pt>
                <c:pt idx="91" formatCode="#,##0_ ;[Red]\-#,##0\ ">
                  <c:v>24674</c:v>
                </c:pt>
                <c:pt idx="92" formatCode="#,##0_ ;[Red]\-#,##0\ ">
                  <c:v>24394</c:v>
                </c:pt>
                <c:pt idx="93" formatCode="#,##0_ ;[Red]\-#,##0\ ">
                  <c:v>24088</c:v>
                </c:pt>
                <c:pt idx="94" formatCode="#,##0_ ;[Red]\-#,##0\ ">
                  <c:v>23759</c:v>
                </c:pt>
                <c:pt idx="95" formatCode="#,##0_ ;[Red]\-#,##0\ ">
                  <c:v>23463</c:v>
                </c:pt>
                <c:pt idx="96" formatCode="#,##0_ ;[Red]\-#,##0\ ">
                  <c:v>23167</c:v>
                </c:pt>
                <c:pt idx="97" formatCode="#,##0_ ;[Red]\-#,##0\ ">
                  <c:v>22846</c:v>
                </c:pt>
                <c:pt idx="98" formatCode="#,##0_ ;[Red]\-#,##0\ ">
                  <c:v>22514</c:v>
                </c:pt>
                <c:pt idx="99" formatCode="#,##0_ ;[Red]\-#,##0\ ">
                  <c:v>22203</c:v>
                </c:pt>
                <c:pt idx="100" formatCode="#,##0_ ;[Red]\-#,##0\ ">
                  <c:v>21880</c:v>
                </c:pt>
                <c:pt idx="101" formatCode="#,##0_ ;[Red]\-#,##0\ ">
                  <c:v>21577</c:v>
                </c:pt>
                <c:pt idx="102" formatCode="#,##0_ ;[Red]\-#,##0\ ">
                  <c:v>21243</c:v>
                </c:pt>
                <c:pt idx="103" formatCode="#,##0_ ;[Red]\-#,##0\ ">
                  <c:v>20931</c:v>
                </c:pt>
                <c:pt idx="104" formatCode="#,##0_ ;[Red]\-#,##0\ ">
                  <c:v>20639</c:v>
                </c:pt>
                <c:pt idx="105" formatCode="#,##0_ ;[Red]\-#,##0\ ">
                  <c:v>20308</c:v>
                </c:pt>
                <c:pt idx="106" formatCode="#,##0_ ;[Red]\-#,##0\ ">
                  <c:v>20018</c:v>
                </c:pt>
                <c:pt idx="107" formatCode="#,##0_ ;[Red]\-#,##0\ ">
                  <c:v>19698</c:v>
                </c:pt>
                <c:pt idx="108" formatCode="#,##0_ ;[Red]\-#,##0\ ">
                  <c:v>19391</c:v>
                </c:pt>
                <c:pt idx="109" formatCode="#,##0_ ;[Red]\-#,##0\ ">
                  <c:v>19076</c:v>
                </c:pt>
                <c:pt idx="110" formatCode="#,##0_ ;[Red]\-#,##0\ ">
                  <c:v>18793</c:v>
                </c:pt>
                <c:pt idx="111" formatCode="#,##0_ ;[Red]\-#,##0\ ">
                  <c:v>18485</c:v>
                </c:pt>
                <c:pt idx="112" formatCode="#,##0_ ;[Red]\-#,##0\ ">
                  <c:v>18192</c:v>
                </c:pt>
                <c:pt idx="113" formatCode="#,##0_ ;[Red]\-#,##0\ ">
                  <c:v>17912</c:v>
                </c:pt>
                <c:pt idx="114" formatCode="#,##0_ ;[Red]\-#,##0\ ">
                  <c:v>17627</c:v>
                </c:pt>
                <c:pt idx="115" formatCode="#,##0_ ;[Red]\-#,##0\ ">
                  <c:v>17339</c:v>
                </c:pt>
                <c:pt idx="116" formatCode="#,##0_ ;[Red]\-#,##0\ ">
                  <c:v>17073</c:v>
                </c:pt>
                <c:pt idx="117" formatCode="#,##0_ ;[Red]\-#,##0\ ">
                  <c:v>16813</c:v>
                </c:pt>
                <c:pt idx="118" formatCode="#,##0_ ;[Red]\-#,##0\ ">
                  <c:v>16547</c:v>
                </c:pt>
                <c:pt idx="119" formatCode="#,##0_ ;[Red]\-#,##0\ ">
                  <c:v>16303</c:v>
                </c:pt>
                <c:pt idx="120" formatCode="#,##0_ ;[Red]\-#,##0\ ">
                  <c:v>16037</c:v>
                </c:pt>
                <c:pt idx="121" formatCode="#,##0_ ;[Red]\-#,##0\ ">
                  <c:v>15784</c:v>
                </c:pt>
                <c:pt idx="122" formatCode="#,##0_ ;[Red]\-#,##0\ ">
                  <c:v>15543</c:v>
                </c:pt>
                <c:pt idx="123" formatCode="#,##0_ ;[Red]\-#,##0\ ">
                  <c:v>15305</c:v>
                </c:pt>
                <c:pt idx="124" formatCode="#,##0_ ;[Red]\-#,##0\ ">
                  <c:v>15075</c:v>
                </c:pt>
                <c:pt idx="125" formatCode="#,##0_ ;[Red]\-#,##0\ ">
                  <c:v>14834</c:v>
                </c:pt>
                <c:pt idx="126" formatCode="#,##0_ ;[Red]\-#,##0\ ">
                  <c:v>14604</c:v>
                </c:pt>
                <c:pt idx="127" formatCode="#,##0_ ;[Red]\-#,##0\ ">
                  <c:v>14375</c:v>
                </c:pt>
                <c:pt idx="128" formatCode="#,##0_ ;[Red]\-#,##0\ ">
                  <c:v>14177</c:v>
                </c:pt>
                <c:pt idx="129" formatCode="#,##0_ ;[Red]\-#,##0\ ">
                  <c:v>13959</c:v>
                </c:pt>
                <c:pt idx="130" formatCode="#,##0_ ;[Red]\-#,##0\ ">
                  <c:v>13729</c:v>
                </c:pt>
                <c:pt idx="131" formatCode="#,##0_ ;[Red]\-#,##0\ ">
                  <c:v>13509</c:v>
                </c:pt>
                <c:pt idx="132" formatCode="#,##0_ ;[Red]\-#,##0\ ">
                  <c:v>13283</c:v>
                </c:pt>
                <c:pt idx="133" formatCode="#,##0_ ;[Red]\-#,##0\ ">
                  <c:v>13080</c:v>
                </c:pt>
                <c:pt idx="134" formatCode="#,##0_ ;[Red]\-#,##0\ ">
                  <c:v>12859</c:v>
                </c:pt>
                <c:pt idx="135" formatCode="#,##0_ ;[Red]\-#,##0\ ">
                  <c:v>12648</c:v>
                </c:pt>
                <c:pt idx="136" formatCode="#,##0_ ;[Red]\-#,##0\ ">
                  <c:v>12438</c:v>
                </c:pt>
                <c:pt idx="137" formatCode="#,##0_ ;[Red]\-#,##0\ ">
                  <c:v>12233</c:v>
                </c:pt>
                <c:pt idx="138" formatCode="#,##0_ ;[Red]\-#,##0\ ">
                  <c:v>12035</c:v>
                </c:pt>
                <c:pt idx="139" formatCode="#,##0_ ;[Red]\-#,##0\ ">
                  <c:v>11835</c:v>
                </c:pt>
                <c:pt idx="140" formatCode="#,##0_ ;[Red]\-#,##0\ ">
                  <c:v>11630</c:v>
                </c:pt>
                <c:pt idx="141" formatCode="#,##0_ ;[Red]\-#,##0\ ">
                  <c:v>11436</c:v>
                </c:pt>
                <c:pt idx="142" formatCode="#,##0_ ;[Red]\-#,##0\ ">
                  <c:v>11256</c:v>
                </c:pt>
                <c:pt idx="143" formatCode="#,##0_ ;[Red]\-#,##0\ ">
                  <c:v>11067</c:v>
                </c:pt>
                <c:pt idx="144" formatCode="#,##0_ ;[Red]\-#,##0\ ">
                  <c:v>10882</c:v>
                </c:pt>
                <c:pt idx="145" formatCode="#,##0_ ;[Red]\-#,##0\ ">
                  <c:v>10705</c:v>
                </c:pt>
                <c:pt idx="146" formatCode="#,##0_ ;[Red]\-#,##0\ ">
                  <c:v>10532</c:v>
                </c:pt>
                <c:pt idx="147" formatCode="#,##0_ ;[Red]\-#,##0\ ">
                  <c:v>10352</c:v>
                </c:pt>
                <c:pt idx="148" formatCode="#,##0_ ;[Red]\-#,##0\ ">
                  <c:v>10194</c:v>
                </c:pt>
                <c:pt idx="149" formatCode="#,##0_ ;[Red]\-#,##0\ ">
                  <c:v>10015</c:v>
                </c:pt>
                <c:pt idx="150" formatCode="#,##0_ ;[Red]\-#,##0\ ">
                  <c:v>9855</c:v>
                </c:pt>
                <c:pt idx="151" formatCode="#,##0_ ;[Red]\-#,##0\ ">
                  <c:v>9697</c:v>
                </c:pt>
                <c:pt idx="152" formatCode="#,##0_ ;[Red]\-#,##0\ ">
                  <c:v>9538</c:v>
                </c:pt>
                <c:pt idx="153" formatCode="#,##0_ ;[Red]\-#,##0\ ">
                  <c:v>9387</c:v>
                </c:pt>
                <c:pt idx="154" formatCode="#,##0_ ;[Red]\-#,##0\ ">
                  <c:v>9249</c:v>
                </c:pt>
                <c:pt idx="155" formatCode="#,##0_ ;[Red]\-#,##0\ ">
                  <c:v>9094</c:v>
                </c:pt>
              </c:numCache>
            </c:numRef>
          </c:val>
          <c:smooth val="0"/>
          <c:extLst>
            <c:ext xmlns:c16="http://schemas.microsoft.com/office/drawing/2014/chart" uri="{C3380CC4-5D6E-409C-BE32-E72D297353CC}">
              <c16:uniqueId val="{00000006-10F7-44F9-B576-45D0FD7B9C91}"/>
            </c:ext>
          </c:extLst>
        </c:ser>
        <c:dLbls>
          <c:showLegendKey val="0"/>
          <c:showVal val="0"/>
          <c:showCatName val="0"/>
          <c:showSerName val="0"/>
          <c:showPercent val="0"/>
          <c:showBubbleSize val="0"/>
        </c:dLbls>
        <c:marker val="1"/>
        <c:smooth val="0"/>
        <c:axId val="346820192"/>
        <c:axId val="346436584"/>
      </c:lineChart>
      <c:catAx>
        <c:axId val="346820192"/>
        <c:scaling>
          <c:orientation val="minMax"/>
        </c:scaling>
        <c:delete val="0"/>
        <c:axPos val="b"/>
        <c:majorGridlines>
          <c:spPr>
            <a:ln w="12700">
              <a:solidFill>
                <a:srgbClr val="333333"/>
              </a:solidFill>
              <a:prstDash val="solid"/>
            </a:ln>
          </c:spPr>
        </c:majorGridlines>
        <c:numFmt formatCode="General" sourceLinked="1"/>
        <c:majorTickMark val="in"/>
        <c:minorTickMark val="none"/>
        <c:tickLblPos val="nextTo"/>
        <c:spPr>
          <a:ln w="12700">
            <a:solidFill>
              <a:srgbClr val="000000"/>
            </a:solidFill>
            <a:prstDash val="solid"/>
          </a:ln>
        </c:spPr>
        <c:txPr>
          <a:bodyPr rot="-540000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346436584"/>
        <c:crosses val="autoZero"/>
        <c:auto val="0"/>
        <c:lblAlgn val="ctr"/>
        <c:lblOffset val="100"/>
        <c:tickLblSkip val="10"/>
        <c:tickMarkSkip val="10"/>
        <c:noMultiLvlLbl val="0"/>
      </c:catAx>
      <c:valAx>
        <c:axId val="346436584"/>
        <c:scaling>
          <c:orientation val="minMax"/>
          <c:min val="0"/>
        </c:scaling>
        <c:delete val="0"/>
        <c:axPos val="l"/>
        <c:majorGridlines>
          <c:spPr>
            <a:ln w="12700">
              <a:solidFill>
                <a:srgbClr val="333333"/>
              </a:solidFill>
              <a:prstDash val="solid"/>
            </a:ln>
          </c:spPr>
        </c:majorGridlines>
        <c:title>
          <c:tx>
            <c:rich>
              <a:bodyPr/>
              <a:lstStyle/>
              <a:p>
                <a:pPr>
                  <a:defRPr sz="1100" b="0" i="0" u="none" strike="noStrike" baseline="0">
                    <a:solidFill>
                      <a:srgbClr val="000000"/>
                    </a:solidFill>
                    <a:latin typeface="ＭＳ Ｐゴシック"/>
                    <a:ea typeface="ＭＳ Ｐゴシック"/>
                    <a:cs typeface="ＭＳ Ｐゴシック"/>
                  </a:defRPr>
                </a:pPr>
                <a:r>
                  <a:rPr lang="ja-JP" altLang="en-US" sz="1200" b="0" i="0" u="none" strike="noStrike" baseline="0">
                    <a:solidFill>
                      <a:srgbClr val="000000"/>
                    </a:solidFill>
                    <a:latin typeface="ＭＳ Ｐゴシック"/>
                    <a:ea typeface="ＭＳ Ｐゴシック"/>
                  </a:rPr>
                  <a:t>有収水量：千m3/日</a:t>
                </a:r>
              </a:p>
            </c:rich>
          </c:tx>
          <c:layout>
            <c:manualLayout>
              <c:xMode val="edge"/>
              <c:yMode val="edge"/>
              <c:x val="1.2269032273963268E-2"/>
              <c:y val="0.2559366964553843"/>
            </c:manualLayout>
          </c:layout>
          <c:overlay val="0"/>
          <c:spPr>
            <a:noFill/>
            <a:ln w="25400">
              <a:noFill/>
            </a:ln>
          </c:spPr>
        </c:title>
        <c:numFmt formatCode="#,##0" sourceLinked="0"/>
        <c:majorTickMark val="in"/>
        <c:minorTickMark val="none"/>
        <c:tickLblPos val="nextTo"/>
        <c:spPr>
          <a:ln w="12700">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346820192"/>
        <c:crosses val="autoZero"/>
        <c:crossBetween val="between"/>
      </c:valAx>
      <c:valAx>
        <c:axId val="346517432"/>
        <c:scaling>
          <c:orientation val="minMax"/>
          <c:max val="350"/>
          <c:min val="100"/>
        </c:scaling>
        <c:delete val="0"/>
        <c:axPos val="r"/>
        <c:title>
          <c:tx>
            <c:rich>
              <a:bodyPr rot="-5400000" vert="horz"/>
              <a:lstStyle/>
              <a:p>
                <a:pPr>
                  <a:defRPr/>
                </a:pPr>
                <a:r>
                  <a:rPr lang="ja-JP" altLang="en-US"/>
                  <a:t>家庭用原単位：㍑</a:t>
                </a:r>
                <a:r>
                  <a:rPr lang="en-US" altLang="ja-JP"/>
                  <a:t>/</a:t>
                </a:r>
                <a:r>
                  <a:rPr lang="ja-JP" altLang="en-US"/>
                  <a:t>人</a:t>
                </a:r>
                <a:r>
                  <a:rPr lang="en-US" altLang="ja-JP"/>
                  <a:t>/</a:t>
                </a:r>
                <a:r>
                  <a:rPr lang="ja-JP" altLang="en-US"/>
                  <a:t>日</a:t>
                </a:r>
              </a:p>
            </c:rich>
          </c:tx>
          <c:layout>
            <c:manualLayout>
              <c:xMode val="edge"/>
              <c:yMode val="edge"/>
              <c:x val="0.96079407337847744"/>
              <c:y val="0.24375856612233734"/>
            </c:manualLayout>
          </c:layout>
          <c:overlay val="0"/>
        </c:title>
        <c:numFmt formatCode="0_);[Red]\(0\)" sourceLinked="1"/>
        <c:majorTickMark val="out"/>
        <c:minorTickMark val="none"/>
        <c:tickLblPos val="nextTo"/>
        <c:crossAx val="346554040"/>
        <c:crosses val="max"/>
        <c:crossBetween val="between"/>
      </c:valAx>
      <c:catAx>
        <c:axId val="346554040"/>
        <c:scaling>
          <c:orientation val="minMax"/>
        </c:scaling>
        <c:delete val="1"/>
        <c:axPos val="b"/>
        <c:majorTickMark val="out"/>
        <c:minorTickMark val="none"/>
        <c:tickLblPos val="nextTo"/>
        <c:crossAx val="346517432"/>
        <c:crosses val="autoZero"/>
        <c:auto val="1"/>
        <c:lblAlgn val="ctr"/>
        <c:lblOffset val="100"/>
        <c:noMultiLvlLbl val="0"/>
      </c:catAx>
      <c:spPr>
        <a:solidFill>
          <a:srgbClr val="FFFFCC"/>
        </a:solidFill>
        <a:ln w="12700">
          <a:solidFill>
            <a:srgbClr val="000000"/>
          </a:solid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altLang="en-US" sz="1400" b="0" dirty="0"/>
              <a:t>耐震適合率（％）</a:t>
            </a:r>
          </a:p>
        </c:rich>
      </c:tx>
      <c:layout>
        <c:manualLayout>
          <c:xMode val="edge"/>
          <c:yMode val="edge"/>
          <c:x val="0.37500910008084704"/>
          <c:y val="1.6275356413316008E-2"/>
        </c:manualLayout>
      </c:layout>
      <c:overlay val="0"/>
    </c:title>
    <c:autoTitleDeleted val="0"/>
    <c:plotArea>
      <c:layout>
        <c:manualLayout>
          <c:layoutTarget val="inner"/>
          <c:xMode val="edge"/>
          <c:yMode val="edge"/>
          <c:x val="0.20834223547810926"/>
          <c:y val="0.1231384281313337"/>
          <c:w val="0.74901903451509055"/>
          <c:h val="0.78645357302607211"/>
        </c:manualLayout>
      </c:layout>
      <c:barChart>
        <c:barDir val="col"/>
        <c:grouping val="clustered"/>
        <c:varyColors val="0"/>
        <c:ser>
          <c:idx val="0"/>
          <c:order val="0"/>
          <c:tx>
            <c:v>基幹管路の耐震適合率</c:v>
          </c:tx>
          <c:spPr>
            <a:gradFill>
              <a:gsLst>
                <a:gs pos="0">
                  <a:srgbClr val="0000FF"/>
                </a:gs>
                <a:gs pos="50000">
                  <a:schemeClr val="accent1">
                    <a:tint val="44500"/>
                    <a:satMod val="160000"/>
                  </a:schemeClr>
                </a:gs>
                <a:gs pos="100000">
                  <a:srgbClr val="0000FF"/>
                </a:gs>
              </a:gsLst>
              <a:lin ang="0" scaled="0"/>
            </a:gradFill>
          </c:spPr>
          <c:invertIfNegative val="0"/>
          <c:dLbls>
            <c:spPr>
              <a:solidFill>
                <a:schemeClr val="bg1"/>
              </a:solidFill>
              <a:ln>
                <a:solidFill>
                  <a:schemeClr val="tx1"/>
                </a:solidFill>
              </a:ln>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'集計グラフ化(PPT用)'!$D$6:$D$8</c:f>
              <c:strCache>
                <c:ptCount val="3"/>
                <c:pt idx="0">
                  <c:v>平成26年度</c:v>
                </c:pt>
                <c:pt idx="1">
                  <c:v>平成27年度</c:v>
                </c:pt>
                <c:pt idx="2">
                  <c:v>平成28年度</c:v>
                </c:pt>
              </c:strCache>
            </c:strRef>
          </c:cat>
          <c:val>
            <c:numRef>
              <c:f>'集計グラフ化(PPT用)'!$G$6:$G$8</c:f>
              <c:numCache>
                <c:formatCode>#,##0.0_);[Red]\(#,##0.0\)</c:formatCode>
                <c:ptCount val="3"/>
                <c:pt idx="0">
                  <c:v>36</c:v>
                </c:pt>
                <c:pt idx="1">
                  <c:v>37.200000000000003</c:v>
                </c:pt>
                <c:pt idx="2">
                  <c:v>38.700000000000003</c:v>
                </c:pt>
              </c:numCache>
            </c:numRef>
          </c:val>
          <c:extLst>
            <c:ext xmlns:c16="http://schemas.microsoft.com/office/drawing/2014/chart" uri="{C3380CC4-5D6E-409C-BE32-E72D297353CC}">
              <c16:uniqueId val="{00000000-CB25-43FA-BBA8-7FCBE835FC49}"/>
            </c:ext>
          </c:extLst>
        </c:ser>
        <c:dLbls>
          <c:dLblPos val="outEnd"/>
          <c:showLegendKey val="0"/>
          <c:showVal val="1"/>
          <c:showCatName val="0"/>
          <c:showSerName val="0"/>
          <c:showPercent val="0"/>
          <c:showBubbleSize val="0"/>
        </c:dLbls>
        <c:gapWidth val="90"/>
        <c:axId val="373482648"/>
        <c:axId val="373482256"/>
      </c:barChart>
      <c:catAx>
        <c:axId val="373482648"/>
        <c:scaling>
          <c:orientation val="minMax"/>
        </c:scaling>
        <c:delete val="0"/>
        <c:axPos val="b"/>
        <c:numFmt formatCode="General" sourceLinked="0"/>
        <c:majorTickMark val="none"/>
        <c:minorTickMark val="none"/>
        <c:tickLblPos val="nextTo"/>
        <c:spPr>
          <a:ln>
            <a:solidFill>
              <a:schemeClr val="tx1"/>
            </a:solidFill>
          </a:ln>
        </c:spPr>
        <c:crossAx val="373482256"/>
        <c:crosses val="autoZero"/>
        <c:auto val="1"/>
        <c:lblAlgn val="ctr"/>
        <c:lblOffset val="100"/>
        <c:noMultiLvlLbl val="0"/>
      </c:catAx>
      <c:valAx>
        <c:axId val="373482256"/>
        <c:scaling>
          <c:orientation val="minMax"/>
          <c:max val="50"/>
          <c:min val="0"/>
        </c:scaling>
        <c:delete val="0"/>
        <c:axPos val="l"/>
        <c:majorGridlines>
          <c:spPr>
            <a:ln>
              <a:prstDash val="sysDot"/>
            </a:ln>
          </c:spPr>
        </c:majorGridlines>
        <c:title>
          <c:tx>
            <c:rich>
              <a:bodyPr rot="0" vert="wordArtVertRtl"/>
              <a:lstStyle/>
              <a:p>
                <a:pPr>
                  <a:defRPr b="0"/>
                </a:pPr>
                <a:r>
                  <a:rPr lang="en-US" altLang="en-US" b="0"/>
                  <a:t> </a:t>
                </a:r>
              </a:p>
            </c:rich>
          </c:tx>
          <c:layout>
            <c:manualLayout>
              <c:xMode val="edge"/>
              <c:yMode val="edge"/>
              <c:x val="2.7828931395329472E-2"/>
              <c:y val="0.13517051030714289"/>
            </c:manualLayout>
          </c:layout>
          <c:overlay val="0"/>
        </c:title>
        <c:numFmt formatCode="General" sourceLinked="0"/>
        <c:majorTickMark val="none"/>
        <c:minorTickMark val="none"/>
        <c:tickLblPos val="nextTo"/>
        <c:spPr>
          <a:ln>
            <a:solidFill>
              <a:schemeClr val="tx1"/>
            </a:solidFill>
          </a:ln>
        </c:spPr>
        <c:txPr>
          <a:bodyPr/>
          <a:lstStyle/>
          <a:p>
            <a:pPr>
              <a:defRPr sz="1200"/>
            </a:pPr>
            <a:endParaRPr lang="ja-JP"/>
          </a:p>
        </c:txPr>
        <c:crossAx val="373482648"/>
        <c:crosses val="autoZero"/>
        <c:crossBetween val="between"/>
        <c:majorUnit val="10"/>
      </c:valAx>
      <c:spPr>
        <a:ln>
          <a:solidFill>
            <a:schemeClr val="tx1"/>
          </a:solidFill>
        </a:ln>
      </c:spPr>
    </c:plotArea>
    <c:plotVisOnly val="1"/>
    <c:dispBlanksAs val="gap"/>
    <c:showDLblsOverMax val="0"/>
  </c:chart>
  <c:spPr>
    <a:noFill/>
    <a:ln>
      <a:noFill/>
    </a:ln>
  </c:spPr>
  <c:txPr>
    <a:bodyPr/>
    <a:lstStyle/>
    <a:p>
      <a:pPr>
        <a:defRPr sz="105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400" b="0" dirty="0"/>
              <a:t>耐震化率（％）</a:t>
            </a:r>
          </a:p>
        </c:rich>
      </c:tx>
      <c:layout>
        <c:manualLayout>
          <c:xMode val="edge"/>
          <c:yMode val="edge"/>
          <c:x val="0.3888570228434301"/>
          <c:y val="2.40330198737491E-2"/>
        </c:manualLayout>
      </c:layout>
      <c:overlay val="0"/>
    </c:title>
    <c:autoTitleDeleted val="0"/>
    <c:plotArea>
      <c:layout/>
      <c:barChart>
        <c:barDir val="col"/>
        <c:grouping val="clustered"/>
        <c:varyColors val="0"/>
        <c:ser>
          <c:idx val="0"/>
          <c:order val="0"/>
          <c:tx>
            <c:v>浄水施設の耐震化率</c:v>
          </c:tx>
          <c:spPr>
            <a:gradFill>
              <a:gsLst>
                <a:gs pos="0">
                  <a:schemeClr val="accent6">
                    <a:lumMod val="75000"/>
                  </a:schemeClr>
                </a:gs>
                <a:gs pos="50000">
                  <a:schemeClr val="accent6">
                    <a:lumMod val="20000"/>
                    <a:lumOff val="80000"/>
                  </a:schemeClr>
                </a:gs>
                <a:gs pos="100000">
                  <a:schemeClr val="accent6">
                    <a:lumMod val="75000"/>
                  </a:schemeClr>
                </a:gs>
              </a:gsLst>
              <a:lin ang="0" scaled="0"/>
            </a:gradFill>
          </c:spPr>
          <c:invertIfNegative val="0"/>
          <c:dPt>
            <c:idx val="3"/>
            <c:invertIfNegative val="0"/>
            <c:bubble3D val="0"/>
            <c:extLst>
              <c:ext xmlns:c16="http://schemas.microsoft.com/office/drawing/2014/chart" uri="{C3380CC4-5D6E-409C-BE32-E72D297353CC}">
                <c16:uniqueId val="{00000000-8D61-426A-97C1-B1CDE3C03F4A}"/>
              </c:ext>
            </c:extLst>
          </c:dPt>
          <c:dLbls>
            <c:spPr>
              <a:solidFill>
                <a:schemeClr val="bg1"/>
              </a:solidFill>
              <a:ln>
                <a:solidFill>
                  <a:schemeClr val="tx1"/>
                </a:solidFill>
              </a:ln>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'集計グラフ化(PPT用)'!$D$17:$D$19</c:f>
              <c:strCache>
                <c:ptCount val="3"/>
                <c:pt idx="0">
                  <c:v>平成26年度</c:v>
                </c:pt>
                <c:pt idx="1">
                  <c:v>平成27年度</c:v>
                </c:pt>
                <c:pt idx="2">
                  <c:v>平成28年度</c:v>
                </c:pt>
              </c:strCache>
            </c:strRef>
          </c:cat>
          <c:val>
            <c:numRef>
              <c:f>'集計グラフ化(PPT用)'!$G$17:$G$19</c:f>
              <c:numCache>
                <c:formatCode>#,##0.0_);[Red]\(#,##0.0\)</c:formatCode>
                <c:ptCount val="3"/>
                <c:pt idx="0">
                  <c:v>23.4</c:v>
                </c:pt>
                <c:pt idx="1">
                  <c:v>25.8</c:v>
                </c:pt>
                <c:pt idx="2">
                  <c:v>27.900000000000002</c:v>
                </c:pt>
              </c:numCache>
            </c:numRef>
          </c:val>
          <c:extLst>
            <c:ext xmlns:c16="http://schemas.microsoft.com/office/drawing/2014/chart" uri="{C3380CC4-5D6E-409C-BE32-E72D297353CC}">
              <c16:uniqueId val="{00000001-8D61-426A-97C1-B1CDE3C03F4A}"/>
            </c:ext>
          </c:extLst>
        </c:ser>
        <c:dLbls>
          <c:dLblPos val="outEnd"/>
          <c:showLegendKey val="0"/>
          <c:showVal val="1"/>
          <c:showCatName val="0"/>
          <c:showSerName val="0"/>
          <c:showPercent val="0"/>
          <c:showBubbleSize val="0"/>
        </c:dLbls>
        <c:gapWidth val="90"/>
        <c:axId val="373483432"/>
        <c:axId val="373486176"/>
      </c:barChart>
      <c:catAx>
        <c:axId val="373483432"/>
        <c:scaling>
          <c:orientation val="minMax"/>
        </c:scaling>
        <c:delete val="0"/>
        <c:axPos val="b"/>
        <c:numFmt formatCode="General" sourceLinked="0"/>
        <c:majorTickMark val="none"/>
        <c:minorTickMark val="none"/>
        <c:tickLblPos val="nextTo"/>
        <c:spPr>
          <a:ln>
            <a:solidFill>
              <a:schemeClr val="tx1"/>
            </a:solidFill>
          </a:ln>
        </c:spPr>
        <c:txPr>
          <a:bodyPr/>
          <a:lstStyle/>
          <a:p>
            <a:pPr>
              <a:defRPr sz="1050"/>
            </a:pPr>
            <a:endParaRPr lang="ja-JP"/>
          </a:p>
        </c:txPr>
        <c:crossAx val="373486176"/>
        <c:crosses val="autoZero"/>
        <c:auto val="1"/>
        <c:lblAlgn val="ctr"/>
        <c:lblOffset val="100"/>
        <c:noMultiLvlLbl val="0"/>
      </c:catAx>
      <c:valAx>
        <c:axId val="373486176"/>
        <c:scaling>
          <c:orientation val="minMax"/>
          <c:max val="50"/>
          <c:min val="0"/>
        </c:scaling>
        <c:delete val="0"/>
        <c:axPos val="l"/>
        <c:majorGridlines>
          <c:spPr>
            <a:ln>
              <a:prstDash val="sysDot"/>
            </a:ln>
          </c:spPr>
        </c:majorGridlines>
        <c:title>
          <c:tx>
            <c:rich>
              <a:bodyPr rot="0" vert="wordArtVertRtl"/>
              <a:lstStyle/>
              <a:p>
                <a:pPr>
                  <a:defRPr b="0"/>
                </a:pPr>
                <a:r>
                  <a:rPr lang="ja-JP" altLang="en-US" b="0"/>
                  <a:t>　</a:t>
                </a:r>
              </a:p>
            </c:rich>
          </c:tx>
          <c:overlay val="0"/>
        </c:title>
        <c:numFmt formatCode="General" sourceLinked="0"/>
        <c:majorTickMark val="none"/>
        <c:minorTickMark val="none"/>
        <c:tickLblPos val="nextTo"/>
        <c:spPr>
          <a:ln>
            <a:solidFill>
              <a:schemeClr val="tx1"/>
            </a:solidFill>
          </a:ln>
        </c:spPr>
        <c:txPr>
          <a:bodyPr/>
          <a:lstStyle/>
          <a:p>
            <a:pPr>
              <a:defRPr sz="1200"/>
            </a:pPr>
            <a:endParaRPr lang="ja-JP"/>
          </a:p>
        </c:txPr>
        <c:crossAx val="373483432"/>
        <c:crosses val="autoZero"/>
        <c:crossBetween val="between"/>
        <c:majorUnit val="10"/>
      </c:valAx>
      <c:spPr>
        <a:ln>
          <a:solidFill>
            <a:schemeClr val="tx1"/>
          </a:solidFill>
        </a:ln>
      </c:spPr>
    </c:plotArea>
    <c:plotVisOnly val="1"/>
    <c:dispBlanksAs val="gap"/>
    <c:showDLblsOverMax val="0"/>
  </c:chart>
  <c:spPr>
    <a:noFill/>
    <a:ln>
      <a:noFill/>
    </a:ln>
  </c:spPr>
  <c:txPr>
    <a:bodyPr/>
    <a:lstStyle/>
    <a:p>
      <a:pPr>
        <a:defRPr sz="105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400" b="0" baseline="0" dirty="0"/>
              <a:t> 耐震化率（％）</a:t>
            </a:r>
            <a:endParaRPr lang="ja-JP" altLang="en-US" sz="1400" b="0" dirty="0"/>
          </a:p>
        </c:rich>
      </c:tx>
      <c:layout>
        <c:manualLayout>
          <c:xMode val="edge"/>
          <c:yMode val="edge"/>
          <c:x val="0.39513582761378641"/>
          <c:y val="2.1496214445842543E-2"/>
        </c:manualLayout>
      </c:layout>
      <c:overlay val="0"/>
    </c:title>
    <c:autoTitleDeleted val="0"/>
    <c:plotArea>
      <c:layout/>
      <c:barChart>
        <c:barDir val="col"/>
        <c:grouping val="clustered"/>
        <c:varyColors val="0"/>
        <c:ser>
          <c:idx val="0"/>
          <c:order val="0"/>
          <c:tx>
            <c:v>配水池の耐震化率</c:v>
          </c:tx>
          <c:spPr>
            <a:gradFill>
              <a:gsLst>
                <a:gs pos="0">
                  <a:srgbClr val="FF00FF"/>
                </a:gs>
                <a:gs pos="50000">
                  <a:srgbClr val="FFCCFF"/>
                </a:gs>
                <a:gs pos="100000">
                  <a:srgbClr val="FF00FF"/>
                </a:gs>
              </a:gsLst>
              <a:lin ang="0" scaled="0"/>
            </a:gradFill>
          </c:spPr>
          <c:invertIfNegative val="0"/>
          <c:dPt>
            <c:idx val="3"/>
            <c:invertIfNegative val="0"/>
            <c:bubble3D val="0"/>
            <c:extLst>
              <c:ext xmlns:c16="http://schemas.microsoft.com/office/drawing/2014/chart" uri="{C3380CC4-5D6E-409C-BE32-E72D297353CC}">
                <c16:uniqueId val="{00000000-D1BF-4FE3-B096-2D88E1EB98BA}"/>
              </c:ext>
            </c:extLst>
          </c:dPt>
          <c:dLbls>
            <c:spPr>
              <a:solidFill>
                <a:schemeClr val="bg1"/>
              </a:solidFill>
              <a:ln>
                <a:solidFill>
                  <a:schemeClr val="tx1"/>
                </a:solidFill>
              </a:ln>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'集計グラフ化(PPT用)'!$D$29:$D$31</c:f>
              <c:strCache>
                <c:ptCount val="3"/>
                <c:pt idx="0">
                  <c:v>平成26年度</c:v>
                </c:pt>
                <c:pt idx="1">
                  <c:v>平成27年度</c:v>
                </c:pt>
                <c:pt idx="2">
                  <c:v>平成28年度</c:v>
                </c:pt>
              </c:strCache>
            </c:strRef>
          </c:cat>
          <c:val>
            <c:numRef>
              <c:f>'集計グラフ化(PPT用)'!$G$29:$G$31</c:f>
              <c:numCache>
                <c:formatCode>#,##0.0_);[Red]\(#,##0.0\)</c:formatCode>
                <c:ptCount val="3"/>
                <c:pt idx="0">
                  <c:v>49.7</c:v>
                </c:pt>
                <c:pt idx="1">
                  <c:v>51.5</c:v>
                </c:pt>
                <c:pt idx="2">
                  <c:v>53.29999999999999</c:v>
                </c:pt>
              </c:numCache>
            </c:numRef>
          </c:val>
          <c:extLst>
            <c:ext xmlns:c16="http://schemas.microsoft.com/office/drawing/2014/chart" uri="{C3380CC4-5D6E-409C-BE32-E72D297353CC}">
              <c16:uniqueId val="{00000001-D1BF-4FE3-B096-2D88E1EB98BA}"/>
            </c:ext>
          </c:extLst>
        </c:ser>
        <c:dLbls>
          <c:dLblPos val="outEnd"/>
          <c:showLegendKey val="0"/>
          <c:showVal val="1"/>
          <c:showCatName val="0"/>
          <c:showSerName val="0"/>
          <c:showPercent val="0"/>
          <c:showBubbleSize val="0"/>
        </c:dLbls>
        <c:gapWidth val="90"/>
        <c:axId val="373484216"/>
        <c:axId val="344692208"/>
      </c:barChart>
      <c:catAx>
        <c:axId val="373484216"/>
        <c:scaling>
          <c:orientation val="minMax"/>
        </c:scaling>
        <c:delete val="0"/>
        <c:axPos val="b"/>
        <c:numFmt formatCode="General" sourceLinked="0"/>
        <c:majorTickMark val="none"/>
        <c:minorTickMark val="none"/>
        <c:tickLblPos val="nextTo"/>
        <c:spPr>
          <a:ln>
            <a:solidFill>
              <a:schemeClr val="tx1"/>
            </a:solidFill>
          </a:ln>
        </c:spPr>
        <c:txPr>
          <a:bodyPr/>
          <a:lstStyle/>
          <a:p>
            <a:pPr>
              <a:defRPr sz="1050"/>
            </a:pPr>
            <a:endParaRPr lang="ja-JP"/>
          </a:p>
        </c:txPr>
        <c:crossAx val="344692208"/>
        <c:crosses val="autoZero"/>
        <c:auto val="1"/>
        <c:lblAlgn val="ctr"/>
        <c:lblOffset val="100"/>
        <c:noMultiLvlLbl val="0"/>
      </c:catAx>
      <c:valAx>
        <c:axId val="344692208"/>
        <c:scaling>
          <c:orientation val="minMax"/>
          <c:max val="60"/>
          <c:min val="0"/>
        </c:scaling>
        <c:delete val="0"/>
        <c:axPos val="l"/>
        <c:majorGridlines>
          <c:spPr>
            <a:ln>
              <a:prstDash val="sysDot"/>
            </a:ln>
          </c:spPr>
        </c:majorGridlines>
        <c:title>
          <c:tx>
            <c:rich>
              <a:bodyPr rot="0" vert="wordArtVertRtl"/>
              <a:lstStyle/>
              <a:p>
                <a:pPr>
                  <a:defRPr b="0"/>
                </a:pPr>
                <a:r>
                  <a:rPr lang="ja-JP" altLang="en-US" b="0"/>
                  <a:t>　</a:t>
                </a:r>
              </a:p>
            </c:rich>
          </c:tx>
          <c:overlay val="0"/>
        </c:title>
        <c:numFmt formatCode="General" sourceLinked="0"/>
        <c:majorTickMark val="none"/>
        <c:minorTickMark val="none"/>
        <c:tickLblPos val="nextTo"/>
        <c:spPr>
          <a:ln>
            <a:solidFill>
              <a:schemeClr val="tx1"/>
            </a:solidFill>
          </a:ln>
        </c:spPr>
        <c:txPr>
          <a:bodyPr/>
          <a:lstStyle/>
          <a:p>
            <a:pPr>
              <a:defRPr sz="1200"/>
            </a:pPr>
            <a:endParaRPr lang="ja-JP"/>
          </a:p>
        </c:txPr>
        <c:crossAx val="373484216"/>
        <c:crosses val="autoZero"/>
        <c:crossBetween val="between"/>
        <c:majorUnit val="10"/>
      </c:valAx>
      <c:spPr>
        <a:ln>
          <a:solidFill>
            <a:schemeClr val="tx1"/>
          </a:solidFill>
        </a:ln>
      </c:spPr>
    </c:plotArea>
    <c:plotVisOnly val="1"/>
    <c:dispBlanksAs val="gap"/>
    <c:showDLblsOverMax val="0"/>
  </c:chart>
  <c:spPr>
    <a:noFill/>
    <a:ln>
      <a:noFill/>
    </a:ln>
  </c:spPr>
  <c:txPr>
    <a:bodyPr/>
    <a:lstStyle/>
    <a:p>
      <a:pPr>
        <a:defRPr sz="105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6965324128384"/>
          <c:y val="5.1320269604260428E-2"/>
          <c:w val="0.84330761947816169"/>
          <c:h val="0.8531433443523242"/>
        </c:manualLayout>
      </c:layout>
      <c:lineChart>
        <c:grouping val="standard"/>
        <c:varyColors val="0"/>
        <c:ser>
          <c:idx val="0"/>
          <c:order val="0"/>
          <c:cat>
            <c:numRef>
              <c:f>統合!$D$3:$BM$3</c:f>
              <c:numCache>
                <c:formatCode>m"月"d"日"</c:formatCode>
                <c:ptCount val="62"/>
                <c:pt idx="0">
                  <c:v>42474</c:v>
                </c:pt>
                <c:pt idx="1">
                  <c:v>42475</c:v>
                </c:pt>
                <c:pt idx="2">
                  <c:v>42476</c:v>
                </c:pt>
                <c:pt idx="3">
                  <c:v>42477</c:v>
                </c:pt>
                <c:pt idx="4">
                  <c:v>42478</c:v>
                </c:pt>
                <c:pt idx="5">
                  <c:v>42479</c:v>
                </c:pt>
                <c:pt idx="6">
                  <c:v>42480</c:v>
                </c:pt>
                <c:pt idx="7">
                  <c:v>42481</c:v>
                </c:pt>
                <c:pt idx="8">
                  <c:v>42482</c:v>
                </c:pt>
                <c:pt idx="9">
                  <c:v>42483</c:v>
                </c:pt>
                <c:pt idx="10">
                  <c:v>42484</c:v>
                </c:pt>
                <c:pt idx="11">
                  <c:v>42485</c:v>
                </c:pt>
                <c:pt idx="12">
                  <c:v>42486</c:v>
                </c:pt>
                <c:pt idx="13">
                  <c:v>42487</c:v>
                </c:pt>
                <c:pt idx="14">
                  <c:v>42488</c:v>
                </c:pt>
                <c:pt idx="15">
                  <c:v>42489</c:v>
                </c:pt>
                <c:pt idx="16">
                  <c:v>42490</c:v>
                </c:pt>
                <c:pt idx="17">
                  <c:v>42491</c:v>
                </c:pt>
                <c:pt idx="18">
                  <c:v>42492</c:v>
                </c:pt>
                <c:pt idx="19">
                  <c:v>42493</c:v>
                </c:pt>
                <c:pt idx="20">
                  <c:v>42494</c:v>
                </c:pt>
                <c:pt idx="21">
                  <c:v>42495</c:v>
                </c:pt>
                <c:pt idx="22">
                  <c:v>42496</c:v>
                </c:pt>
                <c:pt idx="23">
                  <c:v>42497</c:v>
                </c:pt>
                <c:pt idx="24">
                  <c:v>42498</c:v>
                </c:pt>
                <c:pt idx="25">
                  <c:v>42499</c:v>
                </c:pt>
                <c:pt idx="26">
                  <c:v>42500</c:v>
                </c:pt>
                <c:pt idx="27">
                  <c:v>42501</c:v>
                </c:pt>
                <c:pt idx="28">
                  <c:v>42502</c:v>
                </c:pt>
                <c:pt idx="29">
                  <c:v>42503</c:v>
                </c:pt>
                <c:pt idx="30">
                  <c:v>42504</c:v>
                </c:pt>
                <c:pt idx="31">
                  <c:v>42505</c:v>
                </c:pt>
                <c:pt idx="32">
                  <c:v>42506</c:v>
                </c:pt>
                <c:pt idx="33">
                  <c:v>42507</c:v>
                </c:pt>
                <c:pt idx="34">
                  <c:v>42508</c:v>
                </c:pt>
                <c:pt idx="35">
                  <c:v>42509</c:v>
                </c:pt>
                <c:pt idx="36">
                  <c:v>42510</c:v>
                </c:pt>
                <c:pt idx="37">
                  <c:v>42511</c:v>
                </c:pt>
                <c:pt idx="38">
                  <c:v>42512</c:v>
                </c:pt>
                <c:pt idx="39">
                  <c:v>42513</c:v>
                </c:pt>
                <c:pt idx="40">
                  <c:v>42514</c:v>
                </c:pt>
                <c:pt idx="41">
                  <c:v>42515</c:v>
                </c:pt>
                <c:pt idx="42">
                  <c:v>42516</c:v>
                </c:pt>
                <c:pt idx="43">
                  <c:v>42517</c:v>
                </c:pt>
                <c:pt idx="44">
                  <c:v>42518</c:v>
                </c:pt>
                <c:pt idx="45">
                  <c:v>42519</c:v>
                </c:pt>
                <c:pt idx="46">
                  <c:v>42520</c:v>
                </c:pt>
                <c:pt idx="47">
                  <c:v>42521</c:v>
                </c:pt>
                <c:pt idx="48">
                  <c:v>42522</c:v>
                </c:pt>
                <c:pt idx="49">
                  <c:v>42523</c:v>
                </c:pt>
                <c:pt idx="50">
                  <c:v>42524</c:v>
                </c:pt>
                <c:pt idx="51">
                  <c:v>42525</c:v>
                </c:pt>
                <c:pt idx="52">
                  <c:v>42526</c:v>
                </c:pt>
                <c:pt idx="53">
                  <c:v>42527</c:v>
                </c:pt>
                <c:pt idx="54">
                  <c:v>42528</c:v>
                </c:pt>
                <c:pt idx="55">
                  <c:v>42529</c:v>
                </c:pt>
                <c:pt idx="56">
                  <c:v>42530</c:v>
                </c:pt>
                <c:pt idx="57">
                  <c:v>42531</c:v>
                </c:pt>
                <c:pt idx="58">
                  <c:v>42532</c:v>
                </c:pt>
                <c:pt idx="59">
                  <c:v>42533</c:v>
                </c:pt>
                <c:pt idx="60">
                  <c:v>42534</c:v>
                </c:pt>
                <c:pt idx="61">
                  <c:v>42535</c:v>
                </c:pt>
              </c:numCache>
            </c:numRef>
          </c:cat>
          <c:val>
            <c:numRef>
              <c:f>統合!$D$4:$BM$4</c:f>
              <c:numCache>
                <c:formatCode>#,##0_ </c:formatCode>
                <c:ptCount val="62"/>
                <c:pt idx="0">
                  <c:v>11120</c:v>
                </c:pt>
                <c:pt idx="1">
                  <c:v>88938</c:v>
                </c:pt>
                <c:pt idx="2">
                  <c:v>421846</c:v>
                </c:pt>
                <c:pt idx="3">
                  <c:v>274578</c:v>
                </c:pt>
                <c:pt idx="4">
                  <c:v>157634</c:v>
                </c:pt>
                <c:pt idx="5">
                  <c:v>95035</c:v>
                </c:pt>
                <c:pt idx="6">
                  <c:v>91863</c:v>
                </c:pt>
                <c:pt idx="7">
                  <c:v>32099</c:v>
                </c:pt>
                <c:pt idx="8">
                  <c:v>24778</c:v>
                </c:pt>
                <c:pt idx="9">
                  <c:v>23266</c:v>
                </c:pt>
                <c:pt idx="10">
                  <c:v>21764</c:v>
                </c:pt>
                <c:pt idx="11">
                  <c:v>20256</c:v>
                </c:pt>
                <c:pt idx="12">
                  <c:v>16495</c:v>
                </c:pt>
                <c:pt idx="13">
                  <c:v>14717</c:v>
                </c:pt>
                <c:pt idx="14">
                  <c:v>9756</c:v>
                </c:pt>
                <c:pt idx="15">
                  <c:v>9756</c:v>
                </c:pt>
                <c:pt idx="16">
                  <c:v>7973</c:v>
                </c:pt>
                <c:pt idx="17">
                  <c:v>6998</c:v>
                </c:pt>
                <c:pt idx="18">
                  <c:v>5949</c:v>
                </c:pt>
                <c:pt idx="19">
                  <c:v>5172</c:v>
                </c:pt>
                <c:pt idx="20">
                  <c:v>4885</c:v>
                </c:pt>
                <c:pt idx="21">
                  <c:v>4480</c:v>
                </c:pt>
                <c:pt idx="22">
                  <c:v>3898</c:v>
                </c:pt>
                <c:pt idx="23">
                  <c:v>2527</c:v>
                </c:pt>
                <c:pt idx="24">
                  <c:v>2112</c:v>
                </c:pt>
                <c:pt idx="25">
                  <c:v>1406</c:v>
                </c:pt>
                <c:pt idx="26">
                  <c:v>1185</c:v>
                </c:pt>
                <c:pt idx="27">
                  <c:v>816</c:v>
                </c:pt>
                <c:pt idx="28">
                  <c:v>670</c:v>
                </c:pt>
                <c:pt idx="29">
                  <c:v>559</c:v>
                </c:pt>
                <c:pt idx="30">
                  <c:v>559</c:v>
                </c:pt>
                <c:pt idx="31">
                  <c:v>361</c:v>
                </c:pt>
                <c:pt idx="32">
                  <c:v>361</c:v>
                </c:pt>
                <c:pt idx="33">
                  <c:v>361</c:v>
                </c:pt>
                <c:pt idx="34">
                  <c:v>361</c:v>
                </c:pt>
                <c:pt idx="35">
                  <c:v>241</c:v>
                </c:pt>
                <c:pt idx="36">
                  <c:v>241</c:v>
                </c:pt>
                <c:pt idx="37">
                  <c:v>241</c:v>
                </c:pt>
                <c:pt idx="38">
                  <c:v>241</c:v>
                </c:pt>
                <c:pt idx="39">
                  <c:v>193</c:v>
                </c:pt>
                <c:pt idx="40">
                  <c:v>126</c:v>
                </c:pt>
                <c:pt idx="41">
                  <c:v>122</c:v>
                </c:pt>
                <c:pt idx="42">
                  <c:v>83</c:v>
                </c:pt>
                <c:pt idx="43">
                  <c:v>83</c:v>
                </c:pt>
                <c:pt idx="44">
                  <c:v>83</c:v>
                </c:pt>
                <c:pt idx="45">
                  <c:v>83</c:v>
                </c:pt>
                <c:pt idx="46">
                  <c:v>75</c:v>
                </c:pt>
                <c:pt idx="47">
                  <c:v>75</c:v>
                </c:pt>
                <c:pt idx="48">
                  <c:v>75</c:v>
                </c:pt>
                <c:pt idx="49">
                  <c:v>35</c:v>
                </c:pt>
                <c:pt idx="50">
                  <c:v>35</c:v>
                </c:pt>
                <c:pt idx="51">
                  <c:v>35</c:v>
                </c:pt>
                <c:pt idx="52">
                  <c:v>35</c:v>
                </c:pt>
                <c:pt idx="53">
                  <c:v>33</c:v>
                </c:pt>
                <c:pt idx="54">
                  <c:v>32</c:v>
                </c:pt>
                <c:pt idx="55">
                  <c:v>31</c:v>
                </c:pt>
                <c:pt idx="56">
                  <c:v>31</c:v>
                </c:pt>
                <c:pt idx="57" formatCode="General">
                  <c:v>26</c:v>
                </c:pt>
                <c:pt idx="58" formatCode="General">
                  <c:v>26</c:v>
                </c:pt>
                <c:pt idx="59" formatCode="General">
                  <c:v>26</c:v>
                </c:pt>
                <c:pt idx="60" formatCode="General">
                  <c:v>26</c:v>
                </c:pt>
                <c:pt idx="61" formatCode="General">
                  <c:v>2</c:v>
                </c:pt>
              </c:numCache>
            </c:numRef>
          </c:val>
          <c:smooth val="0"/>
          <c:extLst>
            <c:ext xmlns:c16="http://schemas.microsoft.com/office/drawing/2014/chart" uri="{C3380CC4-5D6E-409C-BE32-E72D297353CC}">
              <c16:uniqueId val="{00000000-6E41-4608-BBDC-5047BAE3388F}"/>
            </c:ext>
          </c:extLst>
        </c:ser>
        <c:dLbls>
          <c:showLegendKey val="0"/>
          <c:showVal val="0"/>
          <c:showCatName val="0"/>
          <c:showSerName val="0"/>
          <c:showPercent val="0"/>
          <c:showBubbleSize val="0"/>
        </c:dLbls>
        <c:marker val="1"/>
        <c:smooth val="0"/>
        <c:axId val="347393056"/>
        <c:axId val="377946976"/>
      </c:lineChart>
      <c:dateAx>
        <c:axId val="347393056"/>
        <c:scaling>
          <c:orientation val="minMax"/>
        </c:scaling>
        <c:delete val="0"/>
        <c:axPos val="b"/>
        <c:numFmt formatCode="m/d;@" sourceLinked="0"/>
        <c:majorTickMark val="out"/>
        <c:minorTickMark val="none"/>
        <c:tickLblPos val="nextTo"/>
        <c:txPr>
          <a:bodyPr/>
          <a:lstStyle/>
          <a:p>
            <a:pPr>
              <a:defRPr sz="1400"/>
            </a:pPr>
            <a:endParaRPr lang="ja-JP"/>
          </a:p>
        </c:txPr>
        <c:crossAx val="377946976"/>
        <c:crosses val="autoZero"/>
        <c:auto val="1"/>
        <c:lblOffset val="100"/>
        <c:baseTimeUnit val="days"/>
      </c:dateAx>
      <c:valAx>
        <c:axId val="377946976"/>
        <c:scaling>
          <c:orientation val="minMax"/>
        </c:scaling>
        <c:delete val="0"/>
        <c:axPos val="l"/>
        <c:majorGridlines/>
        <c:numFmt formatCode="#,##0_ " sourceLinked="1"/>
        <c:majorTickMark val="out"/>
        <c:minorTickMark val="none"/>
        <c:tickLblPos val="nextTo"/>
        <c:txPr>
          <a:bodyPr/>
          <a:lstStyle/>
          <a:p>
            <a:pPr>
              <a:defRPr sz="1400"/>
            </a:pPr>
            <a:endParaRPr lang="ja-JP"/>
          </a:p>
        </c:txPr>
        <c:crossAx val="347393056"/>
        <c:crosses val="autoZero"/>
        <c:crossBetween val="between"/>
      </c:valAx>
      <c:spPr>
        <a:solidFill>
          <a:schemeClr val="bg1">
            <a:lumMod val="85000"/>
          </a:schemeClr>
        </a:solidFill>
        <a:ln>
          <a:solidFill>
            <a:schemeClr val="accent1"/>
          </a:solidFill>
        </a:ln>
      </c:spPr>
    </c:plotArea>
    <c:plotVisOnly val="1"/>
    <c:dispBlanksAs val="gap"/>
    <c:showDLblsOverMax val="0"/>
  </c:chart>
  <c:txPr>
    <a:bodyPr/>
    <a:lstStyle/>
    <a:p>
      <a:pPr>
        <a:defRPr sz="12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15316839686739"/>
          <c:y val="0.16742687026544376"/>
          <c:w val="0.75506257551217904"/>
          <c:h val="0.62429303122698299"/>
        </c:manualLayout>
      </c:layout>
      <c:scatterChart>
        <c:scatterStyle val="lineMarker"/>
        <c:varyColors val="0"/>
        <c:ser>
          <c:idx val="0"/>
          <c:order val="0"/>
          <c:tx>
            <c:strRef>
              <c:f>Sheet1!$D$19</c:f>
              <c:strCache>
                <c:ptCount val="1"/>
                <c:pt idx="0">
                  <c:v>復旧率</c:v>
                </c:pt>
              </c:strCache>
            </c:strRef>
          </c:tx>
          <c:spPr>
            <a:ln w="28575">
              <a:noFill/>
            </a:ln>
          </c:spPr>
          <c:marker>
            <c:symbol val="square"/>
            <c:size val="12"/>
            <c:spPr>
              <a:solidFill>
                <a:srgbClr val="FF0000"/>
              </a:solidFill>
              <a:ln w="44450">
                <a:noFill/>
              </a:ln>
            </c:spPr>
          </c:marker>
          <c:xVal>
            <c:numRef>
              <c:f>Sheet1!$C$20:$C$24</c:f>
              <c:numCache>
                <c:formatCode>0.0%</c:formatCode>
                <c:ptCount val="5"/>
                <c:pt idx="0">
                  <c:v>0.71499999999999997</c:v>
                </c:pt>
                <c:pt idx="1">
                  <c:v>0.78100000000000003</c:v>
                </c:pt>
                <c:pt idx="2">
                  <c:v>3.9E-2</c:v>
                </c:pt>
                <c:pt idx="3">
                  <c:v>0.29899999999999999</c:v>
                </c:pt>
                <c:pt idx="4">
                  <c:v>5.1999999999999998E-2</c:v>
                </c:pt>
              </c:numCache>
            </c:numRef>
          </c:xVal>
          <c:yVal>
            <c:numRef>
              <c:f>Sheet1!$D$20:$D$24</c:f>
              <c:numCache>
                <c:formatCode>0.0%</c:formatCode>
                <c:ptCount val="5"/>
                <c:pt idx="0">
                  <c:v>0.99847035392950778</c:v>
                </c:pt>
                <c:pt idx="1">
                  <c:v>0.65</c:v>
                </c:pt>
                <c:pt idx="2">
                  <c:v>0.58292891807022551</c:v>
                </c:pt>
                <c:pt idx="3">
                  <c:v>0.42640364188163887</c:v>
                </c:pt>
                <c:pt idx="4">
                  <c:v>0.10909090909090909</c:v>
                </c:pt>
              </c:numCache>
            </c:numRef>
          </c:yVal>
          <c:smooth val="0"/>
          <c:extLst>
            <c:ext xmlns:c16="http://schemas.microsoft.com/office/drawing/2014/chart" uri="{C3380CC4-5D6E-409C-BE32-E72D297353CC}">
              <c16:uniqueId val="{00000000-B4A9-4A5D-8A25-DCCB6C0B98D2}"/>
            </c:ext>
          </c:extLst>
        </c:ser>
        <c:dLbls>
          <c:showLegendKey val="0"/>
          <c:showVal val="0"/>
          <c:showCatName val="0"/>
          <c:showSerName val="0"/>
          <c:showPercent val="0"/>
          <c:showBubbleSize val="0"/>
        </c:dLbls>
        <c:axId val="377945016"/>
        <c:axId val="377943840"/>
      </c:scatterChart>
      <c:valAx>
        <c:axId val="377945016"/>
        <c:scaling>
          <c:orientation val="minMax"/>
          <c:max val="1"/>
        </c:scaling>
        <c:delete val="0"/>
        <c:axPos val="b"/>
        <c:numFmt formatCode="0%" sourceLinked="0"/>
        <c:majorTickMark val="out"/>
        <c:minorTickMark val="none"/>
        <c:tickLblPos val="nextTo"/>
        <c:spPr>
          <a:ln>
            <a:solidFill>
              <a:schemeClr val="tx1"/>
            </a:solidFill>
          </a:ln>
        </c:spPr>
        <c:txPr>
          <a:bodyPr/>
          <a:lstStyle/>
          <a:p>
            <a:pPr>
              <a:defRPr sz="1400"/>
            </a:pPr>
            <a:endParaRPr lang="ja-JP"/>
          </a:p>
        </c:txPr>
        <c:crossAx val="377943840"/>
        <c:crosses val="autoZero"/>
        <c:crossBetween val="midCat"/>
      </c:valAx>
      <c:valAx>
        <c:axId val="377943840"/>
        <c:scaling>
          <c:orientation val="minMax"/>
          <c:max val="1"/>
        </c:scaling>
        <c:delete val="0"/>
        <c:axPos val="l"/>
        <c:majorGridlines/>
        <c:numFmt formatCode="0%" sourceLinked="0"/>
        <c:majorTickMark val="out"/>
        <c:minorTickMark val="none"/>
        <c:tickLblPos val="nextTo"/>
        <c:spPr>
          <a:ln>
            <a:solidFill>
              <a:schemeClr val="tx1"/>
            </a:solidFill>
          </a:ln>
        </c:spPr>
        <c:txPr>
          <a:bodyPr/>
          <a:lstStyle/>
          <a:p>
            <a:pPr>
              <a:defRPr sz="1400"/>
            </a:pPr>
            <a:endParaRPr lang="ja-JP"/>
          </a:p>
        </c:txPr>
        <c:crossAx val="377945016"/>
        <c:crosses val="autoZero"/>
        <c:crossBetween val="midCat"/>
        <c:majorUnit val="0.2"/>
      </c:valAx>
      <c:spPr>
        <a:solidFill>
          <a:schemeClr val="bg1">
            <a:lumMod val="95000"/>
          </a:schemeClr>
        </a:solidFill>
        <a:ln>
          <a:solidFill>
            <a:schemeClr val="tx1"/>
          </a:solidFill>
        </a:ln>
      </c:spPr>
    </c:plotArea>
    <c:plotVisOnly val="1"/>
    <c:dispBlanksAs val="gap"/>
    <c:showDLblsOverMax val="0"/>
  </c:chart>
  <c:spPr>
    <a:solidFill>
      <a:schemeClr val="bg1"/>
    </a:solidFill>
    <a:ln w="25400">
      <a:solidFill>
        <a:schemeClr val="tx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805435946398"/>
          <c:y val="0.12577066019310926"/>
          <c:w val="0.79475964256562781"/>
          <c:h val="0.59318651608697992"/>
        </c:manualLayout>
      </c:layout>
      <c:barChart>
        <c:barDir val="col"/>
        <c:grouping val="clustered"/>
        <c:varyColors val="0"/>
        <c:ser>
          <c:idx val="0"/>
          <c:order val="0"/>
          <c:tx>
            <c:strRef>
              <c:f>Sheet1!$B$1</c:f>
              <c:strCache>
                <c:ptCount val="1"/>
                <c:pt idx="0">
                  <c:v>系列 1</c:v>
                </c:pt>
              </c:strCache>
            </c:strRef>
          </c:tx>
          <c:invertIfNegative val="0"/>
          <c:cat>
            <c:strRef>
              <c:f>Sheet1!$A$2:$A$7</c:f>
              <c:strCache>
                <c:ptCount val="6"/>
                <c:pt idx="0">
                  <c:v>～S40</c:v>
                </c:pt>
                <c:pt idx="1">
                  <c:v>S41
　～S50</c:v>
                </c:pt>
                <c:pt idx="2">
                  <c:v>S51
　～S60</c:v>
                </c:pt>
                <c:pt idx="3">
                  <c:v>S61
　～H10</c:v>
                </c:pt>
                <c:pt idx="4">
                  <c:v>H11
　～20</c:v>
                </c:pt>
                <c:pt idx="5">
                  <c:v>H21
　～</c:v>
                </c:pt>
              </c:strCache>
            </c:strRef>
          </c:cat>
          <c:val>
            <c:numRef>
              <c:f>Sheet1!$B$2:$B$7</c:f>
              <c:numCache>
                <c:formatCode>General</c:formatCode>
                <c:ptCount val="6"/>
                <c:pt idx="0">
                  <c:v>1541</c:v>
                </c:pt>
                <c:pt idx="1">
                  <c:v>5144</c:v>
                </c:pt>
                <c:pt idx="2">
                  <c:v>5342</c:v>
                </c:pt>
                <c:pt idx="3">
                  <c:v>6786</c:v>
                </c:pt>
                <c:pt idx="4">
                  <c:v>4005</c:v>
                </c:pt>
                <c:pt idx="5">
                  <c:v>3385</c:v>
                </c:pt>
              </c:numCache>
            </c:numRef>
          </c:val>
          <c:extLst>
            <c:ext xmlns:c16="http://schemas.microsoft.com/office/drawing/2014/chart" uri="{C3380CC4-5D6E-409C-BE32-E72D297353CC}">
              <c16:uniqueId val="{00000000-47C6-44B1-A961-72D3175021A2}"/>
            </c:ext>
          </c:extLst>
        </c:ser>
        <c:dLbls>
          <c:showLegendKey val="0"/>
          <c:showVal val="0"/>
          <c:showCatName val="0"/>
          <c:showSerName val="0"/>
          <c:showPercent val="0"/>
          <c:showBubbleSize val="0"/>
        </c:dLbls>
        <c:gapWidth val="150"/>
        <c:axId val="377942272"/>
        <c:axId val="377942664"/>
      </c:barChart>
      <c:catAx>
        <c:axId val="377942272"/>
        <c:scaling>
          <c:orientation val="minMax"/>
        </c:scaling>
        <c:delete val="0"/>
        <c:axPos val="b"/>
        <c:title>
          <c:tx>
            <c:rich>
              <a:bodyPr/>
              <a:lstStyle/>
              <a:p>
                <a:pPr>
                  <a:defRPr sz="1200" b="0"/>
                </a:pPr>
                <a:r>
                  <a:rPr lang="ja-JP" altLang="en-US" sz="1200" b="0" dirty="0"/>
                  <a:t>布設年度</a:t>
                </a:r>
              </a:p>
            </c:rich>
          </c:tx>
          <c:layout>
            <c:manualLayout>
              <c:xMode val="edge"/>
              <c:yMode val="edge"/>
              <c:x val="0.90033880288853396"/>
              <c:y val="0.73326500123137628"/>
            </c:manualLayout>
          </c:layout>
          <c:overlay val="0"/>
        </c:title>
        <c:numFmt formatCode="General" sourceLinked="0"/>
        <c:majorTickMark val="out"/>
        <c:minorTickMark val="none"/>
        <c:tickLblPos val="nextTo"/>
        <c:spPr>
          <a:ln>
            <a:solidFill>
              <a:schemeClr val="tx1"/>
            </a:solidFill>
          </a:ln>
        </c:spPr>
        <c:txPr>
          <a:bodyPr/>
          <a:lstStyle/>
          <a:p>
            <a:pPr>
              <a:defRPr sz="1600" b="1"/>
            </a:pPr>
            <a:endParaRPr lang="ja-JP"/>
          </a:p>
        </c:txPr>
        <c:crossAx val="377942664"/>
        <c:crosses val="autoZero"/>
        <c:auto val="1"/>
        <c:lblAlgn val="ctr"/>
        <c:lblOffset val="100"/>
        <c:noMultiLvlLbl val="0"/>
      </c:catAx>
      <c:valAx>
        <c:axId val="377942664"/>
        <c:scaling>
          <c:orientation val="minMax"/>
          <c:max val="7000"/>
        </c:scaling>
        <c:delete val="0"/>
        <c:axPos val="l"/>
        <c:majorGridlines/>
        <c:title>
          <c:tx>
            <c:rich>
              <a:bodyPr rot="0" vert="horz"/>
              <a:lstStyle/>
              <a:p>
                <a:pPr>
                  <a:defRPr sz="1200" b="0"/>
                </a:pPr>
                <a:r>
                  <a:rPr lang="ja-JP" altLang="en-US" sz="1200" b="0" dirty="0"/>
                  <a:t>布設延長（</a:t>
                </a:r>
                <a:r>
                  <a:rPr lang="en-US" altLang="ja-JP" sz="1200" b="0" dirty="0"/>
                  <a:t>km</a:t>
                </a:r>
                <a:r>
                  <a:rPr lang="ja-JP" altLang="en-US" sz="1200" b="0" dirty="0"/>
                  <a:t>）</a:t>
                </a:r>
              </a:p>
            </c:rich>
          </c:tx>
          <c:layout>
            <c:manualLayout>
              <c:xMode val="edge"/>
              <c:yMode val="edge"/>
              <c:x val="2.9304604053265156E-3"/>
              <c:y val="2.229359589298377E-2"/>
            </c:manualLayout>
          </c:layout>
          <c:overlay val="0"/>
        </c:title>
        <c:numFmt formatCode="General" sourceLinked="1"/>
        <c:majorTickMark val="out"/>
        <c:minorTickMark val="none"/>
        <c:tickLblPos val="nextTo"/>
        <c:spPr>
          <a:ln>
            <a:solidFill>
              <a:schemeClr val="tx1"/>
            </a:solidFill>
          </a:ln>
        </c:spPr>
        <c:txPr>
          <a:bodyPr/>
          <a:lstStyle/>
          <a:p>
            <a:pPr>
              <a:defRPr sz="1500"/>
            </a:pPr>
            <a:endParaRPr lang="ja-JP"/>
          </a:p>
        </c:txPr>
        <c:crossAx val="377942272"/>
        <c:crosses val="autoZero"/>
        <c:crossBetween val="between"/>
        <c:majorUnit val="1000"/>
      </c:valAx>
      <c:spPr>
        <a:ln>
          <a:solidFill>
            <a:schemeClr val="tx1"/>
          </a:solidFill>
        </a:ln>
      </c:spPr>
    </c:plotArea>
    <c:plotVisOnly val="1"/>
    <c:dispBlanksAs val="gap"/>
    <c:showDLblsOverMax val="0"/>
  </c:chart>
  <c:txPr>
    <a:bodyPr/>
    <a:lstStyle/>
    <a:p>
      <a:pPr>
        <a:defRPr sz="1800"/>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36290847644061"/>
          <c:y val="9.6619025590999413E-2"/>
          <c:w val="0.83052068651878919"/>
          <c:h val="0.81858794684784175"/>
        </c:manualLayout>
      </c:layout>
      <c:barChart>
        <c:barDir val="col"/>
        <c:grouping val="stacked"/>
        <c:varyColors val="0"/>
        <c:ser>
          <c:idx val="0"/>
          <c:order val="0"/>
          <c:tx>
            <c:strRef>
              <c:f>Sheet5!$E$24</c:f>
              <c:strCache>
                <c:ptCount val="1"/>
                <c:pt idx="0">
                  <c:v>0.5万人未満</c:v>
                </c:pt>
              </c:strCache>
            </c:strRef>
          </c:tx>
          <c:invertIfNegative val="0"/>
          <c:cat>
            <c:strRef>
              <c:f>Sheet5!$F$23:$S$23</c:f>
              <c:strCache>
                <c:ptCount val="14"/>
                <c:pt idx="0">
                  <c:v>S50</c:v>
                </c:pt>
                <c:pt idx="1">
                  <c:v>S60</c:v>
                </c:pt>
                <c:pt idx="2">
                  <c:v>H7</c:v>
                </c:pt>
                <c:pt idx="3">
                  <c:v>H17</c:v>
                </c:pt>
                <c:pt idx="4">
                  <c:v>H18</c:v>
                </c:pt>
                <c:pt idx="5">
                  <c:v>H19</c:v>
                </c:pt>
                <c:pt idx="6">
                  <c:v>H20</c:v>
                </c:pt>
                <c:pt idx="7">
                  <c:v>H21</c:v>
                </c:pt>
                <c:pt idx="8">
                  <c:v>H22</c:v>
                </c:pt>
                <c:pt idx="9">
                  <c:v>H23</c:v>
                </c:pt>
                <c:pt idx="10">
                  <c:v>H24</c:v>
                </c:pt>
                <c:pt idx="11">
                  <c:v>H25</c:v>
                </c:pt>
                <c:pt idx="12">
                  <c:v>H26</c:v>
                </c:pt>
                <c:pt idx="13">
                  <c:v>H27</c:v>
                </c:pt>
              </c:strCache>
            </c:strRef>
          </c:cat>
          <c:val>
            <c:numRef>
              <c:f>Sheet5!$F$24:$S$24</c:f>
              <c:numCache>
                <c:formatCode>General</c:formatCode>
                <c:ptCount val="14"/>
                <c:pt idx="0">
                  <c:v>159</c:v>
                </c:pt>
                <c:pt idx="1">
                  <c:v>141</c:v>
                </c:pt>
                <c:pt idx="2">
                  <c:v>136</c:v>
                </c:pt>
                <c:pt idx="3">
                  <c:v>107</c:v>
                </c:pt>
                <c:pt idx="4">
                  <c:v>100</c:v>
                </c:pt>
                <c:pt idx="5">
                  <c:v>99</c:v>
                </c:pt>
                <c:pt idx="6">
                  <c:v>100</c:v>
                </c:pt>
                <c:pt idx="7">
                  <c:v>101</c:v>
                </c:pt>
                <c:pt idx="8">
                  <c:v>97</c:v>
                </c:pt>
                <c:pt idx="9">
                  <c:v>96</c:v>
                </c:pt>
                <c:pt idx="10">
                  <c:v>93</c:v>
                </c:pt>
                <c:pt idx="11">
                  <c:v>96</c:v>
                </c:pt>
                <c:pt idx="12">
                  <c:v>98</c:v>
                </c:pt>
                <c:pt idx="13">
                  <c:v>94</c:v>
                </c:pt>
              </c:numCache>
            </c:numRef>
          </c:val>
          <c:extLst>
            <c:ext xmlns:c16="http://schemas.microsoft.com/office/drawing/2014/chart" uri="{C3380CC4-5D6E-409C-BE32-E72D297353CC}">
              <c16:uniqueId val="{00000000-367A-48EE-BA69-E4EC03D1EA25}"/>
            </c:ext>
          </c:extLst>
        </c:ser>
        <c:ser>
          <c:idx val="1"/>
          <c:order val="1"/>
          <c:tx>
            <c:strRef>
              <c:f>Sheet5!$E$25</c:f>
              <c:strCache>
                <c:ptCount val="1"/>
                <c:pt idx="0">
                  <c:v>0.5万人～1万人</c:v>
                </c:pt>
              </c:strCache>
            </c:strRef>
          </c:tx>
          <c:invertIfNegative val="0"/>
          <c:cat>
            <c:strRef>
              <c:f>Sheet5!$F$23:$S$23</c:f>
              <c:strCache>
                <c:ptCount val="14"/>
                <c:pt idx="0">
                  <c:v>S50</c:v>
                </c:pt>
                <c:pt idx="1">
                  <c:v>S60</c:v>
                </c:pt>
                <c:pt idx="2">
                  <c:v>H7</c:v>
                </c:pt>
                <c:pt idx="3">
                  <c:v>H17</c:v>
                </c:pt>
                <c:pt idx="4">
                  <c:v>H18</c:v>
                </c:pt>
                <c:pt idx="5">
                  <c:v>H19</c:v>
                </c:pt>
                <c:pt idx="6">
                  <c:v>H20</c:v>
                </c:pt>
                <c:pt idx="7">
                  <c:v>H21</c:v>
                </c:pt>
                <c:pt idx="8">
                  <c:v>H22</c:v>
                </c:pt>
                <c:pt idx="9">
                  <c:v>H23</c:v>
                </c:pt>
                <c:pt idx="10">
                  <c:v>H24</c:v>
                </c:pt>
                <c:pt idx="11">
                  <c:v>H25</c:v>
                </c:pt>
                <c:pt idx="12">
                  <c:v>H26</c:v>
                </c:pt>
                <c:pt idx="13">
                  <c:v>H27</c:v>
                </c:pt>
              </c:strCache>
            </c:strRef>
          </c:cat>
          <c:val>
            <c:numRef>
              <c:f>Sheet5!$F$25:$S$25</c:f>
              <c:numCache>
                <c:formatCode>General</c:formatCode>
                <c:ptCount val="14"/>
                <c:pt idx="0">
                  <c:v>536</c:v>
                </c:pt>
                <c:pt idx="1">
                  <c:v>520</c:v>
                </c:pt>
                <c:pt idx="2">
                  <c:v>484</c:v>
                </c:pt>
                <c:pt idx="3">
                  <c:v>347</c:v>
                </c:pt>
                <c:pt idx="4">
                  <c:v>333</c:v>
                </c:pt>
                <c:pt idx="5">
                  <c:v>323</c:v>
                </c:pt>
                <c:pt idx="6">
                  <c:v>307</c:v>
                </c:pt>
                <c:pt idx="7">
                  <c:v>277</c:v>
                </c:pt>
                <c:pt idx="8">
                  <c:v>273</c:v>
                </c:pt>
                <c:pt idx="9">
                  <c:v>267</c:v>
                </c:pt>
                <c:pt idx="10">
                  <c:v>261</c:v>
                </c:pt>
                <c:pt idx="11">
                  <c:v>252</c:v>
                </c:pt>
                <c:pt idx="12">
                  <c:v>243</c:v>
                </c:pt>
                <c:pt idx="13">
                  <c:v>242</c:v>
                </c:pt>
              </c:numCache>
            </c:numRef>
          </c:val>
          <c:extLst>
            <c:ext xmlns:c16="http://schemas.microsoft.com/office/drawing/2014/chart" uri="{C3380CC4-5D6E-409C-BE32-E72D297353CC}">
              <c16:uniqueId val="{00000001-367A-48EE-BA69-E4EC03D1EA25}"/>
            </c:ext>
          </c:extLst>
        </c:ser>
        <c:ser>
          <c:idx val="2"/>
          <c:order val="2"/>
          <c:tx>
            <c:strRef>
              <c:f>Sheet5!$E$26</c:f>
              <c:strCache>
                <c:ptCount val="1"/>
                <c:pt idx="0">
                  <c:v>1万人～3万人</c:v>
                </c:pt>
              </c:strCache>
            </c:strRef>
          </c:tx>
          <c:invertIfNegative val="0"/>
          <c:cat>
            <c:strRef>
              <c:f>Sheet5!$F$23:$S$23</c:f>
              <c:strCache>
                <c:ptCount val="14"/>
                <c:pt idx="0">
                  <c:v>S50</c:v>
                </c:pt>
                <c:pt idx="1">
                  <c:v>S60</c:v>
                </c:pt>
                <c:pt idx="2">
                  <c:v>H7</c:v>
                </c:pt>
                <c:pt idx="3">
                  <c:v>H17</c:v>
                </c:pt>
                <c:pt idx="4">
                  <c:v>H18</c:v>
                </c:pt>
                <c:pt idx="5">
                  <c:v>H19</c:v>
                </c:pt>
                <c:pt idx="6">
                  <c:v>H20</c:v>
                </c:pt>
                <c:pt idx="7">
                  <c:v>H21</c:v>
                </c:pt>
                <c:pt idx="8">
                  <c:v>H22</c:v>
                </c:pt>
                <c:pt idx="9">
                  <c:v>H23</c:v>
                </c:pt>
                <c:pt idx="10">
                  <c:v>H24</c:v>
                </c:pt>
                <c:pt idx="11">
                  <c:v>H25</c:v>
                </c:pt>
                <c:pt idx="12">
                  <c:v>H26</c:v>
                </c:pt>
                <c:pt idx="13">
                  <c:v>H27</c:v>
                </c:pt>
              </c:strCache>
            </c:strRef>
          </c:cat>
          <c:val>
            <c:numRef>
              <c:f>Sheet5!$F$26:$S$26</c:f>
              <c:numCache>
                <c:formatCode>General</c:formatCode>
                <c:ptCount val="14"/>
                <c:pt idx="0">
                  <c:v>608</c:v>
                </c:pt>
                <c:pt idx="1">
                  <c:v>723</c:v>
                </c:pt>
                <c:pt idx="2">
                  <c:v>735</c:v>
                </c:pt>
                <c:pt idx="3">
                  <c:v>506</c:v>
                </c:pt>
                <c:pt idx="4">
                  <c:v>494</c:v>
                </c:pt>
                <c:pt idx="5">
                  <c:v>492</c:v>
                </c:pt>
                <c:pt idx="6">
                  <c:v>466</c:v>
                </c:pt>
                <c:pt idx="7">
                  <c:v>442</c:v>
                </c:pt>
                <c:pt idx="8">
                  <c:v>433</c:v>
                </c:pt>
                <c:pt idx="9">
                  <c:v>430</c:v>
                </c:pt>
                <c:pt idx="10">
                  <c:v>421</c:v>
                </c:pt>
                <c:pt idx="11">
                  <c:v>416</c:v>
                </c:pt>
                <c:pt idx="12">
                  <c:v>413</c:v>
                </c:pt>
                <c:pt idx="13">
                  <c:v>412</c:v>
                </c:pt>
              </c:numCache>
            </c:numRef>
          </c:val>
          <c:extLst>
            <c:ext xmlns:c16="http://schemas.microsoft.com/office/drawing/2014/chart" uri="{C3380CC4-5D6E-409C-BE32-E72D297353CC}">
              <c16:uniqueId val="{00000002-367A-48EE-BA69-E4EC03D1EA25}"/>
            </c:ext>
          </c:extLst>
        </c:ser>
        <c:ser>
          <c:idx val="3"/>
          <c:order val="3"/>
          <c:tx>
            <c:strRef>
              <c:f>Sheet5!$E$27</c:f>
              <c:strCache>
                <c:ptCount val="1"/>
                <c:pt idx="0">
                  <c:v>3万人～5万人</c:v>
                </c:pt>
              </c:strCache>
            </c:strRef>
          </c:tx>
          <c:invertIfNegative val="0"/>
          <c:cat>
            <c:strRef>
              <c:f>Sheet5!$F$23:$S$23</c:f>
              <c:strCache>
                <c:ptCount val="14"/>
                <c:pt idx="0">
                  <c:v>S50</c:v>
                </c:pt>
                <c:pt idx="1">
                  <c:v>S60</c:v>
                </c:pt>
                <c:pt idx="2">
                  <c:v>H7</c:v>
                </c:pt>
                <c:pt idx="3">
                  <c:v>H17</c:v>
                </c:pt>
                <c:pt idx="4">
                  <c:v>H18</c:v>
                </c:pt>
                <c:pt idx="5">
                  <c:v>H19</c:v>
                </c:pt>
                <c:pt idx="6">
                  <c:v>H20</c:v>
                </c:pt>
                <c:pt idx="7">
                  <c:v>H21</c:v>
                </c:pt>
                <c:pt idx="8">
                  <c:v>H22</c:v>
                </c:pt>
                <c:pt idx="9">
                  <c:v>H23</c:v>
                </c:pt>
                <c:pt idx="10">
                  <c:v>H24</c:v>
                </c:pt>
                <c:pt idx="11">
                  <c:v>H25</c:v>
                </c:pt>
                <c:pt idx="12">
                  <c:v>H26</c:v>
                </c:pt>
                <c:pt idx="13">
                  <c:v>H27</c:v>
                </c:pt>
              </c:strCache>
            </c:strRef>
          </c:cat>
          <c:val>
            <c:numRef>
              <c:f>Sheet5!$F$27:$S$27</c:f>
              <c:numCache>
                <c:formatCode>General</c:formatCode>
                <c:ptCount val="14"/>
                <c:pt idx="0">
                  <c:v>169</c:v>
                </c:pt>
                <c:pt idx="1">
                  <c:v>197</c:v>
                </c:pt>
                <c:pt idx="2">
                  <c:v>200</c:v>
                </c:pt>
                <c:pt idx="3">
                  <c:v>209</c:v>
                </c:pt>
                <c:pt idx="4">
                  <c:v>215</c:v>
                </c:pt>
                <c:pt idx="5">
                  <c:v>209</c:v>
                </c:pt>
                <c:pt idx="6">
                  <c:v>211</c:v>
                </c:pt>
                <c:pt idx="7">
                  <c:v>213</c:v>
                </c:pt>
                <c:pt idx="8">
                  <c:v>197</c:v>
                </c:pt>
                <c:pt idx="9">
                  <c:v>199</c:v>
                </c:pt>
                <c:pt idx="10">
                  <c:v>201</c:v>
                </c:pt>
                <c:pt idx="11">
                  <c:v>200</c:v>
                </c:pt>
                <c:pt idx="12">
                  <c:v>198</c:v>
                </c:pt>
                <c:pt idx="13">
                  <c:v>202</c:v>
                </c:pt>
              </c:numCache>
            </c:numRef>
          </c:val>
          <c:extLst>
            <c:ext xmlns:c16="http://schemas.microsoft.com/office/drawing/2014/chart" uri="{C3380CC4-5D6E-409C-BE32-E72D297353CC}">
              <c16:uniqueId val="{00000003-367A-48EE-BA69-E4EC03D1EA25}"/>
            </c:ext>
          </c:extLst>
        </c:ser>
        <c:ser>
          <c:idx val="4"/>
          <c:order val="4"/>
          <c:tx>
            <c:strRef>
              <c:f>Sheet5!$E$28</c:f>
              <c:strCache>
                <c:ptCount val="1"/>
                <c:pt idx="0">
                  <c:v>5万人～25万人</c:v>
                </c:pt>
              </c:strCache>
            </c:strRef>
          </c:tx>
          <c:invertIfNegative val="0"/>
          <c:cat>
            <c:strRef>
              <c:f>Sheet5!$F$23:$S$23</c:f>
              <c:strCache>
                <c:ptCount val="14"/>
                <c:pt idx="0">
                  <c:v>S50</c:v>
                </c:pt>
                <c:pt idx="1">
                  <c:v>S60</c:v>
                </c:pt>
                <c:pt idx="2">
                  <c:v>H7</c:v>
                </c:pt>
                <c:pt idx="3">
                  <c:v>H17</c:v>
                </c:pt>
                <c:pt idx="4">
                  <c:v>H18</c:v>
                </c:pt>
                <c:pt idx="5">
                  <c:v>H19</c:v>
                </c:pt>
                <c:pt idx="6">
                  <c:v>H20</c:v>
                </c:pt>
                <c:pt idx="7">
                  <c:v>H21</c:v>
                </c:pt>
                <c:pt idx="8">
                  <c:v>H22</c:v>
                </c:pt>
                <c:pt idx="9">
                  <c:v>H23</c:v>
                </c:pt>
                <c:pt idx="10">
                  <c:v>H24</c:v>
                </c:pt>
                <c:pt idx="11">
                  <c:v>H25</c:v>
                </c:pt>
                <c:pt idx="12">
                  <c:v>H26</c:v>
                </c:pt>
                <c:pt idx="13">
                  <c:v>H27</c:v>
                </c:pt>
              </c:strCache>
            </c:strRef>
          </c:cat>
          <c:val>
            <c:numRef>
              <c:f>Sheet5!$F$28:$S$28</c:f>
              <c:numCache>
                <c:formatCode>General</c:formatCode>
                <c:ptCount val="14"/>
                <c:pt idx="0">
                  <c:v>229</c:v>
                </c:pt>
                <c:pt idx="1">
                  <c:v>273</c:v>
                </c:pt>
                <c:pt idx="2">
                  <c:v>313</c:v>
                </c:pt>
                <c:pt idx="3">
                  <c:v>341</c:v>
                </c:pt>
                <c:pt idx="4">
                  <c:v>340</c:v>
                </c:pt>
                <c:pt idx="5">
                  <c:v>343</c:v>
                </c:pt>
                <c:pt idx="6">
                  <c:v>347</c:v>
                </c:pt>
                <c:pt idx="7">
                  <c:v>346</c:v>
                </c:pt>
                <c:pt idx="8">
                  <c:v>356</c:v>
                </c:pt>
                <c:pt idx="9">
                  <c:v>353</c:v>
                </c:pt>
                <c:pt idx="10">
                  <c:v>353</c:v>
                </c:pt>
                <c:pt idx="11">
                  <c:v>351</c:v>
                </c:pt>
                <c:pt idx="12">
                  <c:v>350</c:v>
                </c:pt>
                <c:pt idx="13">
                  <c:v>345</c:v>
                </c:pt>
              </c:numCache>
            </c:numRef>
          </c:val>
          <c:extLst>
            <c:ext xmlns:c16="http://schemas.microsoft.com/office/drawing/2014/chart" uri="{C3380CC4-5D6E-409C-BE32-E72D297353CC}">
              <c16:uniqueId val="{00000004-367A-48EE-BA69-E4EC03D1EA25}"/>
            </c:ext>
          </c:extLst>
        </c:ser>
        <c:ser>
          <c:idx val="5"/>
          <c:order val="5"/>
          <c:tx>
            <c:strRef>
              <c:f>Sheet5!$E$29</c:f>
              <c:strCache>
                <c:ptCount val="1"/>
                <c:pt idx="0">
                  <c:v>25万人～50万人</c:v>
                </c:pt>
              </c:strCache>
            </c:strRef>
          </c:tx>
          <c:invertIfNegative val="0"/>
          <c:cat>
            <c:strRef>
              <c:f>Sheet5!$F$23:$S$23</c:f>
              <c:strCache>
                <c:ptCount val="14"/>
                <c:pt idx="0">
                  <c:v>S50</c:v>
                </c:pt>
                <c:pt idx="1">
                  <c:v>S60</c:v>
                </c:pt>
                <c:pt idx="2">
                  <c:v>H7</c:v>
                </c:pt>
                <c:pt idx="3">
                  <c:v>H17</c:v>
                </c:pt>
                <c:pt idx="4">
                  <c:v>H18</c:v>
                </c:pt>
                <c:pt idx="5">
                  <c:v>H19</c:v>
                </c:pt>
                <c:pt idx="6">
                  <c:v>H20</c:v>
                </c:pt>
                <c:pt idx="7">
                  <c:v>H21</c:v>
                </c:pt>
                <c:pt idx="8">
                  <c:v>H22</c:v>
                </c:pt>
                <c:pt idx="9">
                  <c:v>H23</c:v>
                </c:pt>
                <c:pt idx="10">
                  <c:v>H24</c:v>
                </c:pt>
                <c:pt idx="11">
                  <c:v>H25</c:v>
                </c:pt>
                <c:pt idx="12">
                  <c:v>H26</c:v>
                </c:pt>
                <c:pt idx="13">
                  <c:v>H27</c:v>
                </c:pt>
              </c:strCache>
            </c:strRef>
          </c:cat>
          <c:val>
            <c:numRef>
              <c:f>Sheet5!$F$29:$S$29</c:f>
              <c:numCache>
                <c:formatCode>General</c:formatCode>
                <c:ptCount val="14"/>
                <c:pt idx="0">
                  <c:v>28</c:v>
                </c:pt>
                <c:pt idx="1">
                  <c:v>45</c:v>
                </c:pt>
                <c:pt idx="2">
                  <c:v>51</c:v>
                </c:pt>
                <c:pt idx="3">
                  <c:v>57</c:v>
                </c:pt>
                <c:pt idx="4">
                  <c:v>57</c:v>
                </c:pt>
                <c:pt idx="5">
                  <c:v>57</c:v>
                </c:pt>
                <c:pt idx="6">
                  <c:v>57</c:v>
                </c:pt>
                <c:pt idx="7">
                  <c:v>56</c:v>
                </c:pt>
                <c:pt idx="8">
                  <c:v>56</c:v>
                </c:pt>
                <c:pt idx="9">
                  <c:v>56</c:v>
                </c:pt>
                <c:pt idx="10">
                  <c:v>56</c:v>
                </c:pt>
                <c:pt idx="11">
                  <c:v>56</c:v>
                </c:pt>
                <c:pt idx="12">
                  <c:v>56</c:v>
                </c:pt>
                <c:pt idx="13">
                  <c:v>56</c:v>
                </c:pt>
              </c:numCache>
            </c:numRef>
          </c:val>
          <c:extLst>
            <c:ext xmlns:c16="http://schemas.microsoft.com/office/drawing/2014/chart" uri="{C3380CC4-5D6E-409C-BE32-E72D297353CC}">
              <c16:uniqueId val="{00000005-367A-48EE-BA69-E4EC03D1EA25}"/>
            </c:ext>
          </c:extLst>
        </c:ser>
        <c:ser>
          <c:idx val="6"/>
          <c:order val="6"/>
          <c:tx>
            <c:strRef>
              <c:f>Sheet5!$E$30</c:f>
              <c:strCache>
                <c:ptCount val="1"/>
                <c:pt idx="0">
                  <c:v>50万人～100万人</c:v>
                </c:pt>
              </c:strCache>
            </c:strRef>
          </c:tx>
          <c:invertIfNegative val="0"/>
          <c:cat>
            <c:strRef>
              <c:f>Sheet5!$F$23:$S$23</c:f>
              <c:strCache>
                <c:ptCount val="14"/>
                <c:pt idx="0">
                  <c:v>S50</c:v>
                </c:pt>
                <c:pt idx="1">
                  <c:v>S60</c:v>
                </c:pt>
                <c:pt idx="2">
                  <c:v>H7</c:v>
                </c:pt>
                <c:pt idx="3">
                  <c:v>H17</c:v>
                </c:pt>
                <c:pt idx="4">
                  <c:v>H18</c:v>
                </c:pt>
                <c:pt idx="5">
                  <c:v>H19</c:v>
                </c:pt>
                <c:pt idx="6">
                  <c:v>H20</c:v>
                </c:pt>
                <c:pt idx="7">
                  <c:v>H21</c:v>
                </c:pt>
                <c:pt idx="8">
                  <c:v>H22</c:v>
                </c:pt>
                <c:pt idx="9">
                  <c:v>H23</c:v>
                </c:pt>
                <c:pt idx="10">
                  <c:v>H24</c:v>
                </c:pt>
                <c:pt idx="11">
                  <c:v>H25</c:v>
                </c:pt>
                <c:pt idx="12">
                  <c:v>H26</c:v>
                </c:pt>
                <c:pt idx="13">
                  <c:v>H27</c:v>
                </c:pt>
              </c:strCache>
            </c:strRef>
          </c:cat>
          <c:val>
            <c:numRef>
              <c:f>Sheet5!$F$30:$S$30</c:f>
              <c:numCache>
                <c:formatCode>General</c:formatCode>
                <c:ptCount val="14"/>
                <c:pt idx="0">
                  <c:v>8</c:v>
                </c:pt>
                <c:pt idx="1">
                  <c:v>8</c:v>
                </c:pt>
                <c:pt idx="2">
                  <c:v>8</c:v>
                </c:pt>
                <c:pt idx="3">
                  <c:v>10</c:v>
                </c:pt>
                <c:pt idx="4">
                  <c:v>10</c:v>
                </c:pt>
                <c:pt idx="5">
                  <c:v>10</c:v>
                </c:pt>
                <c:pt idx="6">
                  <c:v>10</c:v>
                </c:pt>
                <c:pt idx="7">
                  <c:v>11</c:v>
                </c:pt>
                <c:pt idx="8">
                  <c:v>11</c:v>
                </c:pt>
                <c:pt idx="9">
                  <c:v>11</c:v>
                </c:pt>
                <c:pt idx="10">
                  <c:v>11</c:v>
                </c:pt>
                <c:pt idx="11">
                  <c:v>11</c:v>
                </c:pt>
                <c:pt idx="12">
                  <c:v>12</c:v>
                </c:pt>
                <c:pt idx="13">
                  <c:v>12</c:v>
                </c:pt>
              </c:numCache>
            </c:numRef>
          </c:val>
          <c:extLst>
            <c:ext xmlns:c16="http://schemas.microsoft.com/office/drawing/2014/chart" uri="{C3380CC4-5D6E-409C-BE32-E72D297353CC}">
              <c16:uniqueId val="{00000006-367A-48EE-BA69-E4EC03D1EA25}"/>
            </c:ext>
          </c:extLst>
        </c:ser>
        <c:ser>
          <c:idx val="7"/>
          <c:order val="7"/>
          <c:tx>
            <c:strRef>
              <c:f>Sheet5!$E$31</c:f>
              <c:strCache>
                <c:ptCount val="1"/>
                <c:pt idx="0">
                  <c:v>100万人以上</c:v>
                </c:pt>
              </c:strCache>
            </c:strRef>
          </c:tx>
          <c:invertIfNegative val="0"/>
          <c:cat>
            <c:strRef>
              <c:f>Sheet5!$F$23:$S$23</c:f>
              <c:strCache>
                <c:ptCount val="14"/>
                <c:pt idx="0">
                  <c:v>S50</c:v>
                </c:pt>
                <c:pt idx="1">
                  <c:v>S60</c:v>
                </c:pt>
                <c:pt idx="2">
                  <c:v>H7</c:v>
                </c:pt>
                <c:pt idx="3">
                  <c:v>H17</c:v>
                </c:pt>
                <c:pt idx="4">
                  <c:v>H18</c:v>
                </c:pt>
                <c:pt idx="5">
                  <c:v>H19</c:v>
                </c:pt>
                <c:pt idx="6">
                  <c:v>H20</c:v>
                </c:pt>
                <c:pt idx="7">
                  <c:v>H21</c:v>
                </c:pt>
                <c:pt idx="8">
                  <c:v>H22</c:v>
                </c:pt>
                <c:pt idx="9">
                  <c:v>H23</c:v>
                </c:pt>
                <c:pt idx="10">
                  <c:v>H24</c:v>
                </c:pt>
                <c:pt idx="11">
                  <c:v>H25</c:v>
                </c:pt>
                <c:pt idx="12">
                  <c:v>H26</c:v>
                </c:pt>
                <c:pt idx="13">
                  <c:v>H27</c:v>
                </c:pt>
              </c:strCache>
            </c:strRef>
          </c:cat>
          <c:val>
            <c:numRef>
              <c:f>Sheet5!$F$31:$S$31</c:f>
              <c:numCache>
                <c:formatCode>General</c:formatCode>
                <c:ptCount val="14"/>
                <c:pt idx="0">
                  <c:v>11</c:v>
                </c:pt>
                <c:pt idx="1">
                  <c:v>12</c:v>
                </c:pt>
                <c:pt idx="2">
                  <c:v>13</c:v>
                </c:pt>
                <c:pt idx="3">
                  <c:v>14</c:v>
                </c:pt>
                <c:pt idx="4">
                  <c:v>14</c:v>
                </c:pt>
                <c:pt idx="5">
                  <c:v>14</c:v>
                </c:pt>
                <c:pt idx="6">
                  <c:v>14</c:v>
                </c:pt>
                <c:pt idx="7">
                  <c:v>14</c:v>
                </c:pt>
                <c:pt idx="8">
                  <c:v>14</c:v>
                </c:pt>
                <c:pt idx="9">
                  <c:v>14</c:v>
                </c:pt>
                <c:pt idx="10">
                  <c:v>15</c:v>
                </c:pt>
                <c:pt idx="11">
                  <c:v>15</c:v>
                </c:pt>
                <c:pt idx="12">
                  <c:v>14</c:v>
                </c:pt>
                <c:pt idx="13">
                  <c:v>14</c:v>
                </c:pt>
              </c:numCache>
            </c:numRef>
          </c:val>
          <c:extLst>
            <c:ext xmlns:c16="http://schemas.microsoft.com/office/drawing/2014/chart" uri="{C3380CC4-5D6E-409C-BE32-E72D297353CC}">
              <c16:uniqueId val="{00000007-367A-48EE-BA69-E4EC03D1EA25}"/>
            </c:ext>
          </c:extLst>
        </c:ser>
        <c:dLbls>
          <c:showLegendKey val="0"/>
          <c:showVal val="0"/>
          <c:showCatName val="0"/>
          <c:showSerName val="0"/>
          <c:showPercent val="0"/>
          <c:showBubbleSize val="0"/>
        </c:dLbls>
        <c:gapWidth val="150"/>
        <c:overlap val="100"/>
        <c:axId val="344691424"/>
        <c:axId val="437046184"/>
      </c:barChart>
      <c:lineChart>
        <c:grouping val="standard"/>
        <c:varyColors val="0"/>
        <c:ser>
          <c:idx val="8"/>
          <c:order val="8"/>
          <c:tx>
            <c:strRef>
              <c:f>Sheet5!$E$32</c:f>
              <c:strCache>
                <c:ptCount val="1"/>
                <c:pt idx="0">
                  <c:v>簡易水道事業</c:v>
                </c:pt>
              </c:strCache>
            </c:strRef>
          </c:tx>
          <c:spPr>
            <a:ln>
              <a:solidFill>
                <a:srgbClr val="FF0000"/>
              </a:solidFill>
            </a:ln>
          </c:spPr>
          <c:marker>
            <c:symbol val="diamond"/>
            <c:size val="7"/>
            <c:spPr>
              <a:solidFill>
                <a:srgbClr val="FF0000"/>
              </a:solidFill>
            </c:spPr>
          </c:marker>
          <c:cat>
            <c:strRef>
              <c:f>Sheet5!$F$23:$S$23</c:f>
              <c:strCache>
                <c:ptCount val="14"/>
                <c:pt idx="0">
                  <c:v>S50</c:v>
                </c:pt>
                <c:pt idx="1">
                  <c:v>S60</c:v>
                </c:pt>
                <c:pt idx="2">
                  <c:v>H7</c:v>
                </c:pt>
                <c:pt idx="3">
                  <c:v>H17</c:v>
                </c:pt>
                <c:pt idx="4">
                  <c:v>H18</c:v>
                </c:pt>
                <c:pt idx="5">
                  <c:v>H19</c:v>
                </c:pt>
                <c:pt idx="6">
                  <c:v>H20</c:v>
                </c:pt>
                <c:pt idx="7">
                  <c:v>H21</c:v>
                </c:pt>
                <c:pt idx="8">
                  <c:v>H22</c:v>
                </c:pt>
                <c:pt idx="9">
                  <c:v>H23</c:v>
                </c:pt>
                <c:pt idx="10">
                  <c:v>H24</c:v>
                </c:pt>
                <c:pt idx="11">
                  <c:v>H25</c:v>
                </c:pt>
                <c:pt idx="12">
                  <c:v>H26</c:v>
                </c:pt>
                <c:pt idx="13">
                  <c:v>H27</c:v>
                </c:pt>
              </c:strCache>
            </c:strRef>
          </c:cat>
          <c:val>
            <c:numRef>
              <c:f>Sheet5!$F$32:$S$32</c:f>
              <c:numCache>
                <c:formatCode>General</c:formatCode>
                <c:ptCount val="14"/>
                <c:pt idx="0">
                  <c:v>13219</c:v>
                </c:pt>
                <c:pt idx="1">
                  <c:v>11303</c:v>
                </c:pt>
                <c:pt idx="2">
                  <c:v>9828</c:v>
                </c:pt>
                <c:pt idx="3">
                  <c:v>7794</c:v>
                </c:pt>
                <c:pt idx="4">
                  <c:v>7630</c:v>
                </c:pt>
                <c:pt idx="5">
                  <c:v>7413</c:v>
                </c:pt>
                <c:pt idx="6">
                  <c:v>7152</c:v>
                </c:pt>
                <c:pt idx="7">
                  <c:v>6886</c:v>
                </c:pt>
                <c:pt idx="8">
                  <c:v>6687</c:v>
                </c:pt>
                <c:pt idx="9">
                  <c:v>6455</c:v>
                </c:pt>
                <c:pt idx="10">
                  <c:v>6257</c:v>
                </c:pt>
                <c:pt idx="11">
                  <c:v>6105</c:v>
                </c:pt>
                <c:pt idx="12">
                  <c:v>5890</c:v>
                </c:pt>
                <c:pt idx="13">
                  <c:v>5629</c:v>
                </c:pt>
              </c:numCache>
            </c:numRef>
          </c:val>
          <c:smooth val="0"/>
          <c:extLst>
            <c:ext xmlns:c16="http://schemas.microsoft.com/office/drawing/2014/chart" uri="{C3380CC4-5D6E-409C-BE32-E72D297353CC}">
              <c16:uniqueId val="{00000008-367A-48EE-BA69-E4EC03D1EA25}"/>
            </c:ext>
          </c:extLst>
        </c:ser>
        <c:dLbls>
          <c:showLegendKey val="0"/>
          <c:showVal val="0"/>
          <c:showCatName val="0"/>
          <c:showSerName val="0"/>
          <c:showPercent val="0"/>
          <c:showBubbleSize val="0"/>
        </c:dLbls>
        <c:marker val="1"/>
        <c:smooth val="0"/>
        <c:axId val="437046968"/>
        <c:axId val="437046576"/>
      </c:lineChart>
      <c:catAx>
        <c:axId val="344691424"/>
        <c:scaling>
          <c:orientation val="minMax"/>
        </c:scaling>
        <c:delete val="0"/>
        <c:axPos val="b"/>
        <c:numFmt formatCode="General" sourceLinked="0"/>
        <c:majorTickMark val="out"/>
        <c:minorTickMark val="none"/>
        <c:tickLblPos val="nextTo"/>
        <c:txPr>
          <a:bodyPr/>
          <a:lstStyle/>
          <a:p>
            <a:pPr>
              <a:defRPr sz="1400"/>
            </a:pPr>
            <a:endParaRPr lang="ja-JP"/>
          </a:p>
        </c:txPr>
        <c:crossAx val="437046184"/>
        <c:crosses val="autoZero"/>
        <c:auto val="1"/>
        <c:lblAlgn val="ctr"/>
        <c:lblOffset val="100"/>
        <c:noMultiLvlLbl val="0"/>
      </c:catAx>
      <c:valAx>
        <c:axId val="437046184"/>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344691424"/>
        <c:crosses val="autoZero"/>
        <c:crossBetween val="between"/>
      </c:valAx>
      <c:valAx>
        <c:axId val="437046576"/>
        <c:scaling>
          <c:orientation val="minMax"/>
        </c:scaling>
        <c:delete val="0"/>
        <c:axPos val="r"/>
        <c:numFmt formatCode="General" sourceLinked="1"/>
        <c:majorTickMark val="out"/>
        <c:minorTickMark val="none"/>
        <c:tickLblPos val="nextTo"/>
        <c:txPr>
          <a:bodyPr/>
          <a:lstStyle/>
          <a:p>
            <a:pPr>
              <a:defRPr sz="1400"/>
            </a:pPr>
            <a:endParaRPr lang="ja-JP"/>
          </a:p>
        </c:txPr>
        <c:crossAx val="437046968"/>
        <c:crosses val="max"/>
        <c:crossBetween val="between"/>
        <c:majorUnit val="3000"/>
      </c:valAx>
      <c:catAx>
        <c:axId val="437046968"/>
        <c:scaling>
          <c:orientation val="minMax"/>
        </c:scaling>
        <c:delete val="1"/>
        <c:axPos val="b"/>
        <c:numFmt formatCode="General" sourceLinked="1"/>
        <c:majorTickMark val="out"/>
        <c:minorTickMark val="none"/>
        <c:tickLblPos val="nextTo"/>
        <c:crossAx val="437046576"/>
        <c:crosses val="autoZero"/>
        <c:auto val="1"/>
        <c:lblAlgn val="ctr"/>
        <c:lblOffset val="100"/>
        <c:noMultiLvlLbl val="0"/>
      </c:catAx>
    </c:plotArea>
    <c:legend>
      <c:legendPos val="r"/>
      <c:layout>
        <c:manualLayout>
          <c:xMode val="edge"/>
          <c:yMode val="edge"/>
          <c:x val="0.48814774365040076"/>
          <c:y val="8.2883487489723573E-2"/>
          <c:w val="0.337475880199823"/>
          <c:h val="0.33442016062378838"/>
        </c:manualLayout>
      </c:layout>
      <c:overlay val="0"/>
      <c:spPr>
        <a:solidFill>
          <a:schemeClr val="bg1"/>
        </a:solidFill>
      </c:spPr>
      <c:txPr>
        <a:bodyPr/>
        <a:lstStyle/>
        <a:p>
          <a:pPr>
            <a:defRPr baseline="0">
              <a:ea typeface="ＭＳ Ｐゴシック" panose="020B0600070205080204" pitchFamily="50" charset="-128"/>
            </a:defRPr>
          </a:pPr>
          <a:endParaRPr lang="ja-JP"/>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numRef>
              <c:f>'グラフ（職員数の推移）'!$B$3:$B$14</c:f>
              <c:numCache>
                <c:formatCode>0_);[Red]\(0\)</c:formatCode>
                <c:ptCount val="12"/>
                <c:pt idx="0">
                  <c:v>1970</c:v>
                </c:pt>
                <c:pt idx="1">
                  <c:v>1975</c:v>
                </c:pt>
                <c:pt idx="2">
                  <c:v>1980</c:v>
                </c:pt>
                <c:pt idx="3">
                  <c:v>1985</c:v>
                </c:pt>
                <c:pt idx="4">
                  <c:v>1990</c:v>
                </c:pt>
                <c:pt idx="5">
                  <c:v>1995</c:v>
                </c:pt>
                <c:pt idx="6">
                  <c:v>2000</c:v>
                </c:pt>
                <c:pt idx="7">
                  <c:v>2005</c:v>
                </c:pt>
                <c:pt idx="8">
                  <c:v>2010</c:v>
                </c:pt>
                <c:pt idx="9">
                  <c:v>2014</c:v>
                </c:pt>
                <c:pt idx="10">
                  <c:v>2015</c:v>
                </c:pt>
              </c:numCache>
            </c:numRef>
          </c:cat>
          <c:val>
            <c:numRef>
              <c:f>'グラフ（職員数の推移）'!$C$3:$C$14</c:f>
              <c:numCache>
                <c:formatCode>#,##0_);[Red]\(#,##0\)</c:formatCode>
                <c:ptCount val="12"/>
                <c:pt idx="0">
                  <c:v>66594</c:v>
                </c:pt>
                <c:pt idx="1">
                  <c:v>73856</c:v>
                </c:pt>
                <c:pt idx="2">
                  <c:v>74561</c:v>
                </c:pt>
                <c:pt idx="3">
                  <c:v>71266</c:v>
                </c:pt>
                <c:pt idx="4">
                  <c:v>68991</c:v>
                </c:pt>
                <c:pt idx="5">
                  <c:v>68781</c:v>
                </c:pt>
                <c:pt idx="6">
                  <c:v>64526</c:v>
                </c:pt>
                <c:pt idx="7">
                  <c:v>56373</c:v>
                </c:pt>
                <c:pt idx="8">
                  <c:v>56022</c:v>
                </c:pt>
                <c:pt idx="9">
                  <c:v>52715</c:v>
                </c:pt>
                <c:pt idx="10">
                  <c:v>52290</c:v>
                </c:pt>
              </c:numCache>
            </c:numRef>
          </c:val>
          <c:smooth val="0"/>
          <c:extLst>
            <c:ext xmlns:c16="http://schemas.microsoft.com/office/drawing/2014/chart" uri="{C3380CC4-5D6E-409C-BE32-E72D297353CC}">
              <c16:uniqueId val="{00000000-9A87-4EFE-B988-FF0687DE078C}"/>
            </c:ext>
          </c:extLst>
        </c:ser>
        <c:dLbls>
          <c:showLegendKey val="0"/>
          <c:showVal val="0"/>
          <c:showCatName val="0"/>
          <c:showSerName val="0"/>
          <c:showPercent val="0"/>
          <c:showBubbleSize val="0"/>
        </c:dLbls>
        <c:marker val="1"/>
        <c:smooth val="0"/>
        <c:axId val="374182072"/>
        <c:axId val="374184032"/>
      </c:lineChart>
      <c:dateAx>
        <c:axId val="374182072"/>
        <c:scaling>
          <c:orientation val="minMax"/>
        </c:scaling>
        <c:delete val="0"/>
        <c:axPos val="b"/>
        <c:numFmt formatCode="0_);[Red]\(0\)" sourceLinked="1"/>
        <c:majorTickMark val="out"/>
        <c:minorTickMark val="none"/>
        <c:tickLblPos val="nextTo"/>
        <c:crossAx val="374184032"/>
        <c:crosses val="autoZero"/>
        <c:auto val="0"/>
        <c:lblOffset val="100"/>
        <c:baseTimeUnit val="days"/>
        <c:majorUnit val="10"/>
        <c:majorTimeUnit val="days"/>
      </c:dateAx>
      <c:valAx>
        <c:axId val="374184032"/>
        <c:scaling>
          <c:orientation val="minMax"/>
          <c:min val="30000"/>
        </c:scaling>
        <c:delete val="0"/>
        <c:axPos val="l"/>
        <c:majorGridlines/>
        <c:title>
          <c:tx>
            <c:rich>
              <a:bodyPr/>
              <a:lstStyle/>
              <a:p>
                <a:pPr>
                  <a:defRPr/>
                </a:pPr>
                <a:r>
                  <a:rPr lang="ja-JP" altLang="en-US" dirty="0"/>
                  <a:t>職員数（人）</a:t>
                </a:r>
              </a:p>
            </c:rich>
          </c:tx>
          <c:overlay val="0"/>
        </c:title>
        <c:numFmt formatCode="#,##0_);[Red]\(#,##0\)" sourceLinked="1"/>
        <c:majorTickMark val="out"/>
        <c:minorTickMark val="none"/>
        <c:tickLblPos val="nextTo"/>
        <c:crossAx val="374182072"/>
        <c:crosses val="autoZero"/>
        <c:crossBetween val="between"/>
        <c:majorUnit val="10000"/>
      </c:valAx>
      <c:spPr>
        <a:ln>
          <a:noFill/>
        </a:ln>
      </c:spPr>
    </c:plotArea>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Sheet1!$B$14</c:f>
              <c:strCache>
                <c:ptCount val="1"/>
                <c:pt idx="0">
                  <c:v>100%未満</c:v>
                </c:pt>
              </c:strCache>
            </c:strRef>
          </c:tx>
          <c:spPr>
            <a:solidFill>
              <a:sysClr val="window" lastClr="FFFFFF"/>
            </a:solidFill>
            <a:ln w="6350">
              <a:solidFill>
                <a:sysClr val="windowText" lastClr="000000"/>
              </a:solidFill>
            </a:ln>
          </c:spPr>
          <c:invertIfNegative val="0"/>
          <c:dLbls>
            <c:dLbl>
              <c:idx val="0"/>
              <c:tx>
                <c:rich>
                  <a:bodyPr/>
                  <a:lstStyle/>
                  <a:p>
                    <a:pPr>
                      <a:defRPr sz="1000"/>
                    </a:pPr>
                    <a:r>
                      <a:rPr lang="en-US" sz="1000"/>
                      <a:t>416</a:t>
                    </a:r>
                    <a:r>
                      <a:rPr lang="en-US" altLang="ja-JP" sz="1000"/>
                      <a:t> </a:t>
                    </a:r>
                    <a:r>
                      <a:rPr lang="en-US" sz="1000"/>
                      <a:t>(33%)</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80-4092-94C8-2ED2142C6EA0}"/>
                </c:ext>
              </c:extLst>
            </c:dLbl>
            <c:spPr>
              <a:noFill/>
              <a:ln>
                <a:noFill/>
              </a:ln>
              <a:effectLst/>
            </c:spPr>
            <c:txPr>
              <a:bodyPr wrap="square" lIns="38100" tIns="19050" rIns="38100" bIns="19050" anchor="ctr">
                <a:spAutoFit/>
              </a:bodyPr>
              <a:lstStyle/>
              <a:p>
                <a:pPr>
                  <a:defRPr sz="10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Sheet1!$A$15:$A$21</c:f>
              <c:strCache>
                <c:ptCount val="7"/>
                <c:pt idx="0">
                  <c:v>水道事業全体</c:v>
                </c:pt>
                <c:pt idx="1">
                  <c:v>25万人以上</c:v>
                </c:pt>
                <c:pt idx="2">
                  <c:v>10万人以上25万人未満</c:v>
                </c:pt>
                <c:pt idx="3">
                  <c:v>5万人以上10万人未満</c:v>
                </c:pt>
                <c:pt idx="4">
                  <c:v>3万人以上5万人未満</c:v>
                </c:pt>
                <c:pt idx="5">
                  <c:v>1万人以上3万人未満</c:v>
                </c:pt>
                <c:pt idx="6">
                  <c:v>1万人未満</c:v>
                </c:pt>
              </c:strCache>
            </c:strRef>
          </c:cat>
          <c:val>
            <c:numRef>
              <c:f>Sheet1!$B$15:$B$21</c:f>
              <c:numCache>
                <c:formatCode>General</c:formatCode>
                <c:ptCount val="7"/>
                <c:pt idx="0">
                  <c:v>416</c:v>
                </c:pt>
                <c:pt idx="1">
                  <c:v>10</c:v>
                </c:pt>
                <c:pt idx="2">
                  <c:v>31</c:v>
                </c:pt>
                <c:pt idx="3">
                  <c:v>52</c:v>
                </c:pt>
                <c:pt idx="4">
                  <c:v>66</c:v>
                </c:pt>
                <c:pt idx="5">
                  <c:v>146</c:v>
                </c:pt>
                <c:pt idx="6">
                  <c:v>111</c:v>
                </c:pt>
              </c:numCache>
            </c:numRef>
          </c:val>
          <c:extLst>
            <c:ext xmlns:c16="http://schemas.microsoft.com/office/drawing/2014/chart" uri="{C3380CC4-5D6E-409C-BE32-E72D297353CC}">
              <c16:uniqueId val="{00000001-0480-4092-94C8-2ED2142C6EA0}"/>
            </c:ext>
          </c:extLst>
        </c:ser>
        <c:ser>
          <c:idx val="1"/>
          <c:order val="1"/>
          <c:tx>
            <c:strRef>
              <c:f>Sheet1!$C$14</c:f>
              <c:strCache>
                <c:ptCount val="1"/>
                <c:pt idx="0">
                  <c:v>100%以上</c:v>
                </c:pt>
              </c:strCache>
            </c:strRef>
          </c:tx>
          <c:spPr>
            <a:solidFill>
              <a:schemeClr val="tx2">
                <a:lumMod val="20000"/>
                <a:lumOff val="80000"/>
              </a:schemeClr>
            </a:solidFill>
            <a:ln w="6350">
              <a:solidFill>
                <a:sysClr val="windowText" lastClr="000000"/>
              </a:solidFill>
            </a:ln>
          </c:spPr>
          <c:invertIfNegative val="0"/>
          <c:dLbls>
            <c:dLbl>
              <c:idx val="0"/>
              <c:tx>
                <c:rich>
                  <a:bodyPr/>
                  <a:lstStyle/>
                  <a:p>
                    <a:pPr>
                      <a:defRPr sz="1000"/>
                    </a:pPr>
                    <a:r>
                      <a:rPr lang="en-US" sz="1000"/>
                      <a:t>846 (67%)</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80-4092-94C8-2ED2142C6EA0}"/>
                </c:ext>
              </c:extLst>
            </c:dLbl>
            <c:spPr>
              <a:noFill/>
              <a:ln>
                <a:noFill/>
              </a:ln>
              <a:effectLst/>
            </c:spPr>
            <c:txPr>
              <a:bodyPr wrap="square" lIns="38100" tIns="19050" rIns="38100" bIns="19050" anchor="ctr">
                <a:spAutoFit/>
              </a:bodyPr>
              <a:lstStyle/>
              <a:p>
                <a:pPr>
                  <a:defRPr sz="10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Sheet1!$A$15:$A$21</c:f>
              <c:strCache>
                <c:ptCount val="7"/>
                <c:pt idx="0">
                  <c:v>水道事業全体</c:v>
                </c:pt>
                <c:pt idx="1">
                  <c:v>25万人以上</c:v>
                </c:pt>
                <c:pt idx="2">
                  <c:v>10万人以上25万人未満</c:v>
                </c:pt>
                <c:pt idx="3">
                  <c:v>5万人以上10万人未満</c:v>
                </c:pt>
                <c:pt idx="4">
                  <c:v>3万人以上5万人未満</c:v>
                </c:pt>
                <c:pt idx="5">
                  <c:v>1万人以上3万人未満</c:v>
                </c:pt>
                <c:pt idx="6">
                  <c:v>1万人未満</c:v>
                </c:pt>
              </c:strCache>
            </c:strRef>
          </c:cat>
          <c:val>
            <c:numRef>
              <c:f>Sheet1!$C$15:$C$21</c:f>
              <c:numCache>
                <c:formatCode>General</c:formatCode>
                <c:ptCount val="7"/>
                <c:pt idx="0">
                  <c:v>846</c:v>
                </c:pt>
                <c:pt idx="1">
                  <c:v>72</c:v>
                </c:pt>
                <c:pt idx="2">
                  <c:v>121</c:v>
                </c:pt>
                <c:pt idx="3">
                  <c:v>158</c:v>
                </c:pt>
                <c:pt idx="4">
                  <c:v>130</c:v>
                </c:pt>
                <c:pt idx="5">
                  <c:v>248</c:v>
                </c:pt>
                <c:pt idx="6">
                  <c:v>117</c:v>
                </c:pt>
              </c:numCache>
            </c:numRef>
          </c:val>
          <c:extLst>
            <c:ext xmlns:c16="http://schemas.microsoft.com/office/drawing/2014/chart" uri="{C3380CC4-5D6E-409C-BE32-E72D297353CC}">
              <c16:uniqueId val="{00000003-0480-4092-94C8-2ED2142C6EA0}"/>
            </c:ext>
          </c:extLst>
        </c:ser>
        <c:dLbls>
          <c:showLegendKey val="0"/>
          <c:showVal val="0"/>
          <c:showCatName val="0"/>
          <c:showSerName val="0"/>
          <c:showPercent val="0"/>
          <c:showBubbleSize val="0"/>
        </c:dLbls>
        <c:gapWidth val="30"/>
        <c:overlap val="100"/>
        <c:axId val="374184424"/>
        <c:axId val="374185208"/>
      </c:barChart>
      <c:catAx>
        <c:axId val="374184424"/>
        <c:scaling>
          <c:orientation val="minMax"/>
        </c:scaling>
        <c:delete val="0"/>
        <c:axPos val="l"/>
        <c:numFmt formatCode="General" sourceLinked="0"/>
        <c:majorTickMark val="none"/>
        <c:minorTickMark val="none"/>
        <c:tickLblPos val="nextTo"/>
        <c:txPr>
          <a:bodyPr/>
          <a:lstStyle/>
          <a:p>
            <a:pPr>
              <a:defRPr sz="900">
                <a:latin typeface="ＭＳ Ｐゴシック" panose="020B0600070205080204" pitchFamily="50" charset="-128"/>
                <a:ea typeface="ＭＳ Ｐゴシック" panose="020B0600070205080204" pitchFamily="50" charset="-128"/>
              </a:defRPr>
            </a:pPr>
            <a:endParaRPr lang="ja-JP"/>
          </a:p>
        </c:txPr>
        <c:crossAx val="374185208"/>
        <c:crosses val="autoZero"/>
        <c:auto val="1"/>
        <c:lblAlgn val="ctr"/>
        <c:lblOffset val="100"/>
        <c:noMultiLvlLbl val="0"/>
      </c:catAx>
      <c:valAx>
        <c:axId val="374185208"/>
        <c:scaling>
          <c:orientation val="minMax"/>
        </c:scaling>
        <c:delete val="0"/>
        <c:axPos val="t"/>
        <c:majorGridlines/>
        <c:numFmt formatCode="0%" sourceLinked="1"/>
        <c:majorTickMark val="out"/>
        <c:minorTickMark val="none"/>
        <c:tickLblPos val="high"/>
        <c:txPr>
          <a:bodyPr/>
          <a:lstStyle/>
          <a:p>
            <a:pPr>
              <a:defRPr sz="800"/>
            </a:pPr>
            <a:endParaRPr lang="ja-JP"/>
          </a:p>
        </c:txPr>
        <c:crossAx val="374184424"/>
        <c:crosses val="max"/>
        <c:crossBetween val="between"/>
        <c:majorUnit val="0.5"/>
      </c:valAx>
    </c:plotArea>
    <c:plotVisOnly val="1"/>
    <c:dispBlanksAs val="gap"/>
    <c:showDLblsOverMax val="0"/>
  </c:chart>
  <c:spPr>
    <a:noFill/>
    <a:ln>
      <a:noFill/>
    </a:ln>
  </c:spPr>
  <c:txPr>
    <a:bodyPr/>
    <a:lstStyle/>
    <a:p>
      <a:pPr>
        <a:defRPr sz="6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Sheet1!$B$24</c:f>
              <c:strCache>
                <c:ptCount val="1"/>
                <c:pt idx="0">
                  <c:v>策定済</c:v>
                </c:pt>
              </c:strCache>
            </c:strRef>
          </c:tx>
          <c:spPr>
            <a:solidFill>
              <a:srgbClr val="FF0000"/>
            </a:solidFill>
            <a:ln w="6350">
              <a:solidFill>
                <a:sysClr val="windowText" lastClr="000000"/>
              </a:solidFill>
            </a:ln>
          </c:spPr>
          <c:invertIfNegative val="0"/>
          <c:dLbls>
            <c:dLbl>
              <c:idx val="0"/>
              <c:tx>
                <c:rich>
                  <a:bodyPr/>
                  <a:lstStyle/>
                  <a:p>
                    <a:r>
                      <a:rPr lang="en-US" altLang="en-US"/>
                      <a:t>51</a:t>
                    </a:r>
                    <a:r>
                      <a:rPr lang="en-US" altLang="ja-JP" baseline="0"/>
                      <a:t> (59%)</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71-4469-B24E-A95CF7C23028}"/>
                </c:ext>
              </c:extLst>
            </c:dLbl>
            <c:dLbl>
              <c:idx val="1"/>
              <c:tx>
                <c:rich>
                  <a:bodyPr/>
                  <a:lstStyle/>
                  <a:p>
                    <a:r>
                      <a:rPr lang="en-US" altLang="en-US"/>
                      <a:t>564 (42%)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71-4469-B24E-A95CF7C23028}"/>
                </c:ext>
              </c:extLst>
            </c:dLbl>
            <c:spPr>
              <a:noFill/>
            </c:spPr>
            <c:txPr>
              <a:bodyPr/>
              <a:lstStyle/>
              <a:p>
                <a:pPr>
                  <a:defRPr sz="10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Sheet1!$A$25:$A$31</c:f>
              <c:strCache>
                <c:ptCount val="7"/>
                <c:pt idx="0">
                  <c:v>水道用水供給事業</c:v>
                </c:pt>
                <c:pt idx="1">
                  <c:v>水道事業全体</c:v>
                </c:pt>
                <c:pt idx="2">
                  <c:v>100万人以上</c:v>
                </c:pt>
                <c:pt idx="3">
                  <c:v>50万人以上100万人未満</c:v>
                </c:pt>
                <c:pt idx="4">
                  <c:v>25万人以上50万人未満</c:v>
                </c:pt>
                <c:pt idx="5">
                  <c:v>5万人以上25万人未満</c:v>
                </c:pt>
                <c:pt idx="6">
                  <c:v>5万人未満</c:v>
                </c:pt>
              </c:strCache>
            </c:strRef>
          </c:cat>
          <c:val>
            <c:numRef>
              <c:f>Sheet1!$B$25:$B$31</c:f>
              <c:numCache>
                <c:formatCode>General</c:formatCode>
                <c:ptCount val="7"/>
                <c:pt idx="0">
                  <c:v>51</c:v>
                </c:pt>
                <c:pt idx="1">
                  <c:v>564</c:v>
                </c:pt>
                <c:pt idx="2">
                  <c:v>14</c:v>
                </c:pt>
                <c:pt idx="3">
                  <c:v>10</c:v>
                </c:pt>
                <c:pt idx="4">
                  <c:v>52</c:v>
                </c:pt>
                <c:pt idx="5">
                  <c:v>215</c:v>
                </c:pt>
                <c:pt idx="6">
                  <c:v>273</c:v>
                </c:pt>
              </c:numCache>
            </c:numRef>
          </c:val>
          <c:extLst>
            <c:ext xmlns:c16="http://schemas.microsoft.com/office/drawing/2014/chart" uri="{C3380CC4-5D6E-409C-BE32-E72D297353CC}">
              <c16:uniqueId val="{00000002-1971-4469-B24E-A95CF7C23028}"/>
            </c:ext>
          </c:extLst>
        </c:ser>
        <c:ser>
          <c:idx val="1"/>
          <c:order val="1"/>
          <c:tx>
            <c:strRef>
              <c:f>Sheet1!$C$24</c:f>
              <c:strCache>
                <c:ptCount val="1"/>
                <c:pt idx="0">
                  <c:v>未策定</c:v>
                </c:pt>
              </c:strCache>
            </c:strRef>
          </c:tx>
          <c:spPr>
            <a:solidFill>
              <a:schemeClr val="bg1"/>
            </a:solidFill>
            <a:ln w="6350">
              <a:solidFill>
                <a:sysClr val="windowText" lastClr="000000"/>
              </a:solidFill>
            </a:ln>
          </c:spPr>
          <c:invertIfNegative val="0"/>
          <c:dLbls>
            <c:dLbl>
              <c:idx val="0"/>
              <c:tx>
                <c:rich>
                  <a:bodyPr/>
                  <a:lstStyle/>
                  <a:p>
                    <a:r>
                      <a:rPr lang="en-US" altLang="en-US"/>
                      <a:t>35 (41%)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71-4469-B24E-A95CF7C23028}"/>
                </c:ext>
              </c:extLst>
            </c:dLbl>
            <c:dLbl>
              <c:idx val="1"/>
              <c:tx>
                <c:rich>
                  <a:bodyPr/>
                  <a:lstStyle/>
                  <a:p>
                    <a:r>
                      <a:rPr lang="en-US" altLang="en-US"/>
                      <a:t>773 (58%)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71-4469-B24E-A95CF7C23028}"/>
                </c:ext>
              </c:extLst>
            </c:dLbl>
            <c:spPr>
              <a:noFill/>
              <a:ln>
                <a:noFill/>
              </a:ln>
              <a:effectLst/>
            </c:spPr>
            <c:txPr>
              <a:bodyPr/>
              <a:lstStyle/>
              <a:p>
                <a:pPr>
                  <a:defRPr sz="10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Sheet1!$A$25:$A$31</c:f>
              <c:strCache>
                <c:ptCount val="7"/>
                <c:pt idx="0">
                  <c:v>水道用水供給事業</c:v>
                </c:pt>
                <c:pt idx="1">
                  <c:v>水道事業全体</c:v>
                </c:pt>
                <c:pt idx="2">
                  <c:v>100万人以上</c:v>
                </c:pt>
                <c:pt idx="3">
                  <c:v>50万人以上100万人未満</c:v>
                </c:pt>
                <c:pt idx="4">
                  <c:v>25万人以上50万人未満</c:v>
                </c:pt>
                <c:pt idx="5">
                  <c:v>5万人以上25万人未満</c:v>
                </c:pt>
                <c:pt idx="6">
                  <c:v>5万人未満</c:v>
                </c:pt>
              </c:strCache>
            </c:strRef>
          </c:cat>
          <c:val>
            <c:numRef>
              <c:f>Sheet1!$C$25:$C$31</c:f>
              <c:numCache>
                <c:formatCode>General</c:formatCode>
                <c:ptCount val="7"/>
                <c:pt idx="0">
                  <c:v>35</c:v>
                </c:pt>
                <c:pt idx="1">
                  <c:v>773</c:v>
                </c:pt>
                <c:pt idx="2">
                  <c:v>0</c:v>
                </c:pt>
                <c:pt idx="3">
                  <c:v>1</c:v>
                </c:pt>
                <c:pt idx="4">
                  <c:v>6</c:v>
                </c:pt>
                <c:pt idx="5">
                  <c:v>130</c:v>
                </c:pt>
                <c:pt idx="6">
                  <c:v>636</c:v>
                </c:pt>
              </c:numCache>
            </c:numRef>
          </c:val>
          <c:extLst>
            <c:ext xmlns:c16="http://schemas.microsoft.com/office/drawing/2014/chart" uri="{C3380CC4-5D6E-409C-BE32-E72D297353CC}">
              <c16:uniqueId val="{00000005-1971-4469-B24E-A95CF7C23028}"/>
            </c:ext>
          </c:extLst>
        </c:ser>
        <c:dLbls>
          <c:showLegendKey val="0"/>
          <c:showVal val="0"/>
          <c:showCatName val="0"/>
          <c:showSerName val="0"/>
          <c:showPercent val="0"/>
          <c:showBubbleSize val="0"/>
        </c:dLbls>
        <c:gapWidth val="30"/>
        <c:overlap val="100"/>
        <c:axId val="374184816"/>
        <c:axId val="374183640"/>
      </c:barChart>
      <c:catAx>
        <c:axId val="374184816"/>
        <c:scaling>
          <c:orientation val="minMax"/>
        </c:scaling>
        <c:delete val="0"/>
        <c:axPos val="l"/>
        <c:numFmt formatCode="General" sourceLinked="0"/>
        <c:majorTickMark val="none"/>
        <c:minorTickMark val="none"/>
        <c:tickLblPos val="nextTo"/>
        <c:txPr>
          <a:bodyPr/>
          <a:lstStyle/>
          <a:p>
            <a:pPr>
              <a:defRPr sz="900">
                <a:latin typeface="ＭＳ Ｐゴシック" panose="020B0600070205080204" pitchFamily="50" charset="-128"/>
                <a:ea typeface="ＭＳ Ｐゴシック" panose="020B0600070205080204" pitchFamily="50" charset="-128"/>
              </a:defRPr>
            </a:pPr>
            <a:endParaRPr lang="ja-JP"/>
          </a:p>
        </c:txPr>
        <c:crossAx val="374183640"/>
        <c:crosses val="autoZero"/>
        <c:auto val="1"/>
        <c:lblAlgn val="ctr"/>
        <c:lblOffset val="100"/>
        <c:noMultiLvlLbl val="0"/>
      </c:catAx>
      <c:valAx>
        <c:axId val="374183640"/>
        <c:scaling>
          <c:orientation val="minMax"/>
        </c:scaling>
        <c:delete val="0"/>
        <c:axPos val="t"/>
        <c:majorGridlines/>
        <c:numFmt formatCode="0%" sourceLinked="1"/>
        <c:majorTickMark val="out"/>
        <c:minorTickMark val="none"/>
        <c:tickLblPos val="high"/>
        <c:txPr>
          <a:bodyPr/>
          <a:lstStyle/>
          <a:p>
            <a:pPr>
              <a:defRPr sz="800"/>
            </a:pPr>
            <a:endParaRPr lang="ja-JP"/>
          </a:p>
        </c:txPr>
        <c:crossAx val="374184816"/>
        <c:crosses val="max"/>
        <c:crossBetween val="between"/>
        <c:majorUnit val="0.5"/>
      </c:val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9414402042841"/>
          <c:y val="0.10351365517693015"/>
          <c:w val="0.76733350370530107"/>
          <c:h val="0.76948837881334198"/>
        </c:manualLayout>
      </c:layout>
      <c:barChart>
        <c:barDir val="col"/>
        <c:grouping val="clustered"/>
        <c:varyColors val="0"/>
        <c:ser>
          <c:idx val="2"/>
          <c:order val="2"/>
          <c:tx>
            <c:strRef>
              <c:f>建利含!$AB$8</c:f>
              <c:strCache>
                <c:ptCount val="1"/>
                <c:pt idx="0">
                  <c:v>上水道及び用水供給</c:v>
                </c:pt>
              </c:strCache>
            </c:strRef>
          </c:tx>
          <c:spPr>
            <a:solidFill>
              <a:schemeClr val="accent5">
                <a:lumMod val="40000"/>
                <a:lumOff val="60000"/>
              </a:schemeClr>
            </a:solidFill>
            <a:ln>
              <a:solidFill>
                <a:srgbClr val="0070C0"/>
              </a:solidFill>
            </a:ln>
          </c:spPr>
          <c:invertIfNegative val="0"/>
          <c:cat>
            <c:strRef>
              <c:f>建利含!$Y$9:$Y$70</c:f>
              <c:strCache>
                <c:ptCount val="62"/>
                <c:pt idx="0">
                  <c:v>S28</c:v>
                </c:pt>
                <c:pt idx="1">
                  <c:v>S29</c:v>
                </c:pt>
                <c:pt idx="2">
                  <c:v>S30</c:v>
                </c:pt>
                <c:pt idx="3">
                  <c:v>S31</c:v>
                </c:pt>
                <c:pt idx="4">
                  <c:v>S32</c:v>
                </c:pt>
                <c:pt idx="5">
                  <c:v>S33</c:v>
                </c:pt>
                <c:pt idx="6">
                  <c:v>S34</c:v>
                </c:pt>
                <c:pt idx="7">
                  <c:v>S35</c:v>
                </c:pt>
                <c:pt idx="8">
                  <c:v>S36</c:v>
                </c:pt>
                <c:pt idx="9">
                  <c:v>S37</c:v>
                </c:pt>
                <c:pt idx="10">
                  <c:v>S38</c:v>
                </c:pt>
                <c:pt idx="11">
                  <c:v>S39</c:v>
                </c:pt>
                <c:pt idx="12">
                  <c:v>S40</c:v>
                </c:pt>
                <c:pt idx="13">
                  <c:v>S41</c:v>
                </c:pt>
                <c:pt idx="14">
                  <c:v>S42</c:v>
                </c:pt>
                <c:pt idx="15">
                  <c:v>S43</c:v>
                </c:pt>
                <c:pt idx="16">
                  <c:v>S44</c:v>
                </c:pt>
                <c:pt idx="17">
                  <c:v>S45</c:v>
                </c:pt>
                <c:pt idx="18">
                  <c:v>S46</c:v>
                </c:pt>
                <c:pt idx="19">
                  <c:v>S47</c:v>
                </c:pt>
                <c:pt idx="20">
                  <c:v>S48</c:v>
                </c:pt>
                <c:pt idx="21">
                  <c:v>S49</c:v>
                </c:pt>
                <c:pt idx="22">
                  <c:v>S50</c:v>
                </c:pt>
                <c:pt idx="23">
                  <c:v>S51</c:v>
                </c:pt>
                <c:pt idx="24">
                  <c:v>S52</c:v>
                </c:pt>
                <c:pt idx="25">
                  <c:v>S53</c:v>
                </c:pt>
                <c:pt idx="26">
                  <c:v>S54</c:v>
                </c:pt>
                <c:pt idx="27">
                  <c:v>S55</c:v>
                </c:pt>
                <c:pt idx="28">
                  <c:v>S56</c:v>
                </c:pt>
                <c:pt idx="29">
                  <c:v>S57</c:v>
                </c:pt>
                <c:pt idx="30">
                  <c:v>S58</c:v>
                </c:pt>
                <c:pt idx="31">
                  <c:v>S59</c:v>
                </c:pt>
                <c:pt idx="32">
                  <c:v>S60</c:v>
                </c:pt>
                <c:pt idx="33">
                  <c:v>S61</c:v>
                </c:pt>
                <c:pt idx="34">
                  <c:v>S62</c:v>
                </c:pt>
                <c:pt idx="35">
                  <c:v>S63</c:v>
                </c:pt>
                <c:pt idx="36">
                  <c:v>H1</c:v>
                </c:pt>
                <c:pt idx="37">
                  <c:v>H2</c:v>
                </c:pt>
                <c:pt idx="38">
                  <c:v>H3</c:v>
                </c:pt>
                <c:pt idx="39">
                  <c:v>H4</c:v>
                </c:pt>
                <c:pt idx="40">
                  <c:v>H5</c:v>
                </c:pt>
                <c:pt idx="41">
                  <c:v>H6</c:v>
                </c:pt>
                <c:pt idx="42">
                  <c:v>H7</c:v>
                </c:pt>
                <c:pt idx="43">
                  <c:v>H8</c:v>
                </c:pt>
                <c:pt idx="44">
                  <c:v>H9</c:v>
                </c:pt>
                <c:pt idx="45">
                  <c:v>H10</c:v>
                </c:pt>
                <c:pt idx="46">
                  <c:v>H11</c:v>
                </c:pt>
                <c:pt idx="47">
                  <c:v>H12</c:v>
                </c:pt>
                <c:pt idx="48">
                  <c:v>H13</c:v>
                </c:pt>
                <c:pt idx="49">
                  <c:v>H14</c:v>
                </c:pt>
                <c:pt idx="50">
                  <c:v>H15</c:v>
                </c:pt>
                <c:pt idx="51">
                  <c:v>H16</c:v>
                </c:pt>
                <c:pt idx="52">
                  <c:v>H17</c:v>
                </c:pt>
                <c:pt idx="53">
                  <c:v>H18</c:v>
                </c:pt>
                <c:pt idx="54">
                  <c:v>H19</c:v>
                </c:pt>
                <c:pt idx="55">
                  <c:v>H20</c:v>
                </c:pt>
                <c:pt idx="56">
                  <c:v>H21</c:v>
                </c:pt>
                <c:pt idx="57">
                  <c:v>H22</c:v>
                </c:pt>
                <c:pt idx="58">
                  <c:v>H23</c:v>
                </c:pt>
                <c:pt idx="59">
                  <c:v>H24</c:v>
                </c:pt>
                <c:pt idx="60">
                  <c:v>H25</c:v>
                </c:pt>
                <c:pt idx="61">
                  <c:v>H26</c:v>
                </c:pt>
              </c:strCache>
            </c:strRef>
          </c:cat>
          <c:val>
            <c:numRef>
              <c:f>建利含!$AB$9:$AB$70</c:f>
              <c:numCache>
                <c:formatCode>#,##0_ ;[Red]\-#,##0\ </c:formatCode>
                <c:ptCount val="62"/>
                <c:pt idx="0">
                  <c:v>102863</c:v>
                </c:pt>
                <c:pt idx="1">
                  <c:v>128367</c:v>
                </c:pt>
                <c:pt idx="2">
                  <c:v>134716</c:v>
                </c:pt>
                <c:pt idx="3">
                  <c:v>155767</c:v>
                </c:pt>
                <c:pt idx="4">
                  <c:v>175562</c:v>
                </c:pt>
                <c:pt idx="5">
                  <c:v>213111</c:v>
                </c:pt>
                <c:pt idx="6">
                  <c:v>296256</c:v>
                </c:pt>
                <c:pt idx="7">
                  <c:v>309162</c:v>
                </c:pt>
                <c:pt idx="8">
                  <c:v>336885</c:v>
                </c:pt>
                <c:pt idx="9">
                  <c:v>398060</c:v>
                </c:pt>
                <c:pt idx="10">
                  <c:v>503124</c:v>
                </c:pt>
                <c:pt idx="11">
                  <c:v>481212</c:v>
                </c:pt>
                <c:pt idx="12">
                  <c:v>553209</c:v>
                </c:pt>
                <c:pt idx="13">
                  <c:v>577618</c:v>
                </c:pt>
                <c:pt idx="14">
                  <c:v>576725</c:v>
                </c:pt>
                <c:pt idx="15">
                  <c:v>643277</c:v>
                </c:pt>
                <c:pt idx="16">
                  <c:v>656652</c:v>
                </c:pt>
                <c:pt idx="17">
                  <c:v>729144</c:v>
                </c:pt>
                <c:pt idx="18">
                  <c:v>995908</c:v>
                </c:pt>
                <c:pt idx="19">
                  <c:v>1207126</c:v>
                </c:pt>
                <c:pt idx="20">
                  <c:v>1138791</c:v>
                </c:pt>
                <c:pt idx="21">
                  <c:v>1298738</c:v>
                </c:pt>
                <c:pt idx="22">
                  <c:v>1438068</c:v>
                </c:pt>
                <c:pt idx="23">
                  <c:v>1359303</c:v>
                </c:pt>
                <c:pt idx="24">
                  <c:v>1403142</c:v>
                </c:pt>
                <c:pt idx="25">
                  <c:v>1414062</c:v>
                </c:pt>
                <c:pt idx="26">
                  <c:v>1307303</c:v>
                </c:pt>
                <c:pt idx="27">
                  <c:v>1134165</c:v>
                </c:pt>
                <c:pt idx="28">
                  <c:v>1187554</c:v>
                </c:pt>
                <c:pt idx="29">
                  <c:v>1223898</c:v>
                </c:pt>
                <c:pt idx="30">
                  <c:v>1234474</c:v>
                </c:pt>
                <c:pt idx="31">
                  <c:v>1205617</c:v>
                </c:pt>
                <c:pt idx="32">
                  <c:v>1196685</c:v>
                </c:pt>
                <c:pt idx="33">
                  <c:v>1231929</c:v>
                </c:pt>
                <c:pt idx="34">
                  <c:v>1338449</c:v>
                </c:pt>
                <c:pt idx="35">
                  <c:v>1320960</c:v>
                </c:pt>
                <c:pt idx="36">
                  <c:v>1299590</c:v>
                </c:pt>
                <c:pt idx="37">
                  <c:v>1344587</c:v>
                </c:pt>
                <c:pt idx="38">
                  <c:v>1433165</c:v>
                </c:pt>
                <c:pt idx="39">
                  <c:v>1608949</c:v>
                </c:pt>
                <c:pt idx="40">
                  <c:v>1737108</c:v>
                </c:pt>
                <c:pt idx="41">
                  <c:v>1756909</c:v>
                </c:pt>
                <c:pt idx="42">
                  <c:v>1809108</c:v>
                </c:pt>
                <c:pt idx="43">
                  <c:v>1885448</c:v>
                </c:pt>
                <c:pt idx="44">
                  <c:v>1868202</c:v>
                </c:pt>
                <c:pt idx="45">
                  <c:v>1884799</c:v>
                </c:pt>
                <c:pt idx="46">
                  <c:v>1736739</c:v>
                </c:pt>
                <c:pt idx="47">
                  <c:v>1583719</c:v>
                </c:pt>
                <c:pt idx="48">
                  <c:v>1463613</c:v>
                </c:pt>
                <c:pt idx="49">
                  <c:v>1403590</c:v>
                </c:pt>
                <c:pt idx="50">
                  <c:v>1324960</c:v>
                </c:pt>
                <c:pt idx="51">
                  <c:v>1274901</c:v>
                </c:pt>
                <c:pt idx="52">
                  <c:v>1266164</c:v>
                </c:pt>
                <c:pt idx="53">
                  <c:v>1081139</c:v>
                </c:pt>
                <c:pt idx="54">
                  <c:v>1023912</c:v>
                </c:pt>
                <c:pt idx="55">
                  <c:v>1000338</c:v>
                </c:pt>
                <c:pt idx="56">
                  <c:v>1043263</c:v>
                </c:pt>
                <c:pt idx="57">
                  <c:v>970030</c:v>
                </c:pt>
                <c:pt idx="58">
                  <c:v>957301</c:v>
                </c:pt>
                <c:pt idx="59">
                  <c:v>1002710</c:v>
                </c:pt>
                <c:pt idx="60">
                  <c:v>1012307</c:v>
                </c:pt>
                <c:pt idx="61">
                  <c:v>1060739</c:v>
                </c:pt>
              </c:numCache>
            </c:numRef>
          </c:val>
          <c:extLst>
            <c:ext xmlns:c16="http://schemas.microsoft.com/office/drawing/2014/chart" uri="{C3380CC4-5D6E-409C-BE32-E72D297353CC}">
              <c16:uniqueId val="{00000000-4E5B-4260-867F-FFD08821233C}"/>
            </c:ext>
          </c:extLst>
        </c:ser>
        <c:dLbls>
          <c:showLegendKey val="0"/>
          <c:showVal val="0"/>
          <c:showCatName val="0"/>
          <c:showSerName val="0"/>
          <c:showPercent val="0"/>
          <c:showBubbleSize val="0"/>
        </c:dLbls>
        <c:gapWidth val="10"/>
        <c:axId val="346187632"/>
        <c:axId val="346138560"/>
      </c:barChart>
      <c:lineChart>
        <c:grouping val="standard"/>
        <c:varyColors val="0"/>
        <c:ser>
          <c:idx val="0"/>
          <c:order val="0"/>
          <c:tx>
            <c:strRef>
              <c:f>建利含!$Z$8</c:f>
              <c:strCache>
                <c:ptCount val="1"/>
                <c:pt idx="0">
                  <c:v>用水供給</c:v>
                </c:pt>
              </c:strCache>
            </c:strRef>
          </c:tx>
          <c:spPr>
            <a:ln w="12700">
              <a:solidFill>
                <a:schemeClr val="accent3">
                  <a:lumMod val="50000"/>
                </a:schemeClr>
              </a:solidFill>
            </a:ln>
          </c:spPr>
          <c:marker>
            <c:symbol val="square"/>
            <c:size val="7"/>
            <c:spPr>
              <a:solidFill>
                <a:srgbClr val="00B050"/>
              </a:solidFill>
              <a:ln w="12700">
                <a:solidFill>
                  <a:schemeClr val="tx1"/>
                </a:solidFill>
              </a:ln>
            </c:spPr>
          </c:marker>
          <c:cat>
            <c:strRef>
              <c:f>建利含!$Y$9:$Y$70</c:f>
              <c:strCache>
                <c:ptCount val="62"/>
                <c:pt idx="0">
                  <c:v>S28</c:v>
                </c:pt>
                <c:pt idx="1">
                  <c:v>S29</c:v>
                </c:pt>
                <c:pt idx="2">
                  <c:v>S30</c:v>
                </c:pt>
                <c:pt idx="3">
                  <c:v>S31</c:v>
                </c:pt>
                <c:pt idx="4">
                  <c:v>S32</c:v>
                </c:pt>
                <c:pt idx="5">
                  <c:v>S33</c:v>
                </c:pt>
                <c:pt idx="6">
                  <c:v>S34</c:v>
                </c:pt>
                <c:pt idx="7">
                  <c:v>S35</c:v>
                </c:pt>
                <c:pt idx="8">
                  <c:v>S36</c:v>
                </c:pt>
                <c:pt idx="9">
                  <c:v>S37</c:v>
                </c:pt>
                <c:pt idx="10">
                  <c:v>S38</c:v>
                </c:pt>
                <c:pt idx="11">
                  <c:v>S39</c:v>
                </c:pt>
                <c:pt idx="12">
                  <c:v>S40</c:v>
                </c:pt>
                <c:pt idx="13">
                  <c:v>S41</c:v>
                </c:pt>
                <c:pt idx="14">
                  <c:v>S42</c:v>
                </c:pt>
                <c:pt idx="15">
                  <c:v>S43</c:v>
                </c:pt>
                <c:pt idx="16">
                  <c:v>S44</c:v>
                </c:pt>
                <c:pt idx="17">
                  <c:v>S45</c:v>
                </c:pt>
                <c:pt idx="18">
                  <c:v>S46</c:v>
                </c:pt>
                <c:pt idx="19">
                  <c:v>S47</c:v>
                </c:pt>
                <c:pt idx="20">
                  <c:v>S48</c:v>
                </c:pt>
                <c:pt idx="21">
                  <c:v>S49</c:v>
                </c:pt>
                <c:pt idx="22">
                  <c:v>S50</c:v>
                </c:pt>
                <c:pt idx="23">
                  <c:v>S51</c:v>
                </c:pt>
                <c:pt idx="24">
                  <c:v>S52</c:v>
                </c:pt>
                <c:pt idx="25">
                  <c:v>S53</c:v>
                </c:pt>
                <c:pt idx="26">
                  <c:v>S54</c:v>
                </c:pt>
                <c:pt idx="27">
                  <c:v>S55</c:v>
                </c:pt>
                <c:pt idx="28">
                  <c:v>S56</c:v>
                </c:pt>
                <c:pt idx="29">
                  <c:v>S57</c:v>
                </c:pt>
                <c:pt idx="30">
                  <c:v>S58</c:v>
                </c:pt>
                <c:pt idx="31">
                  <c:v>S59</c:v>
                </c:pt>
                <c:pt idx="32">
                  <c:v>S60</c:v>
                </c:pt>
                <c:pt idx="33">
                  <c:v>S61</c:v>
                </c:pt>
                <c:pt idx="34">
                  <c:v>S62</c:v>
                </c:pt>
                <c:pt idx="35">
                  <c:v>S63</c:v>
                </c:pt>
                <c:pt idx="36">
                  <c:v>H1</c:v>
                </c:pt>
                <c:pt idx="37">
                  <c:v>H2</c:v>
                </c:pt>
                <c:pt idx="38">
                  <c:v>H3</c:v>
                </c:pt>
                <c:pt idx="39">
                  <c:v>H4</c:v>
                </c:pt>
                <c:pt idx="40">
                  <c:v>H5</c:v>
                </c:pt>
                <c:pt idx="41">
                  <c:v>H6</c:v>
                </c:pt>
                <c:pt idx="42">
                  <c:v>H7</c:v>
                </c:pt>
                <c:pt idx="43">
                  <c:v>H8</c:v>
                </c:pt>
                <c:pt idx="44">
                  <c:v>H9</c:v>
                </c:pt>
                <c:pt idx="45">
                  <c:v>H10</c:v>
                </c:pt>
                <c:pt idx="46">
                  <c:v>H11</c:v>
                </c:pt>
                <c:pt idx="47">
                  <c:v>H12</c:v>
                </c:pt>
                <c:pt idx="48">
                  <c:v>H13</c:v>
                </c:pt>
                <c:pt idx="49">
                  <c:v>H14</c:v>
                </c:pt>
                <c:pt idx="50">
                  <c:v>H15</c:v>
                </c:pt>
                <c:pt idx="51">
                  <c:v>H16</c:v>
                </c:pt>
                <c:pt idx="52">
                  <c:v>H17</c:v>
                </c:pt>
                <c:pt idx="53">
                  <c:v>H18</c:v>
                </c:pt>
                <c:pt idx="54">
                  <c:v>H19</c:v>
                </c:pt>
                <c:pt idx="55">
                  <c:v>H20</c:v>
                </c:pt>
                <c:pt idx="56">
                  <c:v>H21</c:v>
                </c:pt>
                <c:pt idx="57">
                  <c:v>H22</c:v>
                </c:pt>
                <c:pt idx="58">
                  <c:v>H23</c:v>
                </c:pt>
                <c:pt idx="59">
                  <c:v>H24</c:v>
                </c:pt>
                <c:pt idx="60">
                  <c:v>H25</c:v>
                </c:pt>
                <c:pt idx="61">
                  <c:v>H26</c:v>
                </c:pt>
              </c:strCache>
            </c:strRef>
          </c:cat>
          <c:val>
            <c:numRef>
              <c:f>建利含!$Z$9:$Z$70</c:f>
              <c:numCache>
                <c:formatCode>General</c:formatCode>
                <c:ptCount val="62"/>
                <c:pt idx="12" formatCode="#,##0_ ;[Red]\-#,##0\ ">
                  <c:v>21498</c:v>
                </c:pt>
                <c:pt idx="13" formatCode="#,##0_ ;[Red]\-#,##0\ ">
                  <c:v>37757</c:v>
                </c:pt>
                <c:pt idx="14" formatCode="#,##0_ ;[Red]\-#,##0\ ">
                  <c:v>44319</c:v>
                </c:pt>
                <c:pt idx="15" formatCode="#,##0_ ;[Red]\-#,##0\ ">
                  <c:v>52883</c:v>
                </c:pt>
                <c:pt idx="16" formatCode="#,##0_ ;[Red]\-#,##0\ ">
                  <c:v>68284</c:v>
                </c:pt>
                <c:pt idx="17" formatCode="#,##0_ ;[Red]\-#,##0\ ">
                  <c:v>91050</c:v>
                </c:pt>
                <c:pt idx="18" formatCode="#,##0_ ;[Red]\-#,##0\ ">
                  <c:v>183341</c:v>
                </c:pt>
                <c:pt idx="19" formatCode="#,##0_ ;[Red]\-#,##0\ ">
                  <c:v>267971</c:v>
                </c:pt>
                <c:pt idx="20" formatCode="#,##0_ ;[Red]\-#,##0\ ">
                  <c:v>266381</c:v>
                </c:pt>
                <c:pt idx="21" formatCode="#,##0_ ;[Red]\-#,##0\ ">
                  <c:v>270375</c:v>
                </c:pt>
                <c:pt idx="22" formatCode="#,##0_ ;[Red]\-#,##0\ ">
                  <c:v>332142</c:v>
                </c:pt>
                <c:pt idx="23" formatCode="#,##0_ ;[Red]\-#,##0\ ">
                  <c:v>311000</c:v>
                </c:pt>
                <c:pt idx="24" formatCode="#,##0_ ;[Red]\-#,##0\ ">
                  <c:v>323097</c:v>
                </c:pt>
                <c:pt idx="25" formatCode="#,##0_ ;[Red]\-#,##0\ ">
                  <c:v>326666</c:v>
                </c:pt>
                <c:pt idx="26" formatCode="#,##0_ ;[Red]\-#,##0\ ">
                  <c:v>266684</c:v>
                </c:pt>
                <c:pt idx="27" formatCode="#,##0_ ;[Red]\-#,##0\ ">
                  <c:v>224646</c:v>
                </c:pt>
                <c:pt idx="28" formatCode="#,##0_ ;[Red]\-#,##0\ ">
                  <c:v>272699</c:v>
                </c:pt>
                <c:pt idx="29" formatCode="#,##0_ ;[Red]\-#,##0\ ">
                  <c:v>265120</c:v>
                </c:pt>
                <c:pt idx="30" formatCode="#,##0_ ;[Red]\-#,##0\ ">
                  <c:v>319995</c:v>
                </c:pt>
                <c:pt idx="31" formatCode="#,##0_ ;[Red]\-#,##0\ ">
                  <c:v>312875</c:v>
                </c:pt>
                <c:pt idx="32" formatCode="#,##0_ ;[Red]\-#,##0\ ">
                  <c:v>325924</c:v>
                </c:pt>
                <c:pt idx="33" formatCode="#,##0_ ;[Red]\-#,##0\ ">
                  <c:v>347429</c:v>
                </c:pt>
                <c:pt idx="34" formatCode="#,##0_ ;[Red]\-#,##0\ ">
                  <c:v>390025</c:v>
                </c:pt>
                <c:pt idx="35" formatCode="#,##0_ ;[Red]\-#,##0\ ">
                  <c:v>374270</c:v>
                </c:pt>
                <c:pt idx="36" formatCode="#,##0_ ;[Red]\-#,##0\ ">
                  <c:v>343282</c:v>
                </c:pt>
                <c:pt idx="37" formatCode="#,##0_ ;[Red]\-#,##0\ ">
                  <c:v>319991</c:v>
                </c:pt>
                <c:pt idx="38" formatCode="#,##0_ ;[Red]\-#,##0\ ">
                  <c:v>314002</c:v>
                </c:pt>
                <c:pt idx="39" formatCode="#,##0_ ;[Red]\-#,##0\ ">
                  <c:v>363573</c:v>
                </c:pt>
                <c:pt idx="40" formatCode="#,##0_ ;[Red]\-#,##0\ ">
                  <c:v>406272</c:v>
                </c:pt>
                <c:pt idx="41" formatCode="#,##0_ ;[Red]\-#,##0\ ">
                  <c:v>404756</c:v>
                </c:pt>
                <c:pt idx="42" formatCode="#,##0_ ;[Red]\-#,##0\ ">
                  <c:v>408033</c:v>
                </c:pt>
                <c:pt idx="43" formatCode="#,##0_ ;[Red]\-#,##0\ ">
                  <c:v>432846</c:v>
                </c:pt>
                <c:pt idx="44" formatCode="#,##0_ ;[Red]\-#,##0\ ">
                  <c:v>431549</c:v>
                </c:pt>
                <c:pt idx="45" formatCode="#,##0_ ;[Red]\-#,##0\ ">
                  <c:v>442613</c:v>
                </c:pt>
                <c:pt idx="46" formatCode="#,##0_ ;[Red]\-#,##0\ ">
                  <c:v>403131</c:v>
                </c:pt>
                <c:pt idx="47" formatCode="#,##0_ ;[Red]\-#,##0\ ">
                  <c:v>333155</c:v>
                </c:pt>
                <c:pt idx="48" formatCode="#,##0_ ;[Red]\-#,##0\ ">
                  <c:v>279686</c:v>
                </c:pt>
                <c:pt idx="49" formatCode="#,##0_ ;[Red]\-#,##0\ ">
                  <c:v>257707</c:v>
                </c:pt>
                <c:pt idx="50" formatCode="#,##0_ ;[Red]\-#,##0\ ">
                  <c:v>254771</c:v>
                </c:pt>
                <c:pt idx="51" formatCode="#,##0_ ;[Red]\-#,##0\ ">
                  <c:v>265549</c:v>
                </c:pt>
                <c:pt idx="52" formatCode="#,##0_ ;[Red]\-#,##0\ ">
                  <c:v>177020</c:v>
                </c:pt>
                <c:pt idx="53" formatCode="#,##0_ ;[Red]\-#,##0\ ">
                  <c:v>166525</c:v>
                </c:pt>
                <c:pt idx="54" formatCode="#,##0_ ;[Red]\-#,##0\ ">
                  <c:v>175330</c:v>
                </c:pt>
                <c:pt idx="55" formatCode="#,##0_ ;[Red]\-#,##0\ ">
                  <c:v>171138</c:v>
                </c:pt>
                <c:pt idx="56" formatCode="#,##0_ ;[Red]\-#,##0\ ">
                  <c:v>155018</c:v>
                </c:pt>
                <c:pt idx="57" formatCode="#,##0_ ;[Red]\-#,##0\ ">
                  <c:v>135624</c:v>
                </c:pt>
                <c:pt idx="58" formatCode="#,##0_ ;[Red]\-#,##0\ ">
                  <c:v>122490</c:v>
                </c:pt>
                <c:pt idx="59" formatCode="#,##0_ ;[Red]\-#,##0\ ">
                  <c:v>129615</c:v>
                </c:pt>
                <c:pt idx="60" formatCode="#,##0_ ;[Red]\-#,##0\ ">
                  <c:v>127859</c:v>
                </c:pt>
                <c:pt idx="61" formatCode="#,##0_ ;[Red]\-#,##0\ ">
                  <c:v>134261</c:v>
                </c:pt>
              </c:numCache>
            </c:numRef>
          </c:val>
          <c:smooth val="0"/>
          <c:extLst>
            <c:ext xmlns:c16="http://schemas.microsoft.com/office/drawing/2014/chart" uri="{C3380CC4-5D6E-409C-BE32-E72D297353CC}">
              <c16:uniqueId val="{00000001-4E5B-4260-867F-FFD08821233C}"/>
            </c:ext>
          </c:extLst>
        </c:ser>
        <c:ser>
          <c:idx val="1"/>
          <c:order val="1"/>
          <c:tx>
            <c:strRef>
              <c:f>建利含!$AA$8</c:f>
              <c:strCache>
                <c:ptCount val="1"/>
                <c:pt idx="0">
                  <c:v>上水道</c:v>
                </c:pt>
              </c:strCache>
            </c:strRef>
          </c:tx>
          <c:spPr>
            <a:ln w="19050">
              <a:solidFill>
                <a:srgbClr val="C00000"/>
              </a:solidFill>
            </a:ln>
          </c:spPr>
          <c:marker>
            <c:symbol val="square"/>
            <c:size val="7"/>
            <c:spPr>
              <a:solidFill>
                <a:srgbClr val="FF0000"/>
              </a:solidFill>
              <a:ln>
                <a:solidFill>
                  <a:schemeClr val="tx1"/>
                </a:solidFill>
              </a:ln>
            </c:spPr>
          </c:marker>
          <c:cat>
            <c:strRef>
              <c:f>建利含!$Y$9:$Y$70</c:f>
              <c:strCache>
                <c:ptCount val="62"/>
                <c:pt idx="0">
                  <c:v>S28</c:v>
                </c:pt>
                <c:pt idx="1">
                  <c:v>S29</c:v>
                </c:pt>
                <c:pt idx="2">
                  <c:v>S30</c:v>
                </c:pt>
                <c:pt idx="3">
                  <c:v>S31</c:v>
                </c:pt>
                <c:pt idx="4">
                  <c:v>S32</c:v>
                </c:pt>
                <c:pt idx="5">
                  <c:v>S33</c:v>
                </c:pt>
                <c:pt idx="6">
                  <c:v>S34</c:v>
                </c:pt>
                <c:pt idx="7">
                  <c:v>S35</c:v>
                </c:pt>
                <c:pt idx="8">
                  <c:v>S36</c:v>
                </c:pt>
                <c:pt idx="9">
                  <c:v>S37</c:v>
                </c:pt>
                <c:pt idx="10">
                  <c:v>S38</c:v>
                </c:pt>
                <c:pt idx="11">
                  <c:v>S39</c:v>
                </c:pt>
                <c:pt idx="12">
                  <c:v>S40</c:v>
                </c:pt>
                <c:pt idx="13">
                  <c:v>S41</c:v>
                </c:pt>
                <c:pt idx="14">
                  <c:v>S42</c:v>
                </c:pt>
                <c:pt idx="15">
                  <c:v>S43</c:v>
                </c:pt>
                <c:pt idx="16">
                  <c:v>S44</c:v>
                </c:pt>
                <c:pt idx="17">
                  <c:v>S45</c:v>
                </c:pt>
                <c:pt idx="18">
                  <c:v>S46</c:v>
                </c:pt>
                <c:pt idx="19">
                  <c:v>S47</c:v>
                </c:pt>
                <c:pt idx="20">
                  <c:v>S48</c:v>
                </c:pt>
                <c:pt idx="21">
                  <c:v>S49</c:v>
                </c:pt>
                <c:pt idx="22">
                  <c:v>S50</c:v>
                </c:pt>
                <c:pt idx="23">
                  <c:v>S51</c:v>
                </c:pt>
                <c:pt idx="24">
                  <c:v>S52</c:v>
                </c:pt>
                <c:pt idx="25">
                  <c:v>S53</c:v>
                </c:pt>
                <c:pt idx="26">
                  <c:v>S54</c:v>
                </c:pt>
                <c:pt idx="27">
                  <c:v>S55</c:v>
                </c:pt>
                <c:pt idx="28">
                  <c:v>S56</c:v>
                </c:pt>
                <c:pt idx="29">
                  <c:v>S57</c:v>
                </c:pt>
                <c:pt idx="30">
                  <c:v>S58</c:v>
                </c:pt>
                <c:pt idx="31">
                  <c:v>S59</c:v>
                </c:pt>
                <c:pt idx="32">
                  <c:v>S60</c:v>
                </c:pt>
                <c:pt idx="33">
                  <c:v>S61</c:v>
                </c:pt>
                <c:pt idx="34">
                  <c:v>S62</c:v>
                </c:pt>
                <c:pt idx="35">
                  <c:v>S63</c:v>
                </c:pt>
                <c:pt idx="36">
                  <c:v>H1</c:v>
                </c:pt>
                <c:pt idx="37">
                  <c:v>H2</c:v>
                </c:pt>
                <c:pt idx="38">
                  <c:v>H3</c:v>
                </c:pt>
                <c:pt idx="39">
                  <c:v>H4</c:v>
                </c:pt>
                <c:pt idx="40">
                  <c:v>H5</c:v>
                </c:pt>
                <c:pt idx="41">
                  <c:v>H6</c:v>
                </c:pt>
                <c:pt idx="42">
                  <c:v>H7</c:v>
                </c:pt>
                <c:pt idx="43">
                  <c:v>H8</c:v>
                </c:pt>
                <c:pt idx="44">
                  <c:v>H9</c:v>
                </c:pt>
                <c:pt idx="45">
                  <c:v>H10</c:v>
                </c:pt>
                <c:pt idx="46">
                  <c:v>H11</c:v>
                </c:pt>
                <c:pt idx="47">
                  <c:v>H12</c:v>
                </c:pt>
                <c:pt idx="48">
                  <c:v>H13</c:v>
                </c:pt>
                <c:pt idx="49">
                  <c:v>H14</c:v>
                </c:pt>
                <c:pt idx="50">
                  <c:v>H15</c:v>
                </c:pt>
                <c:pt idx="51">
                  <c:v>H16</c:v>
                </c:pt>
                <c:pt idx="52">
                  <c:v>H17</c:v>
                </c:pt>
                <c:pt idx="53">
                  <c:v>H18</c:v>
                </c:pt>
                <c:pt idx="54">
                  <c:v>H19</c:v>
                </c:pt>
                <c:pt idx="55">
                  <c:v>H20</c:v>
                </c:pt>
                <c:pt idx="56">
                  <c:v>H21</c:v>
                </c:pt>
                <c:pt idx="57">
                  <c:v>H22</c:v>
                </c:pt>
                <c:pt idx="58">
                  <c:v>H23</c:v>
                </c:pt>
                <c:pt idx="59">
                  <c:v>H24</c:v>
                </c:pt>
                <c:pt idx="60">
                  <c:v>H25</c:v>
                </c:pt>
                <c:pt idx="61">
                  <c:v>H26</c:v>
                </c:pt>
              </c:strCache>
            </c:strRef>
          </c:cat>
          <c:val>
            <c:numRef>
              <c:f>建利含!$AA$9:$AA$70</c:f>
              <c:numCache>
                <c:formatCode>General</c:formatCode>
                <c:ptCount val="62"/>
                <c:pt idx="12" formatCode="#,##0_ ;[Red]\-#,##0\ ">
                  <c:v>531711</c:v>
                </c:pt>
                <c:pt idx="13" formatCode="#,##0_ ;[Red]\-#,##0\ ">
                  <c:v>539860</c:v>
                </c:pt>
                <c:pt idx="14" formatCode="#,##0_ ;[Red]\-#,##0\ ">
                  <c:v>532405</c:v>
                </c:pt>
                <c:pt idx="15" formatCode="#,##0_ ;[Red]\-#,##0\ ">
                  <c:v>590394</c:v>
                </c:pt>
                <c:pt idx="16" formatCode="#,##0_ ;[Red]\-#,##0\ ">
                  <c:v>588368</c:v>
                </c:pt>
                <c:pt idx="17" formatCode="#,##0_ ;[Red]\-#,##0\ ">
                  <c:v>638095</c:v>
                </c:pt>
                <c:pt idx="18" formatCode="#,##0_ ;[Red]\-#,##0\ ">
                  <c:v>812567</c:v>
                </c:pt>
                <c:pt idx="19" formatCode="#,##0_ ;[Red]\-#,##0\ ">
                  <c:v>939155</c:v>
                </c:pt>
                <c:pt idx="20" formatCode="#,##0_ ;[Red]\-#,##0\ ">
                  <c:v>872410</c:v>
                </c:pt>
                <c:pt idx="21" formatCode="#,##0_ ;[Red]\-#,##0\ ">
                  <c:v>1028363</c:v>
                </c:pt>
                <c:pt idx="22" formatCode="#,##0_ ;[Red]\-#,##0\ ">
                  <c:v>1105926</c:v>
                </c:pt>
                <c:pt idx="23" formatCode="#,##0_ ;[Red]\-#,##0\ ">
                  <c:v>1048303</c:v>
                </c:pt>
                <c:pt idx="24" formatCode="#,##0_ ;[Red]\-#,##0\ ">
                  <c:v>1080044</c:v>
                </c:pt>
                <c:pt idx="25" formatCode="#,##0_ ;[Red]\-#,##0\ ">
                  <c:v>1087396</c:v>
                </c:pt>
                <c:pt idx="26" formatCode="#,##0_ ;[Red]\-#,##0\ ">
                  <c:v>1040619</c:v>
                </c:pt>
                <c:pt idx="27" formatCode="#,##0_ ;[Red]\-#,##0\ ">
                  <c:v>909519</c:v>
                </c:pt>
                <c:pt idx="28" formatCode="#,##0_ ;[Red]\-#,##0\ ">
                  <c:v>914855</c:v>
                </c:pt>
                <c:pt idx="29" formatCode="#,##0_ ;[Red]\-#,##0\ ">
                  <c:v>958778</c:v>
                </c:pt>
                <c:pt idx="30" formatCode="#,##0_ ;[Red]\-#,##0\ ">
                  <c:v>914479</c:v>
                </c:pt>
                <c:pt idx="31" formatCode="#,##0_ ;[Red]\-#,##0\ ">
                  <c:v>892742</c:v>
                </c:pt>
                <c:pt idx="32" formatCode="#,##0_ ;[Red]\-#,##0\ ">
                  <c:v>870761</c:v>
                </c:pt>
                <c:pt idx="33" formatCode="#,##0_ ;[Red]\-#,##0\ ">
                  <c:v>884499</c:v>
                </c:pt>
                <c:pt idx="34" formatCode="#,##0_ ;[Red]\-#,##0\ ">
                  <c:v>948423</c:v>
                </c:pt>
                <c:pt idx="35" formatCode="#,##0_ ;[Red]\-#,##0\ ">
                  <c:v>946690</c:v>
                </c:pt>
                <c:pt idx="36" formatCode="#,##0_ ;[Red]\-#,##0\ ">
                  <c:v>956308</c:v>
                </c:pt>
                <c:pt idx="37" formatCode="#,##0_ ;[Red]\-#,##0\ ">
                  <c:v>1024596</c:v>
                </c:pt>
                <c:pt idx="38" formatCode="#,##0_ ;[Red]\-#,##0\ ">
                  <c:v>1119164</c:v>
                </c:pt>
                <c:pt idx="39" formatCode="#,##0_ ;[Red]\-#,##0\ ">
                  <c:v>1245375</c:v>
                </c:pt>
                <c:pt idx="40" formatCode="#,##0_ ;[Red]\-#,##0\ ">
                  <c:v>1330836</c:v>
                </c:pt>
                <c:pt idx="41" formatCode="#,##0_ ;[Red]\-#,##0\ ">
                  <c:v>1352152</c:v>
                </c:pt>
                <c:pt idx="42" formatCode="#,##0_ ;[Red]\-#,##0\ ">
                  <c:v>1401075</c:v>
                </c:pt>
                <c:pt idx="43" formatCode="#,##0_ ;[Red]\-#,##0\ ">
                  <c:v>1452602</c:v>
                </c:pt>
                <c:pt idx="44" formatCode="#,##0_ ;[Red]\-#,##0\ ">
                  <c:v>1436653</c:v>
                </c:pt>
                <c:pt idx="45" formatCode="#,##0_ ;[Red]\-#,##0\ ">
                  <c:v>1442186</c:v>
                </c:pt>
                <c:pt idx="46" formatCode="#,##0_ ;[Red]\-#,##0\ ">
                  <c:v>1333607</c:v>
                </c:pt>
                <c:pt idx="47" formatCode="#,##0_ ;[Red]\-#,##0\ ">
                  <c:v>1250564</c:v>
                </c:pt>
                <c:pt idx="48" formatCode="#,##0_ ;[Red]\-#,##0\ ">
                  <c:v>1183927</c:v>
                </c:pt>
                <c:pt idx="49" formatCode="#,##0_ ;[Red]\-#,##0\ ">
                  <c:v>1145883</c:v>
                </c:pt>
                <c:pt idx="50" formatCode="#,##0_ ;[Red]\-#,##0\ ">
                  <c:v>1070189</c:v>
                </c:pt>
                <c:pt idx="51" formatCode="#,##0_ ;[Red]\-#,##0\ ">
                  <c:v>1009353</c:v>
                </c:pt>
                <c:pt idx="52" formatCode="#,##0_ ;[Red]\-#,##0\ ">
                  <c:v>1089144</c:v>
                </c:pt>
                <c:pt idx="53" formatCode="#,##0_ ;[Red]\-#,##0\ ">
                  <c:v>914613</c:v>
                </c:pt>
                <c:pt idx="54" formatCode="#,##0_ ;[Red]\-#,##0\ ">
                  <c:v>848581</c:v>
                </c:pt>
                <c:pt idx="55" formatCode="#,##0_ ;[Red]\-#,##0\ ">
                  <c:v>829200</c:v>
                </c:pt>
                <c:pt idx="56" formatCode="#,##0_ ;[Red]\-#,##0\ ">
                  <c:v>888245</c:v>
                </c:pt>
                <c:pt idx="57" formatCode="#,##0_ ;[Red]\-#,##0\ ">
                  <c:v>834406</c:v>
                </c:pt>
                <c:pt idx="58" formatCode="#,##0_ ;[Red]\-#,##0\ ">
                  <c:v>834811</c:v>
                </c:pt>
                <c:pt idx="59" formatCode="#,##0_ ;[Red]\-#,##0\ ">
                  <c:v>873095</c:v>
                </c:pt>
                <c:pt idx="60" formatCode="#,##0_ ;[Red]\-#,##0\ ">
                  <c:v>884448</c:v>
                </c:pt>
                <c:pt idx="61" formatCode="#,##0_ ;[Red]\-#,##0\ ">
                  <c:v>926478</c:v>
                </c:pt>
              </c:numCache>
            </c:numRef>
          </c:val>
          <c:smooth val="0"/>
          <c:extLst>
            <c:ext xmlns:c16="http://schemas.microsoft.com/office/drawing/2014/chart" uri="{C3380CC4-5D6E-409C-BE32-E72D297353CC}">
              <c16:uniqueId val="{00000002-4E5B-4260-867F-FFD08821233C}"/>
            </c:ext>
          </c:extLst>
        </c:ser>
        <c:dLbls>
          <c:showLegendKey val="0"/>
          <c:showVal val="0"/>
          <c:showCatName val="0"/>
          <c:showSerName val="0"/>
          <c:showPercent val="0"/>
          <c:showBubbleSize val="0"/>
        </c:dLbls>
        <c:marker val="1"/>
        <c:smooth val="0"/>
        <c:axId val="346187632"/>
        <c:axId val="346138560"/>
      </c:lineChart>
      <c:lineChart>
        <c:grouping val="standard"/>
        <c:varyColors val="0"/>
        <c:ser>
          <c:idx val="3"/>
          <c:order val="3"/>
          <c:tx>
            <c:strRef>
              <c:f>建利含!$AC$8</c:f>
              <c:strCache>
                <c:ptCount val="1"/>
                <c:pt idx="0">
                  <c:v>水道普及率</c:v>
                </c:pt>
              </c:strCache>
            </c:strRef>
          </c:tx>
          <c:spPr>
            <a:ln w="19050">
              <a:solidFill>
                <a:srgbClr val="0070C0"/>
              </a:solidFill>
            </a:ln>
          </c:spPr>
          <c:marker>
            <c:symbol val="circle"/>
            <c:size val="6"/>
            <c:spPr>
              <a:solidFill>
                <a:srgbClr val="002060"/>
              </a:solidFill>
              <a:ln>
                <a:solidFill>
                  <a:srgbClr val="0070C0"/>
                </a:solidFill>
              </a:ln>
            </c:spPr>
          </c:marker>
          <c:cat>
            <c:strRef>
              <c:f>建利含!$Y$9:$Y$70</c:f>
              <c:strCache>
                <c:ptCount val="62"/>
                <c:pt idx="0">
                  <c:v>S28</c:v>
                </c:pt>
                <c:pt idx="1">
                  <c:v>S29</c:v>
                </c:pt>
                <c:pt idx="2">
                  <c:v>S30</c:v>
                </c:pt>
                <c:pt idx="3">
                  <c:v>S31</c:v>
                </c:pt>
                <c:pt idx="4">
                  <c:v>S32</c:v>
                </c:pt>
                <c:pt idx="5">
                  <c:v>S33</c:v>
                </c:pt>
                <c:pt idx="6">
                  <c:v>S34</c:v>
                </c:pt>
                <c:pt idx="7">
                  <c:v>S35</c:v>
                </c:pt>
                <c:pt idx="8">
                  <c:v>S36</c:v>
                </c:pt>
                <c:pt idx="9">
                  <c:v>S37</c:v>
                </c:pt>
                <c:pt idx="10">
                  <c:v>S38</c:v>
                </c:pt>
                <c:pt idx="11">
                  <c:v>S39</c:v>
                </c:pt>
                <c:pt idx="12">
                  <c:v>S40</c:v>
                </c:pt>
                <c:pt idx="13">
                  <c:v>S41</c:v>
                </c:pt>
                <c:pt idx="14">
                  <c:v>S42</c:v>
                </c:pt>
                <c:pt idx="15">
                  <c:v>S43</c:v>
                </c:pt>
                <c:pt idx="16">
                  <c:v>S44</c:v>
                </c:pt>
                <c:pt idx="17">
                  <c:v>S45</c:v>
                </c:pt>
                <c:pt idx="18">
                  <c:v>S46</c:v>
                </c:pt>
                <c:pt idx="19">
                  <c:v>S47</c:v>
                </c:pt>
                <c:pt idx="20">
                  <c:v>S48</c:v>
                </c:pt>
                <c:pt idx="21">
                  <c:v>S49</c:v>
                </c:pt>
                <c:pt idx="22">
                  <c:v>S50</c:v>
                </c:pt>
                <c:pt idx="23">
                  <c:v>S51</c:v>
                </c:pt>
                <c:pt idx="24">
                  <c:v>S52</c:v>
                </c:pt>
                <c:pt idx="25">
                  <c:v>S53</c:v>
                </c:pt>
                <c:pt idx="26">
                  <c:v>S54</c:v>
                </c:pt>
                <c:pt idx="27">
                  <c:v>S55</c:v>
                </c:pt>
                <c:pt idx="28">
                  <c:v>S56</c:v>
                </c:pt>
                <c:pt idx="29">
                  <c:v>S57</c:v>
                </c:pt>
                <c:pt idx="30">
                  <c:v>S58</c:v>
                </c:pt>
                <c:pt idx="31">
                  <c:v>S59</c:v>
                </c:pt>
                <c:pt idx="32">
                  <c:v>S60</c:v>
                </c:pt>
                <c:pt idx="33">
                  <c:v>S61</c:v>
                </c:pt>
                <c:pt idx="34">
                  <c:v>S62</c:v>
                </c:pt>
                <c:pt idx="35">
                  <c:v>S63</c:v>
                </c:pt>
                <c:pt idx="36">
                  <c:v>H1</c:v>
                </c:pt>
                <c:pt idx="37">
                  <c:v>H2</c:v>
                </c:pt>
                <c:pt idx="38">
                  <c:v>H3</c:v>
                </c:pt>
                <c:pt idx="39">
                  <c:v>H4</c:v>
                </c:pt>
                <c:pt idx="40">
                  <c:v>H5</c:v>
                </c:pt>
                <c:pt idx="41">
                  <c:v>H6</c:v>
                </c:pt>
                <c:pt idx="42">
                  <c:v>H7</c:v>
                </c:pt>
                <c:pt idx="43">
                  <c:v>H8</c:v>
                </c:pt>
                <c:pt idx="44">
                  <c:v>H9</c:v>
                </c:pt>
                <c:pt idx="45">
                  <c:v>H10</c:v>
                </c:pt>
                <c:pt idx="46">
                  <c:v>H11</c:v>
                </c:pt>
                <c:pt idx="47">
                  <c:v>H12</c:v>
                </c:pt>
                <c:pt idx="48">
                  <c:v>H13</c:v>
                </c:pt>
                <c:pt idx="49">
                  <c:v>H14</c:v>
                </c:pt>
                <c:pt idx="50">
                  <c:v>H15</c:v>
                </c:pt>
                <c:pt idx="51">
                  <c:v>H16</c:v>
                </c:pt>
                <c:pt idx="52">
                  <c:v>H17</c:v>
                </c:pt>
                <c:pt idx="53">
                  <c:v>H18</c:v>
                </c:pt>
                <c:pt idx="54">
                  <c:v>H19</c:v>
                </c:pt>
                <c:pt idx="55">
                  <c:v>H20</c:v>
                </c:pt>
                <c:pt idx="56">
                  <c:v>H21</c:v>
                </c:pt>
                <c:pt idx="57">
                  <c:v>H22</c:v>
                </c:pt>
                <c:pt idx="58">
                  <c:v>H23</c:v>
                </c:pt>
                <c:pt idx="59">
                  <c:v>H24</c:v>
                </c:pt>
                <c:pt idx="60">
                  <c:v>H25</c:v>
                </c:pt>
                <c:pt idx="61">
                  <c:v>H26</c:v>
                </c:pt>
              </c:strCache>
            </c:strRef>
          </c:cat>
          <c:val>
            <c:numRef>
              <c:f>建利含!$AC$9:$AC$70</c:f>
              <c:numCache>
                <c:formatCode>#,##0.0_);[Red]\(#,##0.0\)</c:formatCode>
                <c:ptCount val="62"/>
                <c:pt idx="0">
                  <c:v>28.9</c:v>
                </c:pt>
                <c:pt idx="1">
                  <c:v>29.9</c:v>
                </c:pt>
                <c:pt idx="2">
                  <c:v>32.200000000000003</c:v>
                </c:pt>
                <c:pt idx="3">
                  <c:v>37.5</c:v>
                </c:pt>
                <c:pt idx="4">
                  <c:v>40.700000000000003</c:v>
                </c:pt>
                <c:pt idx="5">
                  <c:v>46</c:v>
                </c:pt>
                <c:pt idx="6">
                  <c:v>48.7</c:v>
                </c:pt>
                <c:pt idx="7">
                  <c:v>53.4</c:v>
                </c:pt>
                <c:pt idx="8">
                  <c:v>57.2</c:v>
                </c:pt>
                <c:pt idx="9">
                  <c:v>60.4</c:v>
                </c:pt>
                <c:pt idx="10">
                  <c:v>63.7</c:v>
                </c:pt>
                <c:pt idx="11">
                  <c:v>66.7</c:v>
                </c:pt>
                <c:pt idx="12">
                  <c:v>69.400000000000006</c:v>
                </c:pt>
                <c:pt idx="13">
                  <c:v>72.2</c:v>
                </c:pt>
                <c:pt idx="14">
                  <c:v>74.7</c:v>
                </c:pt>
                <c:pt idx="15">
                  <c:v>76.900000000000006</c:v>
                </c:pt>
                <c:pt idx="16">
                  <c:v>79</c:v>
                </c:pt>
                <c:pt idx="17">
                  <c:v>80.8</c:v>
                </c:pt>
                <c:pt idx="18">
                  <c:v>82.7</c:v>
                </c:pt>
                <c:pt idx="19">
                  <c:v>84.3</c:v>
                </c:pt>
                <c:pt idx="20">
                  <c:v>85.4</c:v>
                </c:pt>
                <c:pt idx="21">
                  <c:v>86.7</c:v>
                </c:pt>
                <c:pt idx="22">
                  <c:v>87.6</c:v>
                </c:pt>
                <c:pt idx="23">
                  <c:v>88.6</c:v>
                </c:pt>
                <c:pt idx="24">
                  <c:v>89.4</c:v>
                </c:pt>
                <c:pt idx="25">
                  <c:v>90.3</c:v>
                </c:pt>
                <c:pt idx="26">
                  <c:v>91</c:v>
                </c:pt>
                <c:pt idx="27">
                  <c:v>91.5</c:v>
                </c:pt>
                <c:pt idx="28">
                  <c:v>91.9</c:v>
                </c:pt>
                <c:pt idx="29">
                  <c:v>92.2</c:v>
                </c:pt>
                <c:pt idx="30">
                  <c:v>92.6</c:v>
                </c:pt>
                <c:pt idx="31">
                  <c:v>93.1</c:v>
                </c:pt>
                <c:pt idx="32">
                  <c:v>93.3</c:v>
                </c:pt>
                <c:pt idx="33">
                  <c:v>93.5</c:v>
                </c:pt>
                <c:pt idx="34">
                  <c:v>93.9</c:v>
                </c:pt>
                <c:pt idx="35">
                  <c:v>94.2</c:v>
                </c:pt>
                <c:pt idx="36">
                  <c:v>94.4</c:v>
                </c:pt>
                <c:pt idx="37">
                  <c:v>94.7</c:v>
                </c:pt>
                <c:pt idx="38">
                  <c:v>94.9</c:v>
                </c:pt>
                <c:pt idx="39">
                  <c:v>95.1</c:v>
                </c:pt>
                <c:pt idx="40">
                  <c:v>95.3</c:v>
                </c:pt>
                <c:pt idx="41">
                  <c:v>95.5</c:v>
                </c:pt>
                <c:pt idx="42">
                  <c:v>95.8</c:v>
                </c:pt>
                <c:pt idx="43">
                  <c:v>96</c:v>
                </c:pt>
                <c:pt idx="44">
                  <c:v>96.1</c:v>
                </c:pt>
                <c:pt idx="45">
                  <c:v>96.3</c:v>
                </c:pt>
                <c:pt idx="46">
                  <c:v>96.4</c:v>
                </c:pt>
                <c:pt idx="47">
                  <c:v>96.6</c:v>
                </c:pt>
                <c:pt idx="48">
                  <c:v>96.7</c:v>
                </c:pt>
                <c:pt idx="49">
                  <c:v>96.8</c:v>
                </c:pt>
                <c:pt idx="50">
                  <c:v>96.9</c:v>
                </c:pt>
                <c:pt idx="51">
                  <c:v>97.1</c:v>
                </c:pt>
                <c:pt idx="52">
                  <c:v>97.2</c:v>
                </c:pt>
                <c:pt idx="53">
                  <c:v>97.3</c:v>
                </c:pt>
                <c:pt idx="54">
                  <c:v>97.4</c:v>
                </c:pt>
                <c:pt idx="55">
                  <c:v>97.5</c:v>
                </c:pt>
                <c:pt idx="56">
                  <c:v>97.5</c:v>
                </c:pt>
                <c:pt idx="57">
                  <c:v>97.5</c:v>
                </c:pt>
                <c:pt idx="58">
                  <c:v>97.6</c:v>
                </c:pt>
                <c:pt idx="59">
                  <c:v>97.7</c:v>
                </c:pt>
                <c:pt idx="60">
                  <c:v>97.7</c:v>
                </c:pt>
                <c:pt idx="61">
                  <c:v>97.8</c:v>
                </c:pt>
              </c:numCache>
            </c:numRef>
          </c:val>
          <c:smooth val="0"/>
          <c:extLst>
            <c:ext xmlns:c16="http://schemas.microsoft.com/office/drawing/2014/chart" uri="{C3380CC4-5D6E-409C-BE32-E72D297353CC}">
              <c16:uniqueId val="{00000003-4E5B-4260-867F-FFD08821233C}"/>
            </c:ext>
          </c:extLst>
        </c:ser>
        <c:dLbls>
          <c:showLegendKey val="0"/>
          <c:showVal val="0"/>
          <c:showCatName val="0"/>
          <c:showSerName val="0"/>
          <c:showPercent val="0"/>
          <c:showBubbleSize val="0"/>
        </c:dLbls>
        <c:marker val="1"/>
        <c:smooth val="0"/>
        <c:axId val="346136600"/>
        <c:axId val="346131112"/>
      </c:lineChart>
      <c:catAx>
        <c:axId val="346187632"/>
        <c:scaling>
          <c:orientation val="minMax"/>
        </c:scaling>
        <c:delete val="0"/>
        <c:axPos val="b"/>
        <c:title>
          <c:tx>
            <c:rich>
              <a:bodyPr/>
              <a:lstStyle/>
              <a:p>
                <a:pPr>
                  <a:defRPr/>
                </a:pPr>
                <a:r>
                  <a:rPr lang="ja-JP" altLang="en-US" sz="1200" b="0"/>
                  <a:t>年　度</a:t>
                </a:r>
                <a:endParaRPr lang="en-US" altLang="ja-JP" sz="1200" b="0"/>
              </a:p>
            </c:rich>
          </c:tx>
          <c:layout>
            <c:manualLayout>
              <c:xMode val="edge"/>
              <c:yMode val="edge"/>
              <c:x val="0.48104568417002858"/>
              <c:y val="0.94566050671794444"/>
            </c:manualLayout>
          </c:layout>
          <c:overlay val="0"/>
        </c:title>
        <c:numFmt formatCode="General" sourceLinked="0"/>
        <c:majorTickMark val="in"/>
        <c:minorTickMark val="none"/>
        <c:tickLblPos val="nextTo"/>
        <c:spPr>
          <a:ln>
            <a:solidFill>
              <a:schemeClr val="tx1"/>
            </a:solidFill>
          </a:ln>
        </c:spPr>
        <c:txPr>
          <a:bodyPr/>
          <a:lstStyle/>
          <a:p>
            <a:pPr>
              <a:defRPr sz="1200"/>
            </a:pPr>
            <a:endParaRPr lang="ja-JP"/>
          </a:p>
        </c:txPr>
        <c:crossAx val="346138560"/>
        <c:crosses val="autoZero"/>
        <c:auto val="1"/>
        <c:lblAlgn val="ctr"/>
        <c:lblOffset val="0"/>
        <c:tickLblSkip val="5"/>
        <c:noMultiLvlLbl val="0"/>
      </c:catAx>
      <c:valAx>
        <c:axId val="346138560"/>
        <c:scaling>
          <c:orientation val="minMax"/>
        </c:scaling>
        <c:delete val="0"/>
        <c:axPos val="l"/>
        <c:majorGridlines>
          <c:spPr>
            <a:ln>
              <a:solidFill>
                <a:schemeClr val="tx1"/>
              </a:solidFill>
            </a:ln>
          </c:spPr>
        </c:majorGridlines>
        <c:title>
          <c:tx>
            <c:rich>
              <a:bodyPr rot="0" vert="wordArtVertRtl"/>
              <a:lstStyle/>
              <a:p>
                <a:pPr>
                  <a:defRPr/>
                </a:pPr>
                <a:r>
                  <a:rPr lang="ja-JP" altLang="en-US" sz="1200" b="0"/>
                  <a:t>投資額　億円</a:t>
                </a:r>
              </a:p>
            </c:rich>
          </c:tx>
          <c:layout>
            <c:manualLayout>
              <c:xMode val="edge"/>
              <c:yMode val="edge"/>
              <c:x val="2.1488497353483102E-4"/>
              <c:y val="0.28036921710002982"/>
            </c:manualLayout>
          </c:layout>
          <c:overlay val="0"/>
        </c:title>
        <c:numFmt formatCode="#,##0_ ;[Red]\-#,##0\ " sourceLinked="1"/>
        <c:majorTickMark val="none"/>
        <c:minorTickMark val="none"/>
        <c:tickLblPos val="nextTo"/>
        <c:spPr>
          <a:ln>
            <a:solidFill>
              <a:schemeClr val="tx1"/>
            </a:solidFill>
          </a:ln>
        </c:spPr>
        <c:txPr>
          <a:bodyPr/>
          <a:lstStyle/>
          <a:p>
            <a:pPr>
              <a:defRPr sz="1200"/>
            </a:pPr>
            <a:endParaRPr lang="ja-JP"/>
          </a:p>
        </c:txPr>
        <c:crossAx val="346187632"/>
        <c:crosses val="autoZero"/>
        <c:crossBetween val="between"/>
        <c:dispUnits>
          <c:builtInUnit val="hundreds"/>
        </c:dispUnits>
      </c:valAx>
      <c:valAx>
        <c:axId val="346131112"/>
        <c:scaling>
          <c:orientation val="minMax"/>
          <c:max val="100"/>
        </c:scaling>
        <c:delete val="0"/>
        <c:axPos val="r"/>
        <c:title>
          <c:tx>
            <c:rich>
              <a:bodyPr rot="0" vert="wordArtVertRtl"/>
              <a:lstStyle/>
              <a:p>
                <a:pPr>
                  <a:defRPr/>
                </a:pPr>
                <a:r>
                  <a:rPr lang="ja-JP" altLang="en-US" sz="1200" b="0"/>
                  <a:t>水道普及率　％</a:t>
                </a:r>
              </a:p>
            </c:rich>
          </c:tx>
          <c:layout>
            <c:manualLayout>
              <c:xMode val="edge"/>
              <c:yMode val="edge"/>
              <c:x val="0.96579763143942765"/>
              <c:y val="0.28948161090275587"/>
            </c:manualLayout>
          </c:layout>
          <c:overlay val="0"/>
        </c:title>
        <c:numFmt formatCode="General" sourceLinked="0"/>
        <c:majorTickMark val="none"/>
        <c:minorTickMark val="none"/>
        <c:tickLblPos val="nextTo"/>
        <c:spPr>
          <a:ln>
            <a:solidFill>
              <a:schemeClr val="tx1"/>
            </a:solidFill>
          </a:ln>
        </c:spPr>
        <c:txPr>
          <a:bodyPr anchor="ctr" anchorCtr="1"/>
          <a:lstStyle/>
          <a:p>
            <a:pPr>
              <a:defRPr sz="1200"/>
            </a:pPr>
            <a:endParaRPr lang="ja-JP"/>
          </a:p>
        </c:txPr>
        <c:crossAx val="346136600"/>
        <c:crosses val="max"/>
        <c:crossBetween val="between"/>
      </c:valAx>
      <c:catAx>
        <c:axId val="346136600"/>
        <c:scaling>
          <c:orientation val="minMax"/>
        </c:scaling>
        <c:delete val="1"/>
        <c:axPos val="b"/>
        <c:numFmt formatCode="General" sourceLinked="1"/>
        <c:majorTickMark val="out"/>
        <c:minorTickMark val="none"/>
        <c:tickLblPos val="nextTo"/>
        <c:crossAx val="346131112"/>
        <c:crosses val="autoZero"/>
        <c:auto val="1"/>
        <c:lblAlgn val="ctr"/>
        <c:lblOffset val="100"/>
        <c:noMultiLvlLbl val="0"/>
      </c:catAx>
      <c:spPr>
        <a:ln>
          <a:solidFill>
            <a:schemeClr val="tx1"/>
          </a:solidFill>
        </a:ln>
      </c:spPr>
    </c:plotArea>
    <c:legend>
      <c:legendPos val="t"/>
      <c:layout>
        <c:manualLayout>
          <c:xMode val="edge"/>
          <c:yMode val="edge"/>
          <c:x val="9.0584941563485913E-2"/>
          <c:y val="9.2592748403840641E-3"/>
          <c:w val="0.83754734626721805"/>
          <c:h val="5.593941382327209E-2"/>
        </c:manualLayout>
      </c:layout>
      <c:overlay val="0"/>
      <c:txPr>
        <a:bodyPr/>
        <a:lstStyle/>
        <a:p>
          <a:pPr>
            <a:defRPr sz="1200"/>
          </a:pPr>
          <a:endParaRPr lang="ja-JP"/>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altLang="en-US"/>
              <a:t>配　水　施　設</a:t>
            </a:r>
          </a:p>
        </c:rich>
      </c:tx>
      <c:layout>
        <c:manualLayout>
          <c:xMode val="edge"/>
          <c:yMode val="edge"/>
          <c:x val="0.39179762288975656"/>
          <c:y val="4.5961773478160536E-3"/>
        </c:manualLayout>
      </c:layout>
      <c:overlay val="0"/>
    </c:title>
    <c:autoTitleDeleted val="0"/>
    <c:plotArea>
      <c:layout>
        <c:manualLayout>
          <c:layoutTarget val="inner"/>
          <c:xMode val="edge"/>
          <c:yMode val="edge"/>
          <c:x val="0.1153381236560192"/>
          <c:y val="0.1264005540974045"/>
          <c:w val="0.855062175200209"/>
          <c:h val="0.79004177144343068"/>
        </c:manualLayout>
      </c:layout>
      <c:barChart>
        <c:barDir val="col"/>
        <c:grouping val="clustered"/>
        <c:varyColors val="0"/>
        <c:ser>
          <c:idx val="0"/>
          <c:order val="0"/>
          <c:tx>
            <c:strRef>
              <c:f>施設別合計!$I$3</c:f>
              <c:strCache>
                <c:ptCount val="1"/>
                <c:pt idx="0">
                  <c:v>配水施設</c:v>
                </c:pt>
              </c:strCache>
            </c:strRef>
          </c:tx>
          <c:spPr>
            <a:solidFill>
              <a:schemeClr val="accent6"/>
            </a:solidFill>
          </c:spPr>
          <c:invertIfNegative val="0"/>
          <c:cat>
            <c:strRef>
              <c:f>施設別合計!$C$4:$C$53</c:f>
              <c:strCache>
                <c:ptCount val="50"/>
                <c:pt idx="0">
                  <c:v>S40</c:v>
                </c:pt>
                <c:pt idx="1">
                  <c:v>S41</c:v>
                </c:pt>
                <c:pt idx="2">
                  <c:v>S42</c:v>
                </c:pt>
                <c:pt idx="3">
                  <c:v>S43</c:v>
                </c:pt>
                <c:pt idx="4">
                  <c:v>S44</c:v>
                </c:pt>
                <c:pt idx="5">
                  <c:v>S45</c:v>
                </c:pt>
                <c:pt idx="6">
                  <c:v>S46</c:v>
                </c:pt>
                <c:pt idx="7">
                  <c:v>S47</c:v>
                </c:pt>
                <c:pt idx="8">
                  <c:v>S48</c:v>
                </c:pt>
                <c:pt idx="9">
                  <c:v>S49</c:v>
                </c:pt>
                <c:pt idx="10">
                  <c:v>S50</c:v>
                </c:pt>
                <c:pt idx="11">
                  <c:v>S51</c:v>
                </c:pt>
                <c:pt idx="12">
                  <c:v>S52</c:v>
                </c:pt>
                <c:pt idx="13">
                  <c:v>S53</c:v>
                </c:pt>
                <c:pt idx="14">
                  <c:v>S54</c:v>
                </c:pt>
                <c:pt idx="15">
                  <c:v>S55</c:v>
                </c:pt>
                <c:pt idx="16">
                  <c:v>S56</c:v>
                </c:pt>
                <c:pt idx="17">
                  <c:v>S57</c:v>
                </c:pt>
                <c:pt idx="18">
                  <c:v>S58</c:v>
                </c:pt>
                <c:pt idx="19">
                  <c:v>S59</c:v>
                </c:pt>
                <c:pt idx="20">
                  <c:v>S60</c:v>
                </c:pt>
                <c:pt idx="21">
                  <c:v>S61</c:v>
                </c:pt>
                <c:pt idx="22">
                  <c:v>S62</c:v>
                </c:pt>
                <c:pt idx="23">
                  <c:v>S63</c:v>
                </c:pt>
                <c:pt idx="24">
                  <c:v>H1</c:v>
                </c:pt>
                <c:pt idx="25">
                  <c:v>H2</c:v>
                </c:pt>
                <c:pt idx="26">
                  <c:v>H3</c:v>
                </c:pt>
                <c:pt idx="27">
                  <c:v>H4</c:v>
                </c:pt>
                <c:pt idx="28">
                  <c:v>H5</c:v>
                </c:pt>
                <c:pt idx="29">
                  <c:v>H6</c:v>
                </c:pt>
                <c:pt idx="30">
                  <c:v>H7</c:v>
                </c:pt>
                <c:pt idx="31">
                  <c:v>H8</c:v>
                </c:pt>
                <c:pt idx="32">
                  <c:v>H9</c:v>
                </c:pt>
                <c:pt idx="33">
                  <c:v>H10</c:v>
                </c:pt>
                <c:pt idx="34">
                  <c:v>H11</c:v>
                </c:pt>
                <c:pt idx="35">
                  <c:v>H12</c:v>
                </c:pt>
                <c:pt idx="36">
                  <c:v>H13</c:v>
                </c:pt>
                <c:pt idx="37">
                  <c:v>H14</c:v>
                </c:pt>
                <c:pt idx="38">
                  <c:v>H15</c:v>
                </c:pt>
                <c:pt idx="39">
                  <c:v>H16</c:v>
                </c:pt>
                <c:pt idx="40">
                  <c:v>H17</c:v>
                </c:pt>
                <c:pt idx="41">
                  <c:v>H18</c:v>
                </c:pt>
                <c:pt idx="42">
                  <c:v>H19</c:v>
                </c:pt>
                <c:pt idx="43">
                  <c:v>H20</c:v>
                </c:pt>
                <c:pt idx="44">
                  <c:v>H21</c:v>
                </c:pt>
                <c:pt idx="45">
                  <c:v>H22</c:v>
                </c:pt>
                <c:pt idx="46">
                  <c:v>H23</c:v>
                </c:pt>
                <c:pt idx="47">
                  <c:v>H24</c:v>
                </c:pt>
                <c:pt idx="48">
                  <c:v>H25</c:v>
                </c:pt>
                <c:pt idx="49">
                  <c:v>H26</c:v>
                </c:pt>
              </c:strCache>
            </c:strRef>
          </c:cat>
          <c:val>
            <c:numRef>
              <c:f>施設別合計!$I$4:$I$53</c:f>
              <c:numCache>
                <c:formatCode>#,##0_);[Red]\(#,##0\)</c:formatCode>
                <c:ptCount val="50"/>
                <c:pt idx="0" formatCode="#,##0_ ">
                  <c:v>64367625</c:v>
                </c:pt>
                <c:pt idx="1">
                  <c:v>67143097</c:v>
                </c:pt>
                <c:pt idx="2">
                  <c:v>66905908</c:v>
                </c:pt>
                <c:pt idx="3">
                  <c:v>77070341</c:v>
                </c:pt>
                <c:pt idx="4">
                  <c:v>88150347</c:v>
                </c:pt>
                <c:pt idx="5">
                  <c:v>106419612</c:v>
                </c:pt>
                <c:pt idx="6">
                  <c:v>137451841</c:v>
                </c:pt>
                <c:pt idx="7">
                  <c:v>178304804</c:v>
                </c:pt>
                <c:pt idx="8">
                  <c:v>203537474</c:v>
                </c:pt>
                <c:pt idx="9">
                  <c:v>300125045</c:v>
                </c:pt>
                <c:pt idx="10">
                  <c:v>335264727</c:v>
                </c:pt>
                <c:pt idx="11">
                  <c:v>343888306</c:v>
                </c:pt>
                <c:pt idx="12">
                  <c:v>366772984</c:v>
                </c:pt>
                <c:pt idx="13">
                  <c:v>384816804</c:v>
                </c:pt>
                <c:pt idx="14">
                  <c:v>437378247</c:v>
                </c:pt>
                <c:pt idx="15">
                  <c:v>413273191</c:v>
                </c:pt>
                <c:pt idx="16">
                  <c:v>425856333</c:v>
                </c:pt>
                <c:pt idx="17">
                  <c:v>445782096</c:v>
                </c:pt>
                <c:pt idx="18">
                  <c:v>449892925</c:v>
                </c:pt>
                <c:pt idx="19">
                  <c:v>448049236</c:v>
                </c:pt>
                <c:pt idx="20">
                  <c:v>451373065</c:v>
                </c:pt>
                <c:pt idx="21">
                  <c:v>446367539</c:v>
                </c:pt>
                <c:pt idx="22">
                  <c:v>471042012</c:v>
                </c:pt>
                <c:pt idx="23">
                  <c:v>483235284</c:v>
                </c:pt>
                <c:pt idx="24">
                  <c:v>532060031</c:v>
                </c:pt>
                <c:pt idx="25">
                  <c:v>573045037</c:v>
                </c:pt>
                <c:pt idx="26">
                  <c:v>625995350</c:v>
                </c:pt>
                <c:pt idx="27">
                  <c:v>719666202</c:v>
                </c:pt>
                <c:pt idx="28">
                  <c:v>786157318</c:v>
                </c:pt>
                <c:pt idx="29">
                  <c:v>817255468</c:v>
                </c:pt>
                <c:pt idx="30">
                  <c:v>861219847</c:v>
                </c:pt>
                <c:pt idx="31">
                  <c:v>877474808</c:v>
                </c:pt>
                <c:pt idx="32">
                  <c:v>896558323</c:v>
                </c:pt>
                <c:pt idx="33">
                  <c:v>879336995</c:v>
                </c:pt>
                <c:pt idx="34">
                  <c:v>831002316</c:v>
                </c:pt>
                <c:pt idx="35">
                  <c:v>766647061</c:v>
                </c:pt>
                <c:pt idx="36">
                  <c:v>718857974</c:v>
                </c:pt>
                <c:pt idx="37">
                  <c:v>652297862</c:v>
                </c:pt>
                <c:pt idx="38">
                  <c:v>616456944</c:v>
                </c:pt>
                <c:pt idx="39">
                  <c:v>574443666</c:v>
                </c:pt>
                <c:pt idx="40">
                  <c:v>553734462</c:v>
                </c:pt>
                <c:pt idx="41">
                  <c:v>543384427</c:v>
                </c:pt>
                <c:pt idx="42">
                  <c:v>517272348</c:v>
                </c:pt>
                <c:pt idx="43">
                  <c:v>551115765</c:v>
                </c:pt>
                <c:pt idx="44">
                  <c:v>572818323</c:v>
                </c:pt>
                <c:pt idx="45">
                  <c:v>541417973</c:v>
                </c:pt>
                <c:pt idx="46">
                  <c:v>538707648</c:v>
                </c:pt>
                <c:pt idx="47">
                  <c:v>547230818</c:v>
                </c:pt>
                <c:pt idx="48">
                  <c:v>582596184</c:v>
                </c:pt>
                <c:pt idx="49">
                  <c:v>639388766</c:v>
                </c:pt>
              </c:numCache>
            </c:numRef>
          </c:val>
          <c:extLst>
            <c:ext xmlns:c16="http://schemas.microsoft.com/office/drawing/2014/chart" uri="{C3380CC4-5D6E-409C-BE32-E72D297353CC}">
              <c16:uniqueId val="{00000000-4AD7-487F-9327-A7FFD616F63A}"/>
            </c:ext>
          </c:extLst>
        </c:ser>
        <c:dLbls>
          <c:showLegendKey val="0"/>
          <c:showVal val="0"/>
          <c:showCatName val="0"/>
          <c:showSerName val="0"/>
          <c:showPercent val="0"/>
          <c:showBubbleSize val="0"/>
        </c:dLbls>
        <c:gapWidth val="40"/>
        <c:axId val="346133856"/>
        <c:axId val="346135032"/>
      </c:barChart>
      <c:catAx>
        <c:axId val="346133856"/>
        <c:scaling>
          <c:orientation val="minMax"/>
        </c:scaling>
        <c:delete val="0"/>
        <c:axPos val="b"/>
        <c:numFmt formatCode="General" sourceLinked="0"/>
        <c:majorTickMark val="in"/>
        <c:minorTickMark val="none"/>
        <c:tickLblPos val="nextTo"/>
        <c:spPr>
          <a:ln>
            <a:solidFill>
              <a:schemeClr val="bg1">
                <a:lumMod val="50000"/>
              </a:schemeClr>
            </a:solidFill>
          </a:ln>
        </c:spPr>
        <c:crossAx val="346135032"/>
        <c:crosses val="autoZero"/>
        <c:auto val="1"/>
        <c:lblAlgn val="ctr"/>
        <c:lblOffset val="0"/>
        <c:tickLblSkip val="5"/>
        <c:noMultiLvlLbl val="0"/>
      </c:catAx>
      <c:valAx>
        <c:axId val="346135032"/>
        <c:scaling>
          <c:orientation val="minMax"/>
          <c:max val="980000000.00000012"/>
        </c:scaling>
        <c:delete val="0"/>
        <c:axPos val="l"/>
        <c:majorGridlines/>
        <c:numFmt formatCode="#,##0_ " sourceLinked="1"/>
        <c:majorTickMark val="none"/>
        <c:minorTickMark val="none"/>
        <c:tickLblPos val="nextTo"/>
        <c:spPr>
          <a:ln>
            <a:solidFill>
              <a:schemeClr val="bg1">
                <a:lumMod val="50000"/>
              </a:schemeClr>
            </a:solidFill>
          </a:ln>
        </c:spPr>
        <c:txPr>
          <a:bodyPr/>
          <a:lstStyle/>
          <a:p>
            <a:pPr>
              <a:defRPr sz="1100"/>
            </a:pPr>
            <a:endParaRPr lang="ja-JP"/>
          </a:p>
        </c:txPr>
        <c:crossAx val="346133856"/>
        <c:crosses val="autoZero"/>
        <c:crossBetween val="between"/>
        <c:majorUnit val="140000000"/>
        <c:dispUnits>
          <c:builtInUnit val="hundredThousands"/>
        </c:dispUnits>
      </c:valAx>
      <c:spPr>
        <a:ln>
          <a:solidFill>
            <a:schemeClr val="bg1">
              <a:lumMod val="50000"/>
            </a:schemeClr>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altLang="en-US"/>
              <a:t>浄　水　施　設</a:t>
            </a:r>
          </a:p>
        </c:rich>
      </c:tx>
      <c:layout>
        <c:manualLayout>
          <c:xMode val="edge"/>
          <c:yMode val="edge"/>
          <c:x val="0.38409322408175317"/>
          <c:y val="1.8163185564080708E-2"/>
        </c:manualLayout>
      </c:layout>
      <c:overlay val="0"/>
    </c:title>
    <c:autoTitleDeleted val="0"/>
    <c:plotArea>
      <c:layout>
        <c:manualLayout>
          <c:layoutTarget val="inner"/>
          <c:xMode val="edge"/>
          <c:yMode val="edge"/>
          <c:x val="0.1153381236560192"/>
          <c:y val="0.1264005540974045"/>
          <c:w val="0.855062175200209"/>
          <c:h val="0.79004177144343068"/>
        </c:manualLayout>
      </c:layout>
      <c:barChart>
        <c:barDir val="col"/>
        <c:grouping val="clustered"/>
        <c:varyColors val="0"/>
        <c:ser>
          <c:idx val="0"/>
          <c:order val="0"/>
          <c:tx>
            <c:strRef>
              <c:f>施設別合計!$G$3</c:f>
              <c:strCache>
                <c:ptCount val="1"/>
                <c:pt idx="0">
                  <c:v>浄水施設</c:v>
                </c:pt>
              </c:strCache>
            </c:strRef>
          </c:tx>
          <c:spPr>
            <a:solidFill>
              <a:schemeClr val="accent4"/>
            </a:solidFill>
          </c:spPr>
          <c:invertIfNegative val="0"/>
          <c:cat>
            <c:strRef>
              <c:f>施設別合計!$C$4:$C$53</c:f>
              <c:strCache>
                <c:ptCount val="50"/>
                <c:pt idx="0">
                  <c:v>S40</c:v>
                </c:pt>
                <c:pt idx="1">
                  <c:v>S41</c:v>
                </c:pt>
                <c:pt idx="2">
                  <c:v>S42</c:v>
                </c:pt>
                <c:pt idx="3">
                  <c:v>S43</c:v>
                </c:pt>
                <c:pt idx="4">
                  <c:v>S44</c:v>
                </c:pt>
                <c:pt idx="5">
                  <c:v>S45</c:v>
                </c:pt>
                <c:pt idx="6">
                  <c:v>S46</c:v>
                </c:pt>
                <c:pt idx="7">
                  <c:v>S47</c:v>
                </c:pt>
                <c:pt idx="8">
                  <c:v>S48</c:v>
                </c:pt>
                <c:pt idx="9">
                  <c:v>S49</c:v>
                </c:pt>
                <c:pt idx="10">
                  <c:v>S50</c:v>
                </c:pt>
                <c:pt idx="11">
                  <c:v>S51</c:v>
                </c:pt>
                <c:pt idx="12">
                  <c:v>S52</c:v>
                </c:pt>
                <c:pt idx="13">
                  <c:v>S53</c:v>
                </c:pt>
                <c:pt idx="14">
                  <c:v>S54</c:v>
                </c:pt>
                <c:pt idx="15">
                  <c:v>S55</c:v>
                </c:pt>
                <c:pt idx="16">
                  <c:v>S56</c:v>
                </c:pt>
                <c:pt idx="17">
                  <c:v>S57</c:v>
                </c:pt>
                <c:pt idx="18">
                  <c:v>S58</c:v>
                </c:pt>
                <c:pt idx="19">
                  <c:v>S59</c:v>
                </c:pt>
                <c:pt idx="20">
                  <c:v>S60</c:v>
                </c:pt>
                <c:pt idx="21">
                  <c:v>S61</c:v>
                </c:pt>
                <c:pt idx="22">
                  <c:v>S62</c:v>
                </c:pt>
                <c:pt idx="23">
                  <c:v>S63</c:v>
                </c:pt>
                <c:pt idx="24">
                  <c:v>H1</c:v>
                </c:pt>
                <c:pt idx="25">
                  <c:v>H2</c:v>
                </c:pt>
                <c:pt idx="26">
                  <c:v>H3</c:v>
                </c:pt>
                <c:pt idx="27">
                  <c:v>H4</c:v>
                </c:pt>
                <c:pt idx="28">
                  <c:v>H5</c:v>
                </c:pt>
                <c:pt idx="29">
                  <c:v>H6</c:v>
                </c:pt>
                <c:pt idx="30">
                  <c:v>H7</c:v>
                </c:pt>
                <c:pt idx="31">
                  <c:v>H8</c:v>
                </c:pt>
                <c:pt idx="32">
                  <c:v>H9</c:v>
                </c:pt>
                <c:pt idx="33">
                  <c:v>H10</c:v>
                </c:pt>
                <c:pt idx="34">
                  <c:v>H11</c:v>
                </c:pt>
                <c:pt idx="35">
                  <c:v>H12</c:v>
                </c:pt>
                <c:pt idx="36">
                  <c:v>H13</c:v>
                </c:pt>
                <c:pt idx="37">
                  <c:v>H14</c:v>
                </c:pt>
                <c:pt idx="38">
                  <c:v>H15</c:v>
                </c:pt>
                <c:pt idx="39">
                  <c:v>H16</c:v>
                </c:pt>
                <c:pt idx="40">
                  <c:v>H17</c:v>
                </c:pt>
                <c:pt idx="41">
                  <c:v>H18</c:v>
                </c:pt>
                <c:pt idx="42">
                  <c:v>H19</c:v>
                </c:pt>
                <c:pt idx="43">
                  <c:v>H20</c:v>
                </c:pt>
                <c:pt idx="44">
                  <c:v>H21</c:v>
                </c:pt>
                <c:pt idx="45">
                  <c:v>H22</c:v>
                </c:pt>
                <c:pt idx="46">
                  <c:v>H23</c:v>
                </c:pt>
                <c:pt idx="47">
                  <c:v>H24</c:v>
                </c:pt>
                <c:pt idx="48">
                  <c:v>H25</c:v>
                </c:pt>
                <c:pt idx="49">
                  <c:v>H26</c:v>
                </c:pt>
              </c:strCache>
            </c:strRef>
          </c:cat>
          <c:val>
            <c:numRef>
              <c:f>施設別合計!$G$4:$G$53</c:f>
              <c:numCache>
                <c:formatCode>#,##0_);[Red]\(#,##0\)</c:formatCode>
                <c:ptCount val="50"/>
                <c:pt idx="0" formatCode="#,##0_ ">
                  <c:v>20002636</c:v>
                </c:pt>
                <c:pt idx="1">
                  <c:v>18063244</c:v>
                </c:pt>
                <c:pt idx="2">
                  <c:v>20835823</c:v>
                </c:pt>
                <c:pt idx="3">
                  <c:v>33964989</c:v>
                </c:pt>
                <c:pt idx="4">
                  <c:v>34947272</c:v>
                </c:pt>
                <c:pt idx="5">
                  <c:v>40773338</c:v>
                </c:pt>
                <c:pt idx="6">
                  <c:v>59564199</c:v>
                </c:pt>
                <c:pt idx="7">
                  <c:v>73548383</c:v>
                </c:pt>
                <c:pt idx="8">
                  <c:v>87334947</c:v>
                </c:pt>
                <c:pt idx="9">
                  <c:v>136312995</c:v>
                </c:pt>
                <c:pt idx="10">
                  <c:v>160757422</c:v>
                </c:pt>
                <c:pt idx="11">
                  <c:v>144856094</c:v>
                </c:pt>
                <c:pt idx="12">
                  <c:v>145865864</c:v>
                </c:pt>
                <c:pt idx="13">
                  <c:v>165230059</c:v>
                </c:pt>
                <c:pt idx="14">
                  <c:v>141853274</c:v>
                </c:pt>
                <c:pt idx="15">
                  <c:v>113537077</c:v>
                </c:pt>
                <c:pt idx="16">
                  <c:v>128781658</c:v>
                </c:pt>
                <c:pt idx="17">
                  <c:v>135251951</c:v>
                </c:pt>
                <c:pt idx="18">
                  <c:v>132623510</c:v>
                </c:pt>
                <c:pt idx="19">
                  <c:v>130416917</c:v>
                </c:pt>
                <c:pt idx="20">
                  <c:v>113850565</c:v>
                </c:pt>
                <c:pt idx="21">
                  <c:v>112877828</c:v>
                </c:pt>
                <c:pt idx="22">
                  <c:v>125185816</c:v>
                </c:pt>
                <c:pt idx="23">
                  <c:v>125017815</c:v>
                </c:pt>
                <c:pt idx="24">
                  <c:v>130164532</c:v>
                </c:pt>
                <c:pt idx="25">
                  <c:v>144003254</c:v>
                </c:pt>
                <c:pt idx="26">
                  <c:v>160828370</c:v>
                </c:pt>
                <c:pt idx="27">
                  <c:v>178920833</c:v>
                </c:pt>
                <c:pt idx="28">
                  <c:v>206247627</c:v>
                </c:pt>
                <c:pt idx="29">
                  <c:v>119217055</c:v>
                </c:pt>
                <c:pt idx="30">
                  <c:v>228306116</c:v>
                </c:pt>
                <c:pt idx="31">
                  <c:v>253499177</c:v>
                </c:pt>
                <c:pt idx="32">
                  <c:v>240833521</c:v>
                </c:pt>
                <c:pt idx="33">
                  <c:v>256853280</c:v>
                </c:pt>
                <c:pt idx="34">
                  <c:v>226838251</c:v>
                </c:pt>
                <c:pt idx="35">
                  <c:v>197288503</c:v>
                </c:pt>
                <c:pt idx="36">
                  <c:v>167335092</c:v>
                </c:pt>
                <c:pt idx="37">
                  <c:v>175494034</c:v>
                </c:pt>
                <c:pt idx="38">
                  <c:v>191933369</c:v>
                </c:pt>
                <c:pt idx="39">
                  <c:v>197710614</c:v>
                </c:pt>
                <c:pt idx="40">
                  <c:v>157571987</c:v>
                </c:pt>
                <c:pt idx="41">
                  <c:v>152281610</c:v>
                </c:pt>
                <c:pt idx="42">
                  <c:v>142159912</c:v>
                </c:pt>
                <c:pt idx="43">
                  <c:v>156040324</c:v>
                </c:pt>
                <c:pt idx="44">
                  <c:v>172363550</c:v>
                </c:pt>
                <c:pt idx="45">
                  <c:v>157747109</c:v>
                </c:pt>
                <c:pt idx="46">
                  <c:v>151654624</c:v>
                </c:pt>
                <c:pt idx="47">
                  <c:v>162975196</c:v>
                </c:pt>
                <c:pt idx="48">
                  <c:v>173255087</c:v>
                </c:pt>
                <c:pt idx="49">
                  <c:v>189169784</c:v>
                </c:pt>
              </c:numCache>
            </c:numRef>
          </c:val>
          <c:extLst>
            <c:ext xmlns:c16="http://schemas.microsoft.com/office/drawing/2014/chart" uri="{C3380CC4-5D6E-409C-BE32-E72D297353CC}">
              <c16:uniqueId val="{00000000-B198-4B70-A2B5-AD0B8F5EEF3E}"/>
            </c:ext>
          </c:extLst>
        </c:ser>
        <c:dLbls>
          <c:showLegendKey val="0"/>
          <c:showVal val="0"/>
          <c:showCatName val="0"/>
          <c:showSerName val="0"/>
          <c:showPercent val="0"/>
          <c:showBubbleSize val="0"/>
        </c:dLbls>
        <c:gapWidth val="40"/>
        <c:axId val="346135424"/>
        <c:axId val="346131896"/>
      </c:barChart>
      <c:catAx>
        <c:axId val="346135424"/>
        <c:scaling>
          <c:orientation val="minMax"/>
        </c:scaling>
        <c:delete val="0"/>
        <c:axPos val="b"/>
        <c:numFmt formatCode="General" sourceLinked="0"/>
        <c:majorTickMark val="in"/>
        <c:minorTickMark val="none"/>
        <c:tickLblPos val="nextTo"/>
        <c:spPr>
          <a:ln>
            <a:solidFill>
              <a:schemeClr val="bg1">
                <a:lumMod val="50000"/>
              </a:schemeClr>
            </a:solidFill>
          </a:ln>
        </c:spPr>
        <c:crossAx val="346131896"/>
        <c:crosses val="autoZero"/>
        <c:auto val="1"/>
        <c:lblAlgn val="ctr"/>
        <c:lblOffset val="0"/>
        <c:tickLblSkip val="5"/>
        <c:noMultiLvlLbl val="0"/>
      </c:catAx>
      <c:valAx>
        <c:axId val="346131896"/>
        <c:scaling>
          <c:orientation val="minMax"/>
          <c:max val="980000000.00000012"/>
        </c:scaling>
        <c:delete val="0"/>
        <c:axPos val="l"/>
        <c:majorGridlines/>
        <c:numFmt formatCode="#,##0_ " sourceLinked="1"/>
        <c:majorTickMark val="none"/>
        <c:minorTickMark val="none"/>
        <c:tickLblPos val="nextTo"/>
        <c:spPr>
          <a:ln>
            <a:solidFill>
              <a:schemeClr val="bg1">
                <a:lumMod val="50000"/>
              </a:schemeClr>
            </a:solidFill>
          </a:ln>
        </c:spPr>
        <c:txPr>
          <a:bodyPr/>
          <a:lstStyle/>
          <a:p>
            <a:pPr>
              <a:defRPr sz="1100"/>
            </a:pPr>
            <a:endParaRPr lang="ja-JP"/>
          </a:p>
        </c:txPr>
        <c:crossAx val="346135424"/>
        <c:crosses val="autoZero"/>
        <c:crossBetween val="between"/>
        <c:majorUnit val="140000000"/>
        <c:dispUnits>
          <c:builtInUnit val="hundredThousands"/>
        </c:dispUnits>
      </c:valAx>
      <c:spPr>
        <a:ln>
          <a:solidFill>
            <a:schemeClr val="bg1">
              <a:lumMod val="50000"/>
            </a:schemeClr>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4594275733051"/>
          <c:y val="4.7178701070911815E-2"/>
          <c:w val="0.76326162087607441"/>
          <c:h val="0.88095202974791242"/>
        </c:manualLayout>
      </c:layout>
      <c:barChart>
        <c:barDir val="col"/>
        <c:grouping val="clustered"/>
        <c:varyColors val="0"/>
        <c:ser>
          <c:idx val="0"/>
          <c:order val="0"/>
          <c:tx>
            <c:strRef>
              <c:f>管路更新率!$D$5</c:f>
              <c:strCache>
                <c:ptCount val="1"/>
                <c:pt idx="0">
                  <c:v>建設投資</c:v>
                </c:pt>
              </c:strCache>
            </c:strRef>
          </c:tx>
          <c:spPr>
            <a:solidFill>
              <a:schemeClr val="bg1">
                <a:lumMod val="50000"/>
              </a:schemeClr>
            </a:solidFill>
            <a:ln>
              <a:noFill/>
            </a:ln>
          </c:spPr>
          <c:invertIfNegative val="0"/>
          <c:cat>
            <c:strRef>
              <c:f>管路更新率!$C$6:$C$25</c:f>
              <c:strCache>
                <c:ptCount val="20"/>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pt idx="19">
                  <c:v>H25</c:v>
                </c:pt>
              </c:strCache>
            </c:strRef>
          </c:cat>
          <c:val>
            <c:numRef>
              <c:f>管路更新率!$D$6:$D$25</c:f>
              <c:numCache>
                <c:formatCode>#,##0_);[Red]\(#,##0\)</c:formatCode>
                <c:ptCount val="20"/>
                <c:pt idx="0">
                  <c:v>15970</c:v>
                </c:pt>
                <c:pt idx="1">
                  <c:v>16507</c:v>
                </c:pt>
                <c:pt idx="2">
                  <c:v>17193</c:v>
                </c:pt>
                <c:pt idx="3">
                  <c:v>17183</c:v>
                </c:pt>
                <c:pt idx="4">
                  <c:v>17025</c:v>
                </c:pt>
                <c:pt idx="5">
                  <c:v>15528</c:v>
                </c:pt>
                <c:pt idx="6">
                  <c:v>14211</c:v>
                </c:pt>
                <c:pt idx="7">
                  <c:v>12897</c:v>
                </c:pt>
                <c:pt idx="8">
                  <c:v>12242</c:v>
                </c:pt>
                <c:pt idx="9">
                  <c:v>11640</c:v>
                </c:pt>
                <c:pt idx="10">
                  <c:v>11337</c:v>
                </c:pt>
                <c:pt idx="11">
                  <c:v>11439</c:v>
                </c:pt>
                <c:pt idx="12">
                  <c:v>9962</c:v>
                </c:pt>
                <c:pt idx="13">
                  <c:v>9682</c:v>
                </c:pt>
                <c:pt idx="14">
                  <c:v>9914</c:v>
                </c:pt>
                <c:pt idx="15">
                  <c:v>9887</c:v>
                </c:pt>
                <c:pt idx="16">
                  <c:v>9245</c:v>
                </c:pt>
                <c:pt idx="17">
                  <c:v>9262</c:v>
                </c:pt>
                <c:pt idx="18">
                  <c:v>9575</c:v>
                </c:pt>
                <c:pt idx="19">
                  <c:v>9886</c:v>
                </c:pt>
              </c:numCache>
            </c:numRef>
          </c:val>
          <c:extLst>
            <c:ext xmlns:c16="http://schemas.microsoft.com/office/drawing/2014/chart" uri="{C3380CC4-5D6E-409C-BE32-E72D297353CC}">
              <c16:uniqueId val="{00000000-5BCF-4631-98EE-68E60DAD50BC}"/>
            </c:ext>
          </c:extLst>
        </c:ser>
        <c:ser>
          <c:idx val="1"/>
          <c:order val="1"/>
          <c:tx>
            <c:strRef>
              <c:f>管路更新率!$E$5</c:f>
              <c:strCache>
                <c:ptCount val="1"/>
              </c:strCache>
            </c:strRef>
          </c:tx>
          <c:invertIfNegative val="0"/>
          <c:cat>
            <c:strRef>
              <c:f>管路更新率!$C$6:$C$25</c:f>
              <c:strCache>
                <c:ptCount val="20"/>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pt idx="19">
                  <c:v>H25</c:v>
                </c:pt>
              </c:strCache>
            </c:strRef>
          </c:cat>
          <c:val>
            <c:numRef>
              <c:f>管路更新率!$E$6:$E$25</c:f>
              <c:numCache>
                <c:formatCode>General</c:formatCode>
                <c:ptCount val="20"/>
              </c:numCache>
            </c:numRef>
          </c:val>
          <c:extLst>
            <c:ext xmlns:c16="http://schemas.microsoft.com/office/drawing/2014/chart" uri="{C3380CC4-5D6E-409C-BE32-E72D297353CC}">
              <c16:uniqueId val="{00000001-5BCF-4631-98EE-68E60DAD50BC}"/>
            </c:ext>
          </c:extLst>
        </c:ser>
        <c:dLbls>
          <c:showLegendKey val="0"/>
          <c:showVal val="0"/>
          <c:showCatName val="0"/>
          <c:showSerName val="0"/>
          <c:showPercent val="0"/>
          <c:showBubbleSize val="0"/>
        </c:dLbls>
        <c:gapWidth val="0"/>
        <c:axId val="346133464"/>
        <c:axId val="346135816"/>
      </c:barChart>
      <c:barChart>
        <c:barDir val="col"/>
        <c:grouping val="clustered"/>
        <c:varyColors val="0"/>
        <c:ser>
          <c:idx val="2"/>
          <c:order val="2"/>
          <c:tx>
            <c:strRef>
              <c:f>管路更新率!$F$5</c:f>
              <c:strCache>
                <c:ptCount val="1"/>
              </c:strCache>
            </c:strRef>
          </c:tx>
          <c:invertIfNegative val="0"/>
          <c:cat>
            <c:strRef>
              <c:f>管路更新率!$C$6:$C$25</c:f>
              <c:strCache>
                <c:ptCount val="20"/>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pt idx="19">
                  <c:v>H25</c:v>
                </c:pt>
              </c:strCache>
            </c:strRef>
          </c:cat>
          <c:val>
            <c:numRef>
              <c:f>管路更新率!$F$6:$F$25</c:f>
              <c:numCache>
                <c:formatCode>General</c:formatCode>
                <c:ptCount val="20"/>
              </c:numCache>
            </c:numRef>
          </c:val>
          <c:extLst>
            <c:ext xmlns:c16="http://schemas.microsoft.com/office/drawing/2014/chart" uri="{C3380CC4-5D6E-409C-BE32-E72D297353CC}">
              <c16:uniqueId val="{00000002-5BCF-4631-98EE-68E60DAD50BC}"/>
            </c:ext>
          </c:extLst>
        </c:ser>
        <c:dLbls>
          <c:showLegendKey val="0"/>
          <c:showVal val="0"/>
          <c:showCatName val="0"/>
          <c:showSerName val="0"/>
          <c:showPercent val="0"/>
          <c:showBubbleSize val="0"/>
        </c:dLbls>
        <c:gapWidth val="40"/>
        <c:axId val="346137384"/>
        <c:axId val="346136992"/>
      </c:barChart>
      <c:lineChart>
        <c:grouping val="standard"/>
        <c:varyColors val="0"/>
        <c:ser>
          <c:idx val="3"/>
          <c:order val="3"/>
          <c:tx>
            <c:strRef>
              <c:f>管路更新率!$G$5</c:f>
              <c:strCache>
                <c:ptCount val="1"/>
                <c:pt idx="0">
                  <c:v>管路更新率</c:v>
                </c:pt>
              </c:strCache>
            </c:strRef>
          </c:tx>
          <c:spPr>
            <a:ln>
              <a:solidFill>
                <a:srgbClr val="002060"/>
              </a:solidFill>
            </a:ln>
          </c:spPr>
          <c:marker>
            <c:symbol val="diamond"/>
            <c:size val="10"/>
            <c:spPr>
              <a:solidFill>
                <a:srgbClr val="002060"/>
              </a:solidFill>
            </c:spPr>
          </c:marker>
          <c:dLbls>
            <c:dLbl>
              <c:idx val="0"/>
              <c:layout>
                <c:manualLayout>
                  <c:x val="-2.6568631024035196E-2"/>
                  <c:y val="4.3792004453528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CF-4631-98EE-68E60DAD50BC}"/>
                </c:ext>
              </c:extLst>
            </c:dLbl>
            <c:dLbl>
              <c:idx val="1"/>
              <c:layout>
                <c:manualLayout>
                  <c:x val="-1.6780188015180098E-2"/>
                  <c:y val="2.4328891363071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CF-4631-98EE-68E60DAD50BC}"/>
                </c:ext>
              </c:extLst>
            </c:dLbl>
            <c:dLbl>
              <c:idx val="2"/>
              <c:layout>
                <c:manualLayout>
                  <c:x val="-1.5381839013915113E-2"/>
                  <c:y val="-2.919486120175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CF-4631-98EE-68E60DAD50BC}"/>
                </c:ext>
              </c:extLst>
            </c:dLbl>
            <c:dLbl>
              <c:idx val="3"/>
              <c:layout>
                <c:manualLayout>
                  <c:x val="-2.2373584020240166E-2"/>
                  <c:y val="3.4060447908299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CF-4631-98EE-68E60DAD50BC}"/>
                </c:ext>
              </c:extLst>
            </c:dLbl>
            <c:dLbl>
              <c:idx val="4"/>
              <c:layout>
                <c:manualLayout>
                  <c:x val="-2.0975235018975157E-2"/>
                  <c:y val="2.1895810660690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CF-4631-98EE-68E60DAD50BC}"/>
                </c:ext>
              </c:extLst>
            </c:dLbl>
            <c:dLbl>
              <c:idx val="5"/>
              <c:layout>
                <c:manualLayout>
                  <c:x val="-1.9576886017710144E-2"/>
                  <c:y val="-2.9194669635685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CF-4631-98EE-68E60DAD50BC}"/>
                </c:ext>
              </c:extLst>
            </c:dLbl>
            <c:dLbl>
              <c:idx val="6"/>
              <c:layout>
                <c:manualLayout>
                  <c:x val="-1.8178537016445135E-2"/>
                  <c:y val="-2.1896002226764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CF-4631-98EE-68E60DAD50BC}"/>
                </c:ext>
              </c:extLst>
            </c:dLbl>
            <c:dLbl>
              <c:idx val="7"/>
              <c:layout>
                <c:manualLayout>
                  <c:x val="-1.6780188015180074E-2"/>
                  <c:y val="-2.9194669635685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CF-4631-98EE-68E60DAD50BC}"/>
                </c:ext>
              </c:extLst>
            </c:dLbl>
            <c:dLbl>
              <c:idx val="8"/>
              <c:layout>
                <c:manualLayout>
                  <c:x val="-1.5381839013915113E-2"/>
                  <c:y val="-2.4328891363071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CF-4631-98EE-68E60DAD50BC}"/>
                </c:ext>
              </c:extLst>
            </c:dLbl>
            <c:dLbl>
              <c:idx val="9"/>
              <c:layout>
                <c:manualLayout>
                  <c:x val="-2.0975235018975157E-2"/>
                  <c:y val="-3.6493337044606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CF-4631-98EE-68E60DAD50BC}"/>
                </c:ext>
              </c:extLst>
            </c:dLbl>
            <c:dLbl>
              <c:idx val="10"/>
              <c:layout>
                <c:manualLayout>
                  <c:x val="-1.9576886017710144E-2"/>
                  <c:y val="-2.4328891363071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CF-4631-98EE-68E60DAD50BC}"/>
                </c:ext>
              </c:extLst>
            </c:dLbl>
            <c:dLbl>
              <c:idx val="11"/>
              <c:layout>
                <c:manualLayout>
                  <c:x val="-1.8178537016445135E-2"/>
                  <c:y val="-2.1896002226764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CF-4631-98EE-68E60DAD50BC}"/>
                </c:ext>
              </c:extLst>
            </c:dLbl>
            <c:dLbl>
              <c:idx val="12"/>
              <c:layout>
                <c:manualLayout>
                  <c:x val="-2.5170282022770187E-2"/>
                  <c:y val="3.1627558771992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CF-4631-98EE-68E60DAD50BC}"/>
                </c:ext>
              </c:extLst>
            </c:dLbl>
            <c:dLbl>
              <c:idx val="13"/>
              <c:layout>
                <c:manualLayout>
                  <c:x val="-6.9917450063250522E-3"/>
                  <c:y val="-2.1896002226764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BCF-4631-98EE-68E60DAD50BC}"/>
                </c:ext>
              </c:extLst>
            </c:dLbl>
            <c:dLbl>
              <c:idx val="14"/>
              <c:layout>
                <c:manualLayout>
                  <c:x val="-2.2373584020240166E-2"/>
                  <c:y val="3.4060447908299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BCF-4631-98EE-68E60DAD50BC}"/>
                </c:ext>
              </c:extLst>
            </c:dLbl>
            <c:dLbl>
              <c:idx val="15"/>
              <c:layout>
                <c:manualLayout>
                  <c:x val="-1.2585141011385094E-2"/>
                  <c:y val="-2.1896002226764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BCF-4631-98EE-68E60DAD50BC}"/>
                </c:ext>
              </c:extLst>
            </c:dLbl>
            <c:dLbl>
              <c:idx val="16"/>
              <c:layout>
                <c:manualLayout>
                  <c:x val="-3.4958725031625261E-2"/>
                  <c:y val="2.4328891363071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BCF-4631-98EE-68E60DAD50BC}"/>
                </c:ext>
              </c:extLst>
            </c:dLbl>
            <c:dLbl>
              <c:idx val="17"/>
              <c:layout>
                <c:manualLayout>
                  <c:x val="-2.5170392128990655E-2"/>
                  <c:y val="-2.6761780499378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BCF-4631-98EE-68E60DAD50BC}"/>
                </c:ext>
              </c:extLst>
            </c:dLbl>
            <c:dLbl>
              <c:idx val="18"/>
              <c:layout>
                <c:manualLayout>
                  <c:x val="-2.377204312772575E-2"/>
                  <c:y val="2.9194669635685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BCF-4631-98EE-68E60DAD50BC}"/>
                </c:ext>
              </c:extLst>
            </c:dLbl>
            <c:dLbl>
              <c:idx val="19"/>
              <c:layout>
                <c:manualLayout>
                  <c:x val="-3.0763788134050698E-2"/>
                  <c:y val="-2.9194669635685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BCF-4631-98EE-68E60DAD50BC}"/>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管路更新率!$C$6:$C$25</c:f>
              <c:strCache>
                <c:ptCount val="20"/>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pt idx="19">
                  <c:v>H25</c:v>
                </c:pt>
              </c:strCache>
            </c:strRef>
          </c:cat>
          <c:val>
            <c:numRef>
              <c:f>管路更新率!$G$6:$G$25</c:f>
              <c:numCache>
                <c:formatCode>#,##0.0000_);[Red]\(#,##0.0000\)</c:formatCode>
                <c:ptCount val="20"/>
                <c:pt idx="0">
                  <c:v>1.6199999999999999E-2</c:v>
                </c:pt>
                <c:pt idx="1">
                  <c:v>1.6400000000000001E-2</c:v>
                </c:pt>
                <c:pt idx="2">
                  <c:v>1.7000000000000001E-2</c:v>
                </c:pt>
                <c:pt idx="3">
                  <c:v>1.66E-2</c:v>
                </c:pt>
                <c:pt idx="4">
                  <c:v>1.7000000000000001E-2</c:v>
                </c:pt>
                <c:pt idx="5">
                  <c:v>1.7999999999999999E-2</c:v>
                </c:pt>
                <c:pt idx="6">
                  <c:v>1.7500000000000002E-2</c:v>
                </c:pt>
                <c:pt idx="7">
                  <c:v>1.54E-2</c:v>
                </c:pt>
                <c:pt idx="8">
                  <c:v>1.3899999999999999E-2</c:v>
                </c:pt>
                <c:pt idx="9">
                  <c:v>1.26E-2</c:v>
                </c:pt>
                <c:pt idx="10">
                  <c:v>1.1599999999999999E-2</c:v>
                </c:pt>
                <c:pt idx="11">
                  <c:v>0.01</c:v>
                </c:pt>
                <c:pt idx="12">
                  <c:v>9.7000000000000003E-3</c:v>
                </c:pt>
                <c:pt idx="13">
                  <c:v>9.4000000000000004E-3</c:v>
                </c:pt>
                <c:pt idx="14">
                  <c:v>8.8000000000000005E-3</c:v>
                </c:pt>
                <c:pt idx="15">
                  <c:v>8.6999999999999994E-3</c:v>
                </c:pt>
                <c:pt idx="16">
                  <c:v>7.9000000000000008E-3</c:v>
                </c:pt>
                <c:pt idx="17">
                  <c:v>7.7000000000000002E-3</c:v>
                </c:pt>
                <c:pt idx="18">
                  <c:v>7.7000000000000002E-3</c:v>
                </c:pt>
                <c:pt idx="19">
                  <c:v>7.9000000000000008E-3</c:v>
                </c:pt>
              </c:numCache>
            </c:numRef>
          </c:val>
          <c:smooth val="0"/>
          <c:extLst>
            <c:ext xmlns:c16="http://schemas.microsoft.com/office/drawing/2014/chart" uri="{C3380CC4-5D6E-409C-BE32-E72D297353CC}">
              <c16:uniqueId val="{00000017-5BCF-4631-98EE-68E60DAD50BC}"/>
            </c:ext>
          </c:extLst>
        </c:ser>
        <c:dLbls>
          <c:showLegendKey val="0"/>
          <c:showVal val="0"/>
          <c:showCatName val="0"/>
          <c:showSerName val="0"/>
          <c:showPercent val="0"/>
          <c:showBubbleSize val="0"/>
        </c:dLbls>
        <c:marker val="1"/>
        <c:smooth val="0"/>
        <c:axId val="346137384"/>
        <c:axId val="346136992"/>
      </c:lineChart>
      <c:catAx>
        <c:axId val="346133464"/>
        <c:scaling>
          <c:orientation val="minMax"/>
        </c:scaling>
        <c:delete val="0"/>
        <c:axPos val="b"/>
        <c:numFmt formatCode="General" sourceLinked="0"/>
        <c:majorTickMark val="out"/>
        <c:minorTickMark val="none"/>
        <c:tickLblPos val="nextTo"/>
        <c:txPr>
          <a:bodyPr/>
          <a:lstStyle/>
          <a:p>
            <a:pPr>
              <a:defRPr sz="900">
                <a:latin typeface="HG丸ｺﾞｼｯｸM-PRO" panose="020F0600000000000000" pitchFamily="50" charset="-128"/>
                <a:ea typeface="HG丸ｺﾞｼｯｸM-PRO" panose="020F0600000000000000" pitchFamily="50" charset="-128"/>
              </a:defRPr>
            </a:pPr>
            <a:endParaRPr lang="ja-JP"/>
          </a:p>
        </c:txPr>
        <c:crossAx val="346135816"/>
        <c:crosses val="autoZero"/>
        <c:auto val="1"/>
        <c:lblAlgn val="ctr"/>
        <c:lblOffset val="100"/>
        <c:noMultiLvlLbl val="0"/>
      </c:catAx>
      <c:valAx>
        <c:axId val="346135816"/>
        <c:scaling>
          <c:orientation val="minMax"/>
          <c:max val="18000"/>
          <c:min val="0"/>
        </c:scaling>
        <c:delete val="0"/>
        <c:axPos val="l"/>
        <c:majorGridlines/>
        <c:title>
          <c:tx>
            <c:rich>
              <a:bodyPr rot="0" vert="wordArtVertRtl"/>
              <a:lstStyle/>
              <a:p>
                <a:pPr>
                  <a:defRPr/>
                </a:pPr>
                <a:r>
                  <a:rPr lang="ja-JP" altLang="en-US" sz="1100" b="0">
                    <a:latin typeface="HG丸ｺﾞｼｯｸM-PRO" panose="020F0600000000000000" pitchFamily="50" charset="-128"/>
                    <a:ea typeface="HG丸ｺﾞｼｯｸM-PRO" panose="020F0600000000000000" pitchFamily="50" charset="-128"/>
                  </a:rPr>
                  <a:t>建　設　投　資　額（億円）</a:t>
                </a:r>
              </a:p>
            </c:rich>
          </c:tx>
          <c:layout>
            <c:manualLayout>
              <c:xMode val="edge"/>
              <c:yMode val="edge"/>
              <c:x val="1.8406346786808702E-2"/>
              <c:y val="0.29532400623662508"/>
            </c:manualLayout>
          </c:layout>
          <c:overlay val="0"/>
        </c:title>
        <c:numFmt formatCode="#,##0_);[Red]\(#,##0\)" sourceLinked="1"/>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346133464"/>
        <c:crosses val="autoZero"/>
        <c:crossBetween val="between"/>
      </c:valAx>
      <c:valAx>
        <c:axId val="346136992"/>
        <c:scaling>
          <c:orientation val="minMax"/>
        </c:scaling>
        <c:delete val="0"/>
        <c:axPos val="r"/>
        <c:title>
          <c:tx>
            <c:rich>
              <a:bodyPr rot="0" vert="wordArtVertRtl"/>
              <a:lstStyle/>
              <a:p>
                <a:pPr>
                  <a:defRPr/>
                </a:pPr>
                <a:r>
                  <a:rPr lang="ja-JP" altLang="en-US" sz="1100" b="0">
                    <a:latin typeface="HG丸ｺﾞｼｯｸM-PRO" panose="020F0600000000000000" pitchFamily="50" charset="-128"/>
                    <a:ea typeface="HG丸ｺﾞｼｯｸM-PRO" panose="020F0600000000000000" pitchFamily="50" charset="-128"/>
                  </a:rPr>
                  <a:t>管　路　更　新　率</a:t>
                </a:r>
              </a:p>
            </c:rich>
          </c:tx>
          <c:layout>
            <c:manualLayout>
              <c:xMode val="edge"/>
              <c:yMode val="edge"/>
              <c:x val="0.96313071182900856"/>
              <c:y val="0.33757026404126633"/>
            </c:manualLayout>
          </c:layout>
          <c:overlay val="0"/>
        </c:title>
        <c:numFmt formatCode="0.00%" sourceLinked="0"/>
        <c:majorTickMark val="out"/>
        <c:minorTickMark val="none"/>
        <c:tickLblPos val="nextTo"/>
        <c:txPr>
          <a:bodyPr/>
          <a:lstStyle/>
          <a:p>
            <a:pPr>
              <a:defRPr>
                <a:latin typeface="HG丸ｺﾞｼｯｸM-PRO" panose="020F0600000000000000" pitchFamily="50" charset="-128"/>
                <a:ea typeface="HG丸ｺﾞｼｯｸM-PRO" panose="020F0600000000000000" pitchFamily="50" charset="-128"/>
              </a:defRPr>
            </a:pPr>
            <a:endParaRPr lang="ja-JP"/>
          </a:p>
        </c:txPr>
        <c:crossAx val="346137384"/>
        <c:crosses val="max"/>
        <c:crossBetween val="between"/>
      </c:valAx>
      <c:catAx>
        <c:axId val="346137384"/>
        <c:scaling>
          <c:orientation val="minMax"/>
        </c:scaling>
        <c:delete val="1"/>
        <c:axPos val="b"/>
        <c:numFmt formatCode="General" sourceLinked="1"/>
        <c:majorTickMark val="out"/>
        <c:minorTickMark val="none"/>
        <c:tickLblPos val="nextTo"/>
        <c:crossAx val="346136992"/>
        <c:crosses val="autoZero"/>
        <c:auto val="1"/>
        <c:lblAlgn val="ctr"/>
        <c:lblOffset val="100"/>
        <c:noMultiLvlLbl val="0"/>
      </c:catAx>
    </c:plotArea>
    <c:legend>
      <c:legendPos val="t"/>
      <c:legendEntry>
        <c:idx val="1"/>
        <c:delete val="1"/>
      </c:legendEntry>
      <c:legendEntry>
        <c:idx val="2"/>
        <c:delete val="1"/>
      </c:legendEntry>
      <c:layout>
        <c:manualLayout>
          <c:xMode val="edge"/>
          <c:yMode val="edge"/>
          <c:x val="0.64590973558101239"/>
          <c:y val="6.9261364102884831E-2"/>
          <c:w val="0.22737849643444411"/>
          <c:h val="8.3315858938461343E-2"/>
        </c:manualLayout>
      </c:layout>
      <c:overlay val="0"/>
      <c:txPr>
        <a:bodyPr/>
        <a:lstStyle/>
        <a:p>
          <a:pPr>
            <a:defRPr sz="1100" b="0">
              <a:latin typeface="HG丸ｺﾞｼｯｸM-PRO" panose="020F0600000000000000" pitchFamily="50" charset="-128"/>
              <a:ea typeface="HG丸ｺﾞｼｯｸM-PRO" panose="020F0600000000000000" pitchFamily="50" charset="-128"/>
            </a:defRPr>
          </a:pPr>
          <a:endParaRPr lang="ja-JP"/>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06938835827898E-2"/>
          <c:y val="2.381387675898233E-2"/>
          <c:w val="0.91614825380609566"/>
          <c:h val="0.85072889943308183"/>
        </c:manualLayout>
      </c:layout>
      <c:barChart>
        <c:barDir val="col"/>
        <c:grouping val="clustered"/>
        <c:varyColors val="0"/>
        <c:ser>
          <c:idx val="0"/>
          <c:order val="0"/>
          <c:tx>
            <c:strRef>
              <c:f>'(H26)更新率_県別グラフ'!$C$1</c:f>
              <c:strCache>
                <c:ptCount val="1"/>
                <c:pt idx="0">
                  <c:v>H26</c:v>
                </c:pt>
              </c:strCache>
            </c:strRef>
          </c:tx>
          <c:spPr>
            <a:ln>
              <a:solidFill>
                <a:sysClr val="windowText" lastClr="000000"/>
              </a:solidFill>
            </a:ln>
          </c:spPr>
          <c:invertIfNegative val="0"/>
          <c:dPt>
            <c:idx val="47"/>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1-C248-477F-9C26-8B6AFB500930}"/>
              </c:ext>
            </c:extLst>
          </c:dPt>
          <c:dLbls>
            <c:dLbl>
              <c:idx val="2"/>
              <c:layout>
                <c:manualLayout>
                  <c:x val="-1.0792404169707948E-17"/>
                  <c:y val="-1.4604811702249124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48-477F-9C26-8B6AFB500930}"/>
                </c:ext>
              </c:extLst>
            </c:dLbl>
            <c:dLbl>
              <c:idx val="27"/>
              <c:layout>
                <c:manualLayout>
                  <c:x val="0"/>
                  <c:y val="-1.4604811702249124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48-477F-9C26-8B6AFB500930}"/>
                </c:ext>
              </c:extLst>
            </c:dLbl>
            <c:dLbl>
              <c:idx val="29"/>
              <c:layout>
                <c:manualLayout>
                  <c:x val="0"/>
                  <c:y val="-4.1728033434997496E-3"/>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48-477F-9C26-8B6AFB500930}"/>
                </c:ext>
              </c:extLst>
            </c:dLbl>
            <c:dLbl>
              <c:idx val="30"/>
              <c:layout>
                <c:manualLayout>
                  <c:x val="-8.6339233357663582E-17"/>
                  <c:y val="-1.251841003049925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48-477F-9C26-8B6AFB500930}"/>
                </c:ext>
              </c:extLst>
            </c:dLbl>
            <c:dLbl>
              <c:idx val="43"/>
              <c:layout>
                <c:manualLayout>
                  <c:x val="0"/>
                  <c:y val="-1.251841003049925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48-477F-9C26-8B6AFB500930}"/>
                </c:ext>
              </c:extLst>
            </c:dLbl>
            <c:dLbl>
              <c:idx val="45"/>
              <c:layout>
                <c:manualLayout>
                  <c:x val="0"/>
                  <c:y val="-1.0432172642345576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48-477F-9C26-8B6AFB500930}"/>
                </c:ext>
              </c:extLst>
            </c:dLbl>
            <c:dLbl>
              <c:idx val="46"/>
              <c:layout>
                <c:manualLayout>
                  <c:x val="0"/>
                  <c:y val="4.1728033434996733E-3"/>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48-477F-9C26-8B6AFB5009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'(H26)更新率_県別グラフ'!$A$2:$A$49</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'(H26)更新率_県別グラフ'!$C$2:$C$49</c:f>
              <c:numCache>
                <c:formatCode>0.00%</c:formatCode>
                <c:ptCount val="48"/>
                <c:pt idx="0">
                  <c:v>7.5468353778829697E-3</c:v>
                </c:pt>
                <c:pt idx="1">
                  <c:v>6.4678716800835468E-3</c:v>
                </c:pt>
                <c:pt idx="2">
                  <c:v>6.7438475058301623E-3</c:v>
                </c:pt>
                <c:pt idx="3">
                  <c:v>5.1625949944679094E-3</c:v>
                </c:pt>
                <c:pt idx="4">
                  <c:v>6.5190889460726344E-3</c:v>
                </c:pt>
                <c:pt idx="5">
                  <c:v>5.4624118530176785E-3</c:v>
                </c:pt>
                <c:pt idx="6">
                  <c:v>5.051546782937631E-3</c:v>
                </c:pt>
                <c:pt idx="7">
                  <c:v>3.259806189289189E-3</c:v>
                </c:pt>
                <c:pt idx="8">
                  <c:v>4.3143764820605859E-3</c:v>
                </c:pt>
                <c:pt idx="9">
                  <c:v>5.4319170790053072E-3</c:v>
                </c:pt>
                <c:pt idx="10">
                  <c:v>7.7172761474184042E-3</c:v>
                </c:pt>
                <c:pt idx="11">
                  <c:v>7.2085495679124634E-3</c:v>
                </c:pt>
                <c:pt idx="12">
                  <c:v>1.9665570829541446E-2</c:v>
                </c:pt>
                <c:pt idx="13">
                  <c:v>1.1078539121980015E-2</c:v>
                </c:pt>
                <c:pt idx="14">
                  <c:v>9.4942835377350033E-3</c:v>
                </c:pt>
                <c:pt idx="15">
                  <c:v>6.5074789886009786E-3</c:v>
                </c:pt>
                <c:pt idx="16">
                  <c:v>5.2650353220436603E-3</c:v>
                </c:pt>
                <c:pt idx="17">
                  <c:v>4.3180546824323858E-3</c:v>
                </c:pt>
                <c:pt idx="18">
                  <c:v>1.0898846375200635E-2</c:v>
                </c:pt>
                <c:pt idx="19">
                  <c:v>5.0019626370717682E-3</c:v>
                </c:pt>
                <c:pt idx="20">
                  <c:v>7.9563307733185873E-3</c:v>
                </c:pt>
                <c:pt idx="21">
                  <c:v>7.0722828488533106E-3</c:v>
                </c:pt>
                <c:pt idx="22">
                  <c:v>9.6097065619900873E-3</c:v>
                </c:pt>
                <c:pt idx="23">
                  <c:v>4.729160342250292E-3</c:v>
                </c:pt>
                <c:pt idx="24">
                  <c:v>4.055353895780333E-3</c:v>
                </c:pt>
                <c:pt idx="25">
                  <c:v>6.4734733081966847E-3</c:v>
                </c:pt>
                <c:pt idx="26">
                  <c:v>9.6719525455965117E-3</c:v>
                </c:pt>
                <c:pt idx="27">
                  <c:v>5.6304690903178382E-3</c:v>
                </c:pt>
                <c:pt idx="28">
                  <c:v>5.1249432384997224E-3</c:v>
                </c:pt>
                <c:pt idx="29">
                  <c:v>5.4341694197617731E-3</c:v>
                </c:pt>
                <c:pt idx="30">
                  <c:v>5.8730847228333841E-3</c:v>
                </c:pt>
                <c:pt idx="31">
                  <c:v>1.1184666469695301E-2</c:v>
                </c:pt>
                <c:pt idx="32">
                  <c:v>9.7835178719440051E-3</c:v>
                </c:pt>
                <c:pt idx="33">
                  <c:v>6.4767696156285736E-3</c:v>
                </c:pt>
                <c:pt idx="34">
                  <c:v>7.7014347862007903E-3</c:v>
                </c:pt>
                <c:pt idx="35">
                  <c:v>6.9101840142183684E-3</c:v>
                </c:pt>
                <c:pt idx="36">
                  <c:v>6.090367780947837E-3</c:v>
                </c:pt>
                <c:pt idx="37">
                  <c:v>7.2004534742531783E-3</c:v>
                </c:pt>
                <c:pt idx="38">
                  <c:v>8.0110220506061994E-3</c:v>
                </c:pt>
                <c:pt idx="39">
                  <c:v>8.9516638514035036E-3</c:v>
                </c:pt>
                <c:pt idx="40">
                  <c:v>7.5757468406966047E-3</c:v>
                </c:pt>
                <c:pt idx="41">
                  <c:v>6.964440356349179E-3</c:v>
                </c:pt>
                <c:pt idx="42">
                  <c:v>4.0917901782345873E-3</c:v>
                </c:pt>
                <c:pt idx="43">
                  <c:v>6.6290984624864588E-3</c:v>
                </c:pt>
                <c:pt idx="44">
                  <c:v>6.5244591312545921E-3</c:v>
                </c:pt>
                <c:pt idx="45">
                  <c:v>5.7034985868248799E-3</c:v>
                </c:pt>
                <c:pt idx="46">
                  <c:v>5.6437185876041622E-3</c:v>
                </c:pt>
                <c:pt idx="47">
                  <c:v>7.5655609897976872E-3</c:v>
                </c:pt>
              </c:numCache>
            </c:numRef>
          </c:val>
          <c:extLst>
            <c:ext xmlns:c16="http://schemas.microsoft.com/office/drawing/2014/chart" uri="{C3380CC4-5D6E-409C-BE32-E72D297353CC}">
              <c16:uniqueId val="{00000009-C248-477F-9C26-8B6AFB500930}"/>
            </c:ext>
          </c:extLst>
        </c:ser>
        <c:dLbls>
          <c:showLegendKey val="0"/>
          <c:showVal val="0"/>
          <c:showCatName val="0"/>
          <c:showSerName val="0"/>
          <c:showPercent val="0"/>
          <c:showBubbleSize val="0"/>
        </c:dLbls>
        <c:gapWidth val="150"/>
        <c:axId val="346138168"/>
        <c:axId val="373484608"/>
      </c:barChart>
      <c:catAx>
        <c:axId val="346138168"/>
        <c:scaling>
          <c:orientation val="minMax"/>
        </c:scaling>
        <c:delete val="0"/>
        <c:axPos val="b"/>
        <c:numFmt formatCode="General" sourceLinked="1"/>
        <c:majorTickMark val="none"/>
        <c:minorTickMark val="none"/>
        <c:tickLblPos val="nextTo"/>
        <c:spPr>
          <a:ln>
            <a:solidFill>
              <a:schemeClr val="tx1"/>
            </a:solidFill>
          </a:ln>
        </c:spPr>
        <c:txPr>
          <a:bodyPr rot="0" vert="eaVert"/>
          <a:lstStyle/>
          <a:p>
            <a:pPr>
              <a:defRPr sz="900"/>
            </a:pPr>
            <a:endParaRPr lang="ja-JP"/>
          </a:p>
        </c:txPr>
        <c:crossAx val="373484608"/>
        <c:crosses val="autoZero"/>
        <c:auto val="1"/>
        <c:lblAlgn val="ctr"/>
        <c:lblOffset val="100"/>
        <c:noMultiLvlLbl val="0"/>
      </c:catAx>
      <c:valAx>
        <c:axId val="373484608"/>
        <c:scaling>
          <c:orientation val="minMax"/>
          <c:max val="2.0000000000000004E-2"/>
        </c:scaling>
        <c:delete val="0"/>
        <c:axPos val="l"/>
        <c:majorGridlines/>
        <c:numFmt formatCode="0.00%" sourceLinked="1"/>
        <c:majorTickMark val="none"/>
        <c:minorTickMark val="none"/>
        <c:tickLblPos val="nextTo"/>
        <c:spPr>
          <a:ln>
            <a:solidFill>
              <a:schemeClr val="tx1"/>
            </a:solidFill>
          </a:ln>
        </c:spPr>
        <c:crossAx val="346138168"/>
        <c:crosses val="autoZero"/>
        <c:crossBetween val="between"/>
      </c:valAx>
      <c:spPr>
        <a:ln>
          <a:solidFill>
            <a:schemeClr val="tx1"/>
          </a:solidFill>
        </a:ln>
      </c:spPr>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06938835827898E-2"/>
          <c:y val="3.208230368070606E-2"/>
          <c:w val="0.91614825380609566"/>
          <c:h val="0.86028887144270039"/>
        </c:manualLayout>
      </c:layout>
      <c:barChart>
        <c:barDir val="col"/>
        <c:grouping val="clustered"/>
        <c:varyColors val="0"/>
        <c:ser>
          <c:idx val="0"/>
          <c:order val="0"/>
          <c:tx>
            <c:strRef>
              <c:f>'(H28)経年化率_県別グラフ'!$C$1</c:f>
              <c:strCache>
                <c:ptCount val="1"/>
                <c:pt idx="0">
                  <c:v>H28</c:v>
                </c:pt>
              </c:strCache>
            </c:strRef>
          </c:tx>
          <c:spPr>
            <a:ln>
              <a:solidFill>
                <a:sysClr val="windowText" lastClr="000000"/>
              </a:solidFill>
            </a:ln>
          </c:spPr>
          <c:invertIfNegative val="0"/>
          <c:dPt>
            <c:idx val="47"/>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1-9F37-463D-BD81-AF5419B16DBC}"/>
              </c:ext>
            </c:extLst>
          </c:dPt>
          <c:dLbls>
            <c:dLbl>
              <c:idx val="7"/>
              <c:layout>
                <c:manualLayout>
                  <c:x val="0"/>
                  <c:y val="-1.8777615045748798E-2"/>
                </c:manualLayout>
              </c:layout>
              <c:numFmt formatCode="0.0%" sourceLinked="0"/>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37-463D-BD81-AF5419B16DBC}"/>
                </c:ext>
              </c:extLst>
            </c:dLbl>
            <c:dLbl>
              <c:idx val="16"/>
              <c:layout>
                <c:manualLayout>
                  <c:x val="4.3169616678831791E-17"/>
                  <c:y val="-8.3456066869994992E-3"/>
                </c:manualLayout>
              </c:layout>
              <c:numFmt formatCode="0.0%" sourceLinked="0"/>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37-463D-BD81-AF5419B16DBC}"/>
                </c:ext>
              </c:extLst>
            </c:dLbl>
            <c:dLbl>
              <c:idx val="20"/>
              <c:layout>
                <c:manualLayout>
                  <c:x val="0"/>
                  <c:y val="-1.0432008358749299E-2"/>
                </c:manualLayout>
              </c:layout>
              <c:numFmt formatCode="0.0%" sourceLinked="0"/>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37-463D-BD81-AF5419B16DBC}"/>
                </c:ext>
              </c:extLst>
            </c:dLbl>
            <c:dLbl>
              <c:idx val="23"/>
              <c:layout>
                <c:manualLayout>
                  <c:x val="0"/>
                  <c:y val="8.5212791968206569E-4"/>
                </c:manualLayout>
              </c:layout>
              <c:numFmt formatCode="0.0%" sourceLinked="0"/>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37-463D-BD81-AF5419B16DBC}"/>
                </c:ext>
              </c:extLst>
            </c:dLbl>
            <c:dLbl>
              <c:idx val="26"/>
              <c:layout>
                <c:manualLayout>
                  <c:x val="2.6337629648882956E-2"/>
                  <c:y val="3.5086604514568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37-463D-BD81-AF5419B16DBC}"/>
                </c:ext>
              </c:extLst>
            </c:dLbl>
            <c:dLbl>
              <c:idx val="29"/>
              <c:layout>
                <c:manualLayout>
                  <c:x val="-1.2541728404229979E-3"/>
                  <c:y val="-1.5350389475123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37-463D-BD81-AF5419B16DBC}"/>
                </c:ext>
              </c:extLst>
            </c:dLbl>
            <c:dLbl>
              <c:idx val="32"/>
              <c:layout>
                <c:manualLayout>
                  <c:x val="0"/>
                  <c:y val="-6.2592050152496248E-3"/>
                </c:manualLayout>
              </c:layout>
              <c:numFmt formatCode="0.0%" sourceLinked="0"/>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37-463D-BD81-AF5419B16DBC}"/>
                </c:ext>
              </c:extLst>
            </c:dLbl>
            <c:dLbl>
              <c:idx val="41"/>
              <c:layout>
                <c:manualLayout>
                  <c:x val="-3.762518521268994E-3"/>
                  <c:y val="-2.1929127821605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37-463D-BD81-AF5419B16DBC}"/>
                </c:ext>
              </c:extLst>
            </c:dLbl>
            <c:dLbl>
              <c:idx val="42"/>
              <c:layout>
                <c:manualLayout>
                  <c:x val="0"/>
                  <c:y val="-1.0432008358749375E-2"/>
                </c:manualLayout>
              </c:layout>
              <c:numFmt formatCode="0.0%" sourceLinked="0"/>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37-463D-BD81-AF5419B16DBC}"/>
                </c:ext>
              </c:extLst>
            </c:dLbl>
            <c:dLbl>
              <c:idx val="43"/>
              <c:layout>
                <c:manualLayout>
                  <c:x val="0"/>
                  <c:y val="-1.251841003049925E-2"/>
                </c:manualLayout>
              </c:layout>
              <c:numFmt formatCode="0.0%" sourceLinked="0"/>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37-463D-BD81-AF5419B16DBC}"/>
                </c:ext>
              </c:extLst>
            </c:dLbl>
            <c:dLbl>
              <c:idx val="45"/>
              <c:layout>
                <c:manualLayout>
                  <c:x val="2.3547335660687712E-3"/>
                  <c:y val="-1.4604811702249124E-2"/>
                </c:manualLayout>
              </c:layout>
              <c:numFmt formatCode="0.0%" sourceLinked="0"/>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37-463D-BD81-AF5419B16DBC}"/>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'(H28)経年化率_県別グラフ'!$A$2:$A$49</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'(H28)経年化率_県別グラフ'!$C$2:$C$49</c:f>
              <c:numCache>
                <c:formatCode>0.00%</c:formatCode>
                <c:ptCount val="48"/>
                <c:pt idx="0">
                  <c:v>0.15034096350453116</c:v>
                </c:pt>
                <c:pt idx="1">
                  <c:v>0.16281801579603858</c:v>
                </c:pt>
                <c:pt idx="2">
                  <c:v>8.4265124847228173E-2</c:v>
                </c:pt>
                <c:pt idx="3">
                  <c:v>0.17179258436209596</c:v>
                </c:pt>
                <c:pt idx="4">
                  <c:v>5.3307168369893278E-2</c:v>
                </c:pt>
                <c:pt idx="5">
                  <c:v>8.7843758284456688E-2</c:v>
                </c:pt>
                <c:pt idx="6">
                  <c:v>0.11311704910796018</c:v>
                </c:pt>
                <c:pt idx="7">
                  <c:v>7.7660303307299963E-2</c:v>
                </c:pt>
                <c:pt idx="8">
                  <c:v>7.5166740251988093E-2</c:v>
                </c:pt>
                <c:pt idx="9">
                  <c:v>0.10842047089557588</c:v>
                </c:pt>
                <c:pt idx="10">
                  <c:v>0.11021593893155066</c:v>
                </c:pt>
                <c:pt idx="11">
                  <c:v>0.176235657363606</c:v>
                </c:pt>
                <c:pt idx="12">
                  <c:v>0.13485742124664479</c:v>
                </c:pt>
                <c:pt idx="13">
                  <c:v>0.2301207823156621</c:v>
                </c:pt>
                <c:pt idx="14">
                  <c:v>0.11988859115300146</c:v>
                </c:pt>
                <c:pt idx="15">
                  <c:v>0.12882359266803234</c:v>
                </c:pt>
                <c:pt idx="16">
                  <c:v>0.16133710301158435</c:v>
                </c:pt>
                <c:pt idx="17">
                  <c:v>0.15420234534613389</c:v>
                </c:pt>
                <c:pt idx="18">
                  <c:v>0.10250793835278621</c:v>
                </c:pt>
                <c:pt idx="19">
                  <c:v>9.0500113618301639E-2</c:v>
                </c:pt>
                <c:pt idx="20">
                  <c:v>0.1028398015521681</c:v>
                </c:pt>
                <c:pt idx="21">
                  <c:v>0.17649453228899342</c:v>
                </c:pt>
                <c:pt idx="22">
                  <c:v>0.16639134929924485</c:v>
                </c:pt>
                <c:pt idx="23">
                  <c:v>0.15962002851067875</c:v>
                </c:pt>
                <c:pt idx="24">
                  <c:v>8.5310938115971777E-2</c:v>
                </c:pt>
                <c:pt idx="25">
                  <c:v>0.14287535994837131</c:v>
                </c:pt>
                <c:pt idx="26">
                  <c:v>0.29295327593572856</c:v>
                </c:pt>
                <c:pt idx="27">
                  <c:v>0.16946073194897895</c:v>
                </c:pt>
                <c:pt idx="28">
                  <c:v>0.20686640319431226</c:v>
                </c:pt>
                <c:pt idx="29">
                  <c:v>0.14890389134921381</c:v>
                </c:pt>
                <c:pt idx="30">
                  <c:v>0.1427280387718266</c:v>
                </c:pt>
                <c:pt idx="31">
                  <c:v>0.17876981898715574</c:v>
                </c:pt>
                <c:pt idx="32">
                  <c:v>0.15625007616426523</c:v>
                </c:pt>
                <c:pt idx="33">
                  <c:v>0.18947086101681615</c:v>
                </c:pt>
                <c:pt idx="34">
                  <c:v>0.21456112486558893</c:v>
                </c:pt>
                <c:pt idx="35">
                  <c:v>0.16503858732099658</c:v>
                </c:pt>
                <c:pt idx="36">
                  <c:v>0.2043788203898157</c:v>
                </c:pt>
                <c:pt idx="37">
                  <c:v>0.13244276208916186</c:v>
                </c:pt>
                <c:pt idx="38">
                  <c:v>0.13476948963906363</c:v>
                </c:pt>
                <c:pt idx="39">
                  <c:v>0.17767083837768205</c:v>
                </c:pt>
                <c:pt idx="40">
                  <c:v>0.12154958810598257</c:v>
                </c:pt>
                <c:pt idx="41">
                  <c:v>0.12879690002419458</c:v>
                </c:pt>
                <c:pt idx="42">
                  <c:v>0.1256509134137041</c:v>
                </c:pt>
                <c:pt idx="43">
                  <c:v>0.13293687144275323</c:v>
                </c:pt>
                <c:pt idx="44">
                  <c:v>0.1477481902943884</c:v>
                </c:pt>
                <c:pt idx="45">
                  <c:v>0.12820220871494059</c:v>
                </c:pt>
                <c:pt idx="46">
                  <c:v>7.2551859510153624E-2</c:v>
                </c:pt>
                <c:pt idx="47">
                  <c:v>0.14801879230040327</c:v>
                </c:pt>
              </c:numCache>
            </c:numRef>
          </c:val>
          <c:extLst>
            <c:ext xmlns:c16="http://schemas.microsoft.com/office/drawing/2014/chart" uri="{C3380CC4-5D6E-409C-BE32-E72D297353CC}">
              <c16:uniqueId val="{0000000D-9F37-463D-BD81-AF5419B16DBC}"/>
            </c:ext>
          </c:extLst>
        </c:ser>
        <c:dLbls>
          <c:showLegendKey val="0"/>
          <c:showVal val="0"/>
          <c:showCatName val="0"/>
          <c:showSerName val="0"/>
          <c:showPercent val="0"/>
          <c:showBubbleSize val="0"/>
        </c:dLbls>
        <c:gapWidth val="150"/>
        <c:axId val="373487352"/>
        <c:axId val="373485392"/>
      </c:barChart>
      <c:catAx>
        <c:axId val="373487352"/>
        <c:scaling>
          <c:orientation val="minMax"/>
        </c:scaling>
        <c:delete val="0"/>
        <c:axPos val="b"/>
        <c:numFmt formatCode="General" sourceLinked="1"/>
        <c:majorTickMark val="none"/>
        <c:minorTickMark val="none"/>
        <c:tickLblPos val="nextTo"/>
        <c:spPr>
          <a:ln>
            <a:solidFill>
              <a:schemeClr val="tx1"/>
            </a:solidFill>
          </a:ln>
        </c:spPr>
        <c:txPr>
          <a:bodyPr rot="0" vert="eaVert"/>
          <a:lstStyle/>
          <a:p>
            <a:pPr>
              <a:defRPr sz="900"/>
            </a:pPr>
            <a:endParaRPr lang="ja-JP"/>
          </a:p>
        </c:txPr>
        <c:crossAx val="373485392"/>
        <c:crosses val="autoZero"/>
        <c:auto val="1"/>
        <c:lblAlgn val="ctr"/>
        <c:lblOffset val="100"/>
        <c:noMultiLvlLbl val="0"/>
      </c:catAx>
      <c:valAx>
        <c:axId val="373485392"/>
        <c:scaling>
          <c:orientation val="minMax"/>
          <c:max val="0.30000000000000004"/>
        </c:scaling>
        <c:delete val="0"/>
        <c:axPos val="l"/>
        <c:majorGridlines/>
        <c:numFmt formatCode="0%" sourceLinked="0"/>
        <c:majorTickMark val="none"/>
        <c:minorTickMark val="none"/>
        <c:tickLblPos val="nextTo"/>
        <c:spPr>
          <a:ln>
            <a:solidFill>
              <a:schemeClr val="tx1"/>
            </a:solidFill>
          </a:ln>
        </c:spPr>
        <c:crossAx val="373487352"/>
        <c:crosses val="autoZero"/>
        <c:crossBetween val="between"/>
      </c:valAx>
      <c:spPr>
        <a:ln>
          <a:solidFill>
            <a:schemeClr val="tx1"/>
          </a:solidFill>
        </a:ln>
      </c:spPr>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7881944444446"/>
          <c:y val="9.7013888888888886E-2"/>
          <c:w val="0.82361423611111106"/>
          <c:h val="0.69494999999999996"/>
        </c:manualLayout>
      </c:layout>
      <c:barChart>
        <c:barDir val="col"/>
        <c:grouping val="clustered"/>
        <c:varyColors val="0"/>
        <c:ser>
          <c:idx val="3"/>
          <c:order val="0"/>
          <c:tx>
            <c:strRef>
              <c:f>管路推移!$F$17</c:f>
              <c:strCache>
                <c:ptCount val="1"/>
                <c:pt idx="0">
                  <c:v>全　体</c:v>
                </c:pt>
              </c:strCache>
            </c:strRef>
          </c:tx>
          <c:spPr>
            <a:ln w="19050"/>
          </c:spPr>
          <c:invertIfNegative val="0"/>
          <c:dLbls>
            <c:numFmt formatCode="0.0%" sourceLinked="0"/>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管路推移!$B$18:$B$28</c:f>
              <c:strCache>
                <c:ptCount val="11"/>
                <c:pt idx="0">
                  <c:v>H18
年度</c:v>
                </c:pt>
                <c:pt idx="1">
                  <c:v>H19
年度</c:v>
                </c:pt>
                <c:pt idx="2">
                  <c:v>H20
年度</c:v>
                </c:pt>
                <c:pt idx="3">
                  <c:v>H21
年度</c:v>
                </c:pt>
                <c:pt idx="4">
                  <c:v>H22
年度</c:v>
                </c:pt>
                <c:pt idx="5">
                  <c:v>H23
年度</c:v>
                </c:pt>
                <c:pt idx="6">
                  <c:v>H24
年度</c:v>
                </c:pt>
                <c:pt idx="7">
                  <c:v>H25
年度</c:v>
                </c:pt>
                <c:pt idx="8">
                  <c:v>H26
年度</c:v>
                </c:pt>
                <c:pt idx="9">
                  <c:v>H27
年度</c:v>
                </c:pt>
                <c:pt idx="10">
                  <c:v>H28
年度</c:v>
                </c:pt>
              </c:strCache>
            </c:strRef>
          </c:cat>
          <c:val>
            <c:numRef>
              <c:f>管路推移!$F$18:$F$28</c:f>
              <c:numCache>
                <c:formatCode>0.0%\ </c:formatCode>
                <c:ptCount val="11"/>
                <c:pt idx="0">
                  <c:v>6.0463656908247967E-2</c:v>
                </c:pt>
                <c:pt idx="1">
                  <c:v>6.2598868779631542E-2</c:v>
                </c:pt>
                <c:pt idx="2">
                  <c:v>6.972642980921688E-2</c:v>
                </c:pt>
                <c:pt idx="3">
                  <c:v>7.0967054199665341E-2</c:v>
                </c:pt>
                <c:pt idx="4">
                  <c:v>7.80263280231034E-2</c:v>
                </c:pt>
                <c:pt idx="5">
                  <c:v>8.4999850757088366E-2</c:v>
                </c:pt>
                <c:pt idx="6">
                  <c:v>9.4607237443169193E-2</c:v>
                </c:pt>
                <c:pt idx="7">
                  <c:v>0.10483985536713733</c:v>
                </c:pt>
                <c:pt idx="8">
                  <c:v>0.12147352307159304</c:v>
                </c:pt>
                <c:pt idx="9">
                  <c:v>0.13623186665737169</c:v>
                </c:pt>
                <c:pt idx="10">
                  <c:v>0.14801879230040327</c:v>
                </c:pt>
              </c:numCache>
            </c:numRef>
          </c:val>
          <c:extLst>
            <c:ext xmlns:c16="http://schemas.microsoft.com/office/drawing/2014/chart" uri="{C3380CC4-5D6E-409C-BE32-E72D297353CC}">
              <c16:uniqueId val="{00000000-B20D-4F35-8352-52150BD67D99}"/>
            </c:ext>
          </c:extLst>
        </c:ser>
        <c:dLbls>
          <c:showLegendKey val="0"/>
          <c:showVal val="0"/>
          <c:showCatName val="0"/>
          <c:showSerName val="0"/>
          <c:showPercent val="0"/>
          <c:showBubbleSize val="0"/>
        </c:dLbls>
        <c:gapWidth val="150"/>
        <c:axId val="373488136"/>
        <c:axId val="373486568"/>
      </c:barChart>
      <c:catAx>
        <c:axId val="373488136"/>
        <c:scaling>
          <c:orientation val="minMax"/>
        </c:scaling>
        <c:delete val="0"/>
        <c:axPos val="b"/>
        <c:numFmt formatCode="General" sourceLinked="1"/>
        <c:majorTickMark val="out"/>
        <c:minorTickMark val="none"/>
        <c:tickLblPos val="nextTo"/>
        <c:txPr>
          <a:bodyPr rot="0" vert="horz"/>
          <a:lstStyle/>
          <a:p>
            <a:pPr>
              <a:defRPr sz="800"/>
            </a:pPr>
            <a:endParaRPr lang="ja-JP"/>
          </a:p>
        </c:txPr>
        <c:crossAx val="373486568"/>
        <c:crosses val="autoZero"/>
        <c:auto val="1"/>
        <c:lblAlgn val="ctr"/>
        <c:lblOffset val="100"/>
        <c:noMultiLvlLbl val="0"/>
      </c:catAx>
      <c:valAx>
        <c:axId val="373486568"/>
        <c:scaling>
          <c:orientation val="minMax"/>
        </c:scaling>
        <c:delete val="0"/>
        <c:axPos val="l"/>
        <c:majorGridlines/>
        <c:numFmt formatCode="0%" sourceLinked="0"/>
        <c:majorTickMark val="out"/>
        <c:minorTickMark val="none"/>
        <c:tickLblPos val="nextTo"/>
        <c:txPr>
          <a:bodyPr/>
          <a:lstStyle/>
          <a:p>
            <a:pPr>
              <a:defRPr sz="900"/>
            </a:pPr>
            <a:endParaRPr lang="ja-JP"/>
          </a:p>
        </c:txPr>
        <c:crossAx val="373488136"/>
        <c:crosses val="autoZero"/>
        <c:crossBetween val="between"/>
        <c:majorUnit val="4.0000000000000008E-2"/>
      </c:valAx>
    </c:plotArea>
    <c:plotVisOnly val="1"/>
    <c:dispBlanksAs val="gap"/>
    <c:showDLblsOverMax val="0"/>
  </c:chart>
  <c:spPr>
    <a:ln w="6350">
      <a:noFill/>
    </a:ln>
  </c:spPr>
  <c:txPr>
    <a:bodyPr/>
    <a:lstStyle/>
    <a:p>
      <a:pPr>
        <a:defRPr sz="7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H28版管路・県別グラフ!$C$1</c:f>
              <c:strCache>
                <c:ptCount val="1"/>
                <c:pt idx="0">
                  <c:v>H28</c:v>
                </c:pt>
              </c:strCache>
            </c:strRef>
          </c:tx>
          <c:spPr>
            <a:ln>
              <a:solidFill>
                <a:sysClr val="windowText" lastClr="000000"/>
              </a:solidFill>
            </a:ln>
          </c:spPr>
          <c:invertIfNegative val="0"/>
          <c:dPt>
            <c:idx val="47"/>
            <c:invertIfNegative val="0"/>
            <c:bubble3D val="0"/>
            <c:spPr>
              <a:solidFill>
                <a:srgbClr val="FF0000"/>
              </a:solidFill>
              <a:ln>
                <a:solidFill>
                  <a:sysClr val="windowText" lastClr="000000"/>
                </a:solidFill>
              </a:ln>
            </c:spPr>
            <c:extLst>
              <c:ext xmlns:c16="http://schemas.microsoft.com/office/drawing/2014/chart" uri="{C3380CC4-5D6E-409C-BE32-E72D297353CC}">
                <c16:uniqueId val="{00000001-9052-420C-992B-AECDDC97CCC8}"/>
              </c:ext>
            </c:extLst>
          </c:dPt>
          <c:dLbls>
            <c:dLbl>
              <c:idx val="0"/>
              <c:layout>
                <c:manualLayout>
                  <c:x val="0"/>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52-420C-992B-AECDDC97CCC8}"/>
                </c:ext>
              </c:extLst>
            </c:dLbl>
            <c:dLbl>
              <c:idx val="3"/>
              <c:layout>
                <c:manualLayout>
                  <c:x val="0"/>
                  <c:y val="-2.3432923257176334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52-420C-992B-AECDDC97CCC8}"/>
                </c:ext>
              </c:extLst>
            </c:dLbl>
            <c:dLbl>
              <c:idx val="16"/>
              <c:layout>
                <c:manualLayout>
                  <c:x val="0"/>
                  <c:y val="-2.8119507908611598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52-420C-992B-AECDDC97CCC8}"/>
                </c:ext>
              </c:extLst>
            </c:dLbl>
            <c:dLbl>
              <c:idx val="19"/>
              <c:layout>
                <c:manualLayout>
                  <c:x val="0"/>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52-420C-992B-AECDDC97CCC8}"/>
                </c:ext>
              </c:extLst>
            </c:dLbl>
            <c:dLbl>
              <c:idx val="26"/>
              <c:layout>
                <c:manualLayout>
                  <c:x val="-7.8918015367263929E-3"/>
                  <c:y val="2.49415003981797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52-420C-992B-AECDDC97CCC8}"/>
                </c:ext>
              </c:extLst>
            </c:dLbl>
            <c:dLbl>
              <c:idx val="27"/>
              <c:layout>
                <c:manualLayout>
                  <c:x val="1.3215173724904828E-3"/>
                  <c:y val="0"/>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52-420C-992B-AECDDC97CCC8}"/>
                </c:ext>
              </c:extLst>
            </c:dLbl>
            <c:dLbl>
              <c:idx val="39"/>
              <c:layout>
                <c:manualLayout>
                  <c:x val="9.6910154468261321E-17"/>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52-420C-992B-AECDDC97CCC8}"/>
                </c:ext>
              </c:extLst>
            </c:dLbl>
            <c:dLbl>
              <c:idx val="41"/>
              <c:layout>
                <c:manualLayout>
                  <c:x val="0"/>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52-420C-992B-AECDDC97CCC8}"/>
                </c:ext>
              </c:extLst>
            </c:dLbl>
            <c:dLbl>
              <c:idx val="43"/>
              <c:layout>
                <c:manualLayout>
                  <c:x val="0"/>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52-420C-992B-AECDDC97CCC8}"/>
                </c:ext>
              </c:extLst>
            </c:dLbl>
            <c:dLbl>
              <c:idx val="44"/>
              <c:layout>
                <c:manualLayout>
                  <c:x val="0"/>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52-420C-992B-AECDDC97CCC8}"/>
                </c:ext>
              </c:extLst>
            </c:dLbl>
            <c:dLbl>
              <c:idx val="46"/>
              <c:layout>
                <c:manualLayout>
                  <c:x val="0"/>
                  <c:y val="-1.6403046280023433E-2"/>
                </c:manualLayout>
              </c:layout>
              <c:spPr/>
              <c:txPr>
                <a:bodyPr/>
                <a:lstStyle/>
                <a:p>
                  <a:pPr>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52-420C-992B-AECDDC97CC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H28版管路・県別グラフ!$A$2:$A$49</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全国</c:v>
                </c:pt>
              </c:strCache>
            </c:strRef>
          </c:cat>
          <c:val>
            <c:numRef>
              <c:f>H28版管路・県別グラフ!$C$2:$C$49</c:f>
              <c:numCache>
                <c:formatCode>0.0%</c:formatCode>
                <c:ptCount val="48"/>
                <c:pt idx="0">
                  <c:v>0.41299999999999998</c:v>
                </c:pt>
                <c:pt idx="1">
                  <c:v>0.40899999999999997</c:v>
                </c:pt>
                <c:pt idx="2">
                  <c:v>0.49399999999999999</c:v>
                </c:pt>
                <c:pt idx="3">
                  <c:v>0.49399999999999999</c:v>
                </c:pt>
                <c:pt idx="4">
                  <c:v>0.22800000000000001</c:v>
                </c:pt>
                <c:pt idx="5">
                  <c:v>0.39600000000000002</c:v>
                </c:pt>
                <c:pt idx="6">
                  <c:v>0.49099999999999999</c:v>
                </c:pt>
                <c:pt idx="7">
                  <c:v>0.36399999999999999</c:v>
                </c:pt>
                <c:pt idx="8">
                  <c:v>0.33</c:v>
                </c:pt>
                <c:pt idx="9">
                  <c:v>0.4</c:v>
                </c:pt>
                <c:pt idx="10">
                  <c:v>0.43</c:v>
                </c:pt>
                <c:pt idx="11">
                  <c:v>0.55100000000000005</c:v>
                </c:pt>
                <c:pt idx="12">
                  <c:v>0.63</c:v>
                </c:pt>
                <c:pt idx="13">
                  <c:v>0.67200000000000004</c:v>
                </c:pt>
                <c:pt idx="14">
                  <c:v>0.311</c:v>
                </c:pt>
                <c:pt idx="15">
                  <c:v>0.38500000000000001</c:v>
                </c:pt>
                <c:pt idx="16">
                  <c:v>0.38700000000000001</c:v>
                </c:pt>
                <c:pt idx="17">
                  <c:v>0.315</c:v>
                </c:pt>
                <c:pt idx="18">
                  <c:v>0.34599999999999997</c:v>
                </c:pt>
                <c:pt idx="19">
                  <c:v>0.35199999999999998</c:v>
                </c:pt>
                <c:pt idx="20">
                  <c:v>0.44900000000000001</c:v>
                </c:pt>
                <c:pt idx="21">
                  <c:v>0.371</c:v>
                </c:pt>
                <c:pt idx="22">
                  <c:v>0.59699999999999998</c:v>
                </c:pt>
                <c:pt idx="23">
                  <c:v>0.27500000000000002</c:v>
                </c:pt>
                <c:pt idx="24">
                  <c:v>0.29899999999999999</c:v>
                </c:pt>
                <c:pt idx="25">
                  <c:v>0.31900000000000001</c:v>
                </c:pt>
                <c:pt idx="26">
                  <c:v>0.39700000000000002</c:v>
                </c:pt>
                <c:pt idx="27">
                  <c:v>0.441</c:v>
                </c:pt>
                <c:pt idx="28">
                  <c:v>0.41499999999999998</c:v>
                </c:pt>
                <c:pt idx="29">
                  <c:v>0.23799999999999999</c:v>
                </c:pt>
                <c:pt idx="30">
                  <c:v>0.26500000000000001</c:v>
                </c:pt>
                <c:pt idx="31">
                  <c:v>0.35499999999999998</c:v>
                </c:pt>
                <c:pt idx="32">
                  <c:v>0.27300000000000002</c:v>
                </c:pt>
                <c:pt idx="33">
                  <c:v>0.32400000000000001</c:v>
                </c:pt>
                <c:pt idx="34">
                  <c:v>0.39600000000000002</c:v>
                </c:pt>
                <c:pt idx="35">
                  <c:v>0.26100000000000001</c:v>
                </c:pt>
                <c:pt idx="36">
                  <c:v>0.38</c:v>
                </c:pt>
                <c:pt idx="37">
                  <c:v>0.25600000000000001</c:v>
                </c:pt>
                <c:pt idx="38">
                  <c:v>0.34499999999999997</c:v>
                </c:pt>
                <c:pt idx="39">
                  <c:v>0.36399999999999999</c:v>
                </c:pt>
                <c:pt idx="40">
                  <c:v>0.28000000000000003</c:v>
                </c:pt>
                <c:pt idx="41">
                  <c:v>0.29399999999999998</c:v>
                </c:pt>
                <c:pt idx="42">
                  <c:v>0.27800000000000002</c:v>
                </c:pt>
                <c:pt idx="43">
                  <c:v>0.29499999999999998</c:v>
                </c:pt>
                <c:pt idx="44">
                  <c:v>0.32900000000000001</c:v>
                </c:pt>
                <c:pt idx="45">
                  <c:v>0.23300000000000001</c:v>
                </c:pt>
                <c:pt idx="46">
                  <c:v>0.247</c:v>
                </c:pt>
                <c:pt idx="47">
                  <c:v>0.38700000000000001</c:v>
                </c:pt>
              </c:numCache>
            </c:numRef>
          </c:val>
          <c:extLst>
            <c:ext xmlns:c16="http://schemas.microsoft.com/office/drawing/2014/chart" uri="{C3380CC4-5D6E-409C-BE32-E72D297353CC}">
              <c16:uniqueId val="{0000000D-9052-420C-992B-AECDDC97CCC8}"/>
            </c:ext>
          </c:extLst>
        </c:ser>
        <c:dLbls>
          <c:showLegendKey val="0"/>
          <c:showVal val="0"/>
          <c:showCatName val="0"/>
          <c:showSerName val="0"/>
          <c:showPercent val="0"/>
          <c:showBubbleSize val="0"/>
        </c:dLbls>
        <c:gapWidth val="150"/>
        <c:overlap val="-25"/>
        <c:axId val="373488528"/>
        <c:axId val="373481472"/>
      </c:barChart>
      <c:catAx>
        <c:axId val="373488528"/>
        <c:scaling>
          <c:orientation val="minMax"/>
        </c:scaling>
        <c:delete val="0"/>
        <c:axPos val="b"/>
        <c:numFmt formatCode="General" sourceLinked="1"/>
        <c:majorTickMark val="none"/>
        <c:minorTickMark val="none"/>
        <c:tickLblPos val="nextTo"/>
        <c:txPr>
          <a:bodyPr rot="0" vert="eaVert"/>
          <a:lstStyle/>
          <a:p>
            <a:pPr>
              <a:defRPr sz="900"/>
            </a:pPr>
            <a:endParaRPr lang="ja-JP"/>
          </a:p>
        </c:txPr>
        <c:crossAx val="373481472"/>
        <c:crosses val="autoZero"/>
        <c:auto val="1"/>
        <c:lblAlgn val="ctr"/>
        <c:lblOffset val="100"/>
        <c:noMultiLvlLbl val="0"/>
      </c:catAx>
      <c:valAx>
        <c:axId val="373481472"/>
        <c:scaling>
          <c:orientation val="minMax"/>
          <c:max val="0.70000000000000007"/>
        </c:scaling>
        <c:delete val="0"/>
        <c:axPos val="l"/>
        <c:majorGridlines/>
        <c:numFmt formatCode="0%" sourceLinked="0"/>
        <c:majorTickMark val="out"/>
        <c:minorTickMark val="none"/>
        <c:tickLblPos val="nextTo"/>
        <c:spPr>
          <a:ln>
            <a:solidFill>
              <a:schemeClr val="tx1"/>
            </a:solidFill>
          </a:ln>
        </c:spPr>
        <c:crossAx val="373488528"/>
        <c:crosses val="autoZero"/>
        <c:crossBetween val="between"/>
      </c:valAx>
      <c:spPr>
        <a:ln>
          <a:noFill/>
        </a:ln>
      </c:spPr>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1235" cy="340915"/>
          </a:xfrm>
          <a:prstGeom prst="rect">
            <a:avLst/>
          </a:prstGeom>
        </p:spPr>
        <p:txBody>
          <a:bodyPr vert="horz" lIns="91306" tIns="45652" rIns="91306" bIns="4565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3091" y="1"/>
            <a:ext cx="4301235" cy="340915"/>
          </a:xfrm>
          <a:prstGeom prst="rect">
            <a:avLst/>
          </a:prstGeom>
        </p:spPr>
        <p:txBody>
          <a:bodyPr vert="horz" lIns="91306" tIns="45652" rIns="91306" bIns="45652"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6456761"/>
            <a:ext cx="4301235" cy="340915"/>
          </a:xfrm>
          <a:prstGeom prst="rect">
            <a:avLst/>
          </a:prstGeom>
        </p:spPr>
        <p:txBody>
          <a:bodyPr vert="horz" lIns="91306" tIns="45652" rIns="91306" bIns="4565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3091" y="6456761"/>
            <a:ext cx="4301235" cy="340915"/>
          </a:xfrm>
          <a:prstGeom prst="rect">
            <a:avLst/>
          </a:prstGeom>
        </p:spPr>
        <p:txBody>
          <a:bodyPr vert="horz" lIns="91306" tIns="45652" rIns="91306" bIns="45652" rtlCol="0" anchor="b"/>
          <a:lstStyle>
            <a:lvl1pPr algn="r">
              <a:defRPr sz="1200"/>
            </a:lvl1pPr>
          </a:lstStyle>
          <a:p>
            <a:fld id="{F1CC81AA-4C44-43F0-8642-3422862CEB89}" type="slidenum">
              <a:rPr kumimoji="1" lang="ja-JP" altLang="en-US" smtClean="0"/>
              <a:t>‹#›</a:t>
            </a:fld>
            <a:endParaRPr kumimoji="1" lang="ja-JP" altLang="en-US"/>
          </a:p>
        </p:txBody>
      </p:sp>
    </p:spTree>
    <p:extLst>
      <p:ext uri="{BB962C8B-B14F-4D97-AF65-F5344CB8AC3E}">
        <p14:creationId xmlns:p14="http://schemas.microsoft.com/office/powerpoint/2010/main" val="19657004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1543" cy="339883"/>
          </a:xfrm>
          <a:prstGeom prst="rect">
            <a:avLst/>
          </a:prstGeom>
        </p:spPr>
        <p:txBody>
          <a:bodyPr vert="horz" lIns="91306" tIns="45652" rIns="91306" bIns="45652"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800" y="1"/>
            <a:ext cx="4301543" cy="339883"/>
          </a:xfrm>
          <a:prstGeom prst="rect">
            <a:avLst/>
          </a:prstGeom>
        </p:spPr>
        <p:txBody>
          <a:bodyPr vert="horz" lIns="91306" tIns="45652" rIns="91306" bIns="45652"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3122613" y="509588"/>
            <a:ext cx="3681412" cy="2547937"/>
          </a:xfrm>
          <a:prstGeom prst="rect">
            <a:avLst/>
          </a:prstGeom>
          <a:noFill/>
          <a:ln w="12700">
            <a:solidFill>
              <a:prstClr val="black"/>
            </a:solidFill>
          </a:ln>
        </p:spPr>
        <p:txBody>
          <a:bodyPr vert="horz" lIns="91306" tIns="45652" rIns="91306" bIns="45652" rtlCol="0" anchor="ctr"/>
          <a:lstStyle/>
          <a:p>
            <a:endParaRPr lang="ja-JP" altLang="en-US"/>
          </a:p>
        </p:txBody>
      </p:sp>
      <p:sp>
        <p:nvSpPr>
          <p:cNvPr id="5" name="ノート プレースホルダー 4"/>
          <p:cNvSpPr>
            <a:spLocks noGrp="1"/>
          </p:cNvSpPr>
          <p:nvPr>
            <p:ph type="body" sz="quarter" idx="3"/>
          </p:nvPr>
        </p:nvSpPr>
        <p:spPr>
          <a:xfrm>
            <a:off x="992665" y="3228896"/>
            <a:ext cx="7941310" cy="3058954"/>
          </a:xfrm>
          <a:prstGeom prst="rect">
            <a:avLst/>
          </a:prstGeom>
        </p:spPr>
        <p:txBody>
          <a:bodyPr vert="horz" lIns="91306" tIns="45652" rIns="91306" bIns="456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56612"/>
            <a:ext cx="4301543" cy="339883"/>
          </a:xfrm>
          <a:prstGeom prst="rect">
            <a:avLst/>
          </a:prstGeom>
        </p:spPr>
        <p:txBody>
          <a:bodyPr vert="horz" lIns="91306" tIns="45652" rIns="91306" bIns="456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800" y="6456612"/>
            <a:ext cx="4301543" cy="339883"/>
          </a:xfrm>
          <a:prstGeom prst="rect">
            <a:avLst/>
          </a:prstGeom>
        </p:spPr>
        <p:txBody>
          <a:bodyPr vert="horz" lIns="91306" tIns="45652" rIns="91306" bIns="45652" rtlCol="0" anchor="b"/>
          <a:lstStyle>
            <a:lvl1pPr algn="r">
              <a:defRPr sz="1200"/>
            </a:lvl1pPr>
          </a:lstStyle>
          <a:p>
            <a:fld id="{E5B3F74A-05CB-479A-BE3E-CA817FF033D7}" type="slidenum">
              <a:rPr kumimoji="1" lang="ja-JP" altLang="en-US" smtClean="0"/>
              <a:t>‹#›</a:t>
            </a:fld>
            <a:endParaRPr kumimoji="1" lang="ja-JP" altLang="en-US"/>
          </a:p>
        </p:txBody>
      </p:sp>
    </p:spTree>
    <p:extLst>
      <p:ext uri="{BB962C8B-B14F-4D97-AF65-F5344CB8AC3E}">
        <p14:creationId xmlns:p14="http://schemas.microsoft.com/office/powerpoint/2010/main" val="367714563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スライド イメージ プレースホルダー 1"/>
          <p:cNvSpPr>
            <a:spLocks noGrp="1" noRot="1" noChangeAspect="1" noTextEdit="1"/>
          </p:cNvSpPr>
          <p:nvPr>
            <p:ph type="sldImg"/>
          </p:nvPr>
        </p:nvSpPr>
        <p:spPr bwMode="auto">
          <a:xfrm>
            <a:off x="3122613" y="509588"/>
            <a:ext cx="3681412"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Tree>
    <p:extLst>
      <p:ext uri="{BB962C8B-B14F-4D97-AF65-F5344CB8AC3E}">
        <p14:creationId xmlns:p14="http://schemas.microsoft.com/office/powerpoint/2010/main" val="109069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509588"/>
            <a:ext cx="3681412" cy="2547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3BF8A4-A974-4FF7-BD95-2A20C8F7E13C}" type="slidenum">
              <a:rPr kumimoji="1" lang="ja-JP" altLang="en-US" smtClean="0"/>
              <a:t>15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10769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62300" y="512763"/>
            <a:ext cx="3708400" cy="25669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52399B5-524D-46CC-9155-F815835F31F4}"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78547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0839">
              <a:defRPr/>
            </a:pPr>
            <a:r>
              <a:rPr lang="ja-JP" altLang="en-US" sz="1400" dirty="0">
                <a:solidFill>
                  <a:prstClr val="black"/>
                </a:solidFill>
                <a:latin typeface="ＭＳ ゴシック" panose="020B0609070205080204" pitchFamily="49" charset="-128"/>
                <a:ea typeface="ＭＳ ゴシック" panose="020B0609070205080204" pitchFamily="49" charset="-128"/>
              </a:rPr>
              <a:t>①これらの写真は、日本の過去の災害時において</a:t>
            </a:r>
            <a:r>
              <a:rPr lang="en-US" altLang="ja-JP" sz="1400" dirty="0">
                <a:solidFill>
                  <a:prstClr val="black"/>
                </a:solidFill>
                <a:latin typeface="ＭＳ ゴシック" panose="020B0609070205080204" pitchFamily="49" charset="-128"/>
                <a:ea typeface="ＭＳ ゴシック" panose="020B0609070205080204" pitchFamily="49" charset="-128"/>
              </a:rPr>
              <a:t>HRDIP</a:t>
            </a:r>
            <a:r>
              <a:rPr lang="ja-JP" altLang="en-US" sz="1400" dirty="0">
                <a:solidFill>
                  <a:prstClr val="black"/>
                </a:solidFill>
                <a:latin typeface="ＭＳ ゴシック" panose="020B0609070205080204" pitchFamily="49" charset="-128"/>
                <a:ea typeface="ＭＳ ゴシック" panose="020B0609070205080204" pitchFamily="49" charset="-128"/>
              </a:rPr>
              <a:t>が有効に機能し、給水を継続できた例です。</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r>
              <a:rPr lang="ja-JP" altLang="en-US" sz="1400" dirty="0">
                <a:solidFill>
                  <a:prstClr val="black"/>
                </a:solidFill>
                <a:latin typeface="ＭＳ ゴシック" panose="020B0609070205080204" pitchFamily="49" charset="-128"/>
                <a:ea typeface="ＭＳ ゴシック" panose="020B0609070205080204" pitchFamily="49" charset="-128"/>
              </a:rPr>
              <a:t>②これは</a:t>
            </a:r>
            <a:r>
              <a:rPr lang="en-US" altLang="ja-JP" sz="1400" dirty="0">
                <a:solidFill>
                  <a:prstClr val="black"/>
                </a:solidFill>
                <a:latin typeface="ＭＳ ゴシック" panose="020B0609070205080204" pitchFamily="49" charset="-128"/>
                <a:ea typeface="ＭＳ ゴシック" panose="020B0609070205080204" pitchFamily="49" charset="-128"/>
              </a:rPr>
              <a:t>2011</a:t>
            </a:r>
            <a:r>
              <a:rPr lang="ja-JP" altLang="en-US" sz="1400" dirty="0">
                <a:solidFill>
                  <a:prstClr val="black"/>
                </a:solidFill>
                <a:latin typeface="ＭＳ ゴシック" panose="020B0609070205080204" pitchFamily="49" charset="-128"/>
                <a:ea typeface="ＭＳ ゴシック" panose="020B0609070205080204" pitchFamily="49" charset="-128"/>
              </a:rPr>
              <a:t>年の東日本大震災時の写真です。</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r>
              <a:rPr lang="ja-JP" altLang="en-US" sz="1400" dirty="0">
                <a:solidFill>
                  <a:prstClr val="black"/>
                </a:solidFill>
                <a:latin typeface="ＭＳ ゴシック" panose="020B0609070205080204" pitchFamily="49" charset="-128"/>
                <a:ea typeface="ＭＳ ゴシック" panose="020B0609070205080204" pitchFamily="49" charset="-128"/>
              </a:rPr>
              <a:t>津波によって土壌が流され、埋設されていたパイプがあらわれています。</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r>
              <a:rPr lang="ja-JP" altLang="en-US" sz="1400" dirty="0">
                <a:solidFill>
                  <a:prstClr val="black"/>
                </a:solidFill>
                <a:latin typeface="ＭＳ ゴシック" panose="020B0609070205080204" pitchFamily="49" charset="-128"/>
                <a:ea typeface="ＭＳ ゴシック" panose="020B0609070205080204" pitchFamily="49" charset="-128"/>
              </a:rPr>
              <a:t>このケースでも、継手の抜けや漏水の被害はありませんでした。</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r>
              <a:rPr lang="ja-JP" altLang="en-US" sz="1400" dirty="0">
                <a:solidFill>
                  <a:prstClr val="black"/>
                </a:solidFill>
                <a:latin typeface="ＭＳ ゴシック" panose="020B0609070205080204" pitchFamily="49" charset="-128"/>
                <a:ea typeface="ＭＳ ゴシック" panose="020B0609070205080204" pitchFamily="49" charset="-128"/>
              </a:rPr>
              <a:t>③この写真は、豪雨による地滑り後の様子ですが、同様に被害はありませんでした。</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r>
              <a:rPr lang="ja-JP" altLang="en-US" sz="1400" dirty="0">
                <a:solidFill>
                  <a:prstClr val="black"/>
                </a:solidFill>
                <a:latin typeface="ＭＳ ゴシック" panose="020B0609070205080204" pitchFamily="49" charset="-128"/>
                <a:ea typeface="ＭＳ ゴシック" panose="020B0609070205080204" pitchFamily="49" charset="-128"/>
              </a:rPr>
              <a:t>③</a:t>
            </a:r>
            <a:r>
              <a:rPr lang="en-US" altLang="ja-JP" sz="1400" dirty="0">
                <a:solidFill>
                  <a:prstClr val="black"/>
                </a:solidFill>
                <a:latin typeface="ＭＳ ゴシック" panose="020B0609070205080204" pitchFamily="49" charset="-128"/>
                <a:ea typeface="ＭＳ ゴシック" panose="020B0609070205080204" pitchFamily="49" charset="-128"/>
              </a:rPr>
              <a:t>HRDIP</a:t>
            </a:r>
            <a:r>
              <a:rPr lang="ja-JP" altLang="en-US" sz="1400" dirty="0">
                <a:solidFill>
                  <a:prstClr val="black"/>
                </a:solidFill>
                <a:latin typeface="ＭＳ ゴシック" panose="020B0609070205080204" pitchFamily="49" charset="-128"/>
                <a:ea typeface="ＭＳ ゴシック" panose="020B0609070205080204" pitchFamily="49" charset="-128"/>
              </a:rPr>
              <a:t>は</a:t>
            </a:r>
            <a:r>
              <a:rPr lang="en-US" altLang="ja-JP" sz="1400" dirty="0">
                <a:solidFill>
                  <a:prstClr val="black"/>
                </a:solidFill>
                <a:latin typeface="ＭＳ ゴシック" panose="020B0609070205080204" pitchFamily="49" charset="-128"/>
                <a:ea typeface="ＭＳ ゴシック" panose="020B0609070205080204" pitchFamily="49" charset="-128"/>
              </a:rPr>
              <a:t>1974</a:t>
            </a:r>
            <a:r>
              <a:rPr lang="ja-JP" altLang="en-US" sz="1400" dirty="0">
                <a:solidFill>
                  <a:prstClr val="black"/>
                </a:solidFill>
                <a:latin typeface="ＭＳ ゴシック" panose="020B0609070205080204" pitchFamily="49" charset="-128"/>
                <a:ea typeface="ＭＳ ゴシック" panose="020B0609070205080204" pitchFamily="49" charset="-128"/>
              </a:rPr>
              <a:t>年に開発されましたが、現在まで災害による被害は生じていません。優れた性能が実証されています。</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6E3EDB0-A767-4F91-84BE-D048ACDAEC05}" type="slidenum">
              <a:rPr lang="ja-JP" altLang="en-US" smtClean="0"/>
              <a:pPr/>
              <a:t>22</a:t>
            </a:fld>
            <a:endParaRPr lang="en-US" altLang="ja-JP" dirty="0"/>
          </a:p>
        </p:txBody>
      </p:sp>
    </p:spTree>
    <p:extLst>
      <p:ext uri="{BB962C8B-B14F-4D97-AF65-F5344CB8AC3E}">
        <p14:creationId xmlns:p14="http://schemas.microsoft.com/office/powerpoint/2010/main" val="303369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839">
              <a:defRPr/>
            </a:pPr>
            <a:r>
              <a:rPr lang="ja-JP" altLang="en-US" sz="1400" dirty="0">
                <a:solidFill>
                  <a:prstClr val="black"/>
                </a:solidFill>
                <a:latin typeface="ＭＳ ゴシック" panose="020B0609070205080204" pitchFamily="49" charset="-128"/>
                <a:ea typeface="ＭＳ ゴシック" panose="020B0609070205080204" pitchFamily="49" charset="-128"/>
              </a:rPr>
              <a:t>①近年、その性能が高く評価され、北米西海岸地域でも採用されています。</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r>
              <a:rPr lang="ja-JP" altLang="en-US" sz="1400" dirty="0">
                <a:solidFill>
                  <a:prstClr val="black"/>
                </a:solidFill>
                <a:latin typeface="ＭＳ ゴシック" panose="020B0609070205080204" pitchFamily="49" charset="-128"/>
                <a:ea typeface="ＭＳ ゴシック" panose="020B0609070205080204" pitchFamily="49" charset="-128"/>
              </a:rPr>
              <a:t>②この写真は送水管に用いられる大口径の例です。</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20839">
              <a:defRPr/>
            </a:pPr>
            <a:r>
              <a:rPr lang="ja-JP" altLang="en-US" sz="1400" dirty="0">
                <a:solidFill>
                  <a:prstClr val="black"/>
                </a:solidFill>
                <a:latin typeface="ＭＳ ゴシック" panose="020B0609070205080204" pitchFamily="49" charset="-128"/>
                <a:ea typeface="ＭＳ ゴシック" panose="020B0609070205080204" pitchFamily="49" charset="-128"/>
              </a:rPr>
              <a:t>③</a:t>
            </a:r>
            <a:r>
              <a:rPr lang="en-US" altLang="ja-JP" sz="1400" dirty="0">
                <a:solidFill>
                  <a:prstClr val="black"/>
                </a:solidFill>
                <a:latin typeface="ＭＳ ゴシック" panose="020B0609070205080204" pitchFamily="49" charset="-128"/>
                <a:ea typeface="ＭＳ ゴシック" panose="020B0609070205080204" pitchFamily="49" charset="-128"/>
              </a:rPr>
              <a:t>HRDIP</a:t>
            </a:r>
            <a:r>
              <a:rPr lang="ja-JP" altLang="en-US" sz="1400" dirty="0">
                <a:solidFill>
                  <a:prstClr val="black"/>
                </a:solidFill>
                <a:latin typeface="ＭＳ ゴシック" panose="020B0609070205080204" pitchFamily="49" charset="-128"/>
                <a:ea typeface="ＭＳ ゴシック" panose="020B0609070205080204" pitchFamily="49" charset="-128"/>
              </a:rPr>
              <a:t>は、世界で水道管路のレジリエンス向上に貢献しています。</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4" name="Rectangle 7"/>
          <p:cNvSpPr>
            <a:spLocks noGrp="1" noChangeArrowheads="1"/>
          </p:cNvSpPr>
          <p:nvPr>
            <p:ph type="sldNum" sz="quarter" idx="5"/>
          </p:nvPr>
        </p:nvSpPr>
        <p:spPr>
          <a:xfrm>
            <a:off x="5682432" y="6502309"/>
            <a:ext cx="4347164" cy="342289"/>
          </a:xfrm>
          <a:noFill/>
        </p:spPr>
        <p:txBody>
          <a:bodyPr/>
          <a:lstStyle>
            <a:lvl1pPr algn="l" eaLnBrk="0" hangingPunct="0">
              <a:spcBef>
                <a:spcPct val="30000"/>
              </a:spcBef>
              <a:defRPr sz="1200">
                <a:solidFill>
                  <a:schemeClr val="tx1"/>
                </a:solidFill>
                <a:latin typeface="Arial" panose="020B0604020202020204" pitchFamily="34" charset="0"/>
              </a:defRPr>
            </a:lvl1pPr>
            <a:lvl2pPr marL="748182" indent="-287763" algn="l" eaLnBrk="0" hangingPunct="0">
              <a:spcBef>
                <a:spcPct val="30000"/>
              </a:spcBef>
              <a:defRPr sz="1200">
                <a:solidFill>
                  <a:schemeClr val="tx1"/>
                </a:solidFill>
                <a:latin typeface="Arial" panose="020B0604020202020204" pitchFamily="34" charset="0"/>
              </a:defRPr>
            </a:lvl2pPr>
            <a:lvl3pPr marL="1151049" indent="-230210" algn="l" eaLnBrk="0" hangingPunct="0">
              <a:spcBef>
                <a:spcPct val="30000"/>
              </a:spcBef>
              <a:defRPr sz="1200">
                <a:solidFill>
                  <a:schemeClr val="tx1"/>
                </a:solidFill>
                <a:latin typeface="Arial" panose="020B0604020202020204" pitchFamily="34" charset="0"/>
              </a:defRPr>
            </a:lvl3pPr>
            <a:lvl4pPr marL="1611469" indent="-230210" algn="l" eaLnBrk="0" hangingPunct="0">
              <a:spcBef>
                <a:spcPct val="30000"/>
              </a:spcBef>
              <a:defRPr sz="1200">
                <a:solidFill>
                  <a:schemeClr val="tx1"/>
                </a:solidFill>
                <a:latin typeface="Arial" panose="020B0604020202020204" pitchFamily="34" charset="0"/>
              </a:defRPr>
            </a:lvl4pPr>
            <a:lvl5pPr marL="2071889" indent="-230210" algn="l" eaLnBrk="0" hangingPunct="0">
              <a:spcBef>
                <a:spcPct val="30000"/>
              </a:spcBef>
              <a:defRPr sz="1200">
                <a:solidFill>
                  <a:schemeClr val="tx1"/>
                </a:solidFill>
                <a:latin typeface="Arial" panose="020B0604020202020204" pitchFamily="34" charset="0"/>
              </a:defRPr>
            </a:lvl5pPr>
            <a:lvl6pPr marL="2532308" indent="-230210" eaLnBrk="0" fontAlgn="base" hangingPunct="0">
              <a:spcBef>
                <a:spcPct val="30000"/>
              </a:spcBef>
              <a:spcAft>
                <a:spcPct val="0"/>
              </a:spcAft>
              <a:defRPr sz="1200">
                <a:solidFill>
                  <a:schemeClr val="tx1"/>
                </a:solidFill>
                <a:latin typeface="Arial" panose="020B0604020202020204" pitchFamily="34" charset="0"/>
              </a:defRPr>
            </a:lvl6pPr>
            <a:lvl7pPr marL="2992728" indent="-230210" eaLnBrk="0" fontAlgn="base" hangingPunct="0">
              <a:spcBef>
                <a:spcPct val="30000"/>
              </a:spcBef>
              <a:spcAft>
                <a:spcPct val="0"/>
              </a:spcAft>
              <a:defRPr sz="1200">
                <a:solidFill>
                  <a:schemeClr val="tx1"/>
                </a:solidFill>
                <a:latin typeface="Arial" panose="020B0604020202020204" pitchFamily="34" charset="0"/>
              </a:defRPr>
            </a:lvl7pPr>
            <a:lvl8pPr marL="3453148" indent="-230210" eaLnBrk="0" fontAlgn="base" hangingPunct="0">
              <a:spcBef>
                <a:spcPct val="30000"/>
              </a:spcBef>
              <a:spcAft>
                <a:spcPct val="0"/>
              </a:spcAft>
              <a:defRPr sz="1200">
                <a:solidFill>
                  <a:schemeClr val="tx1"/>
                </a:solidFill>
                <a:latin typeface="Arial" panose="020B0604020202020204" pitchFamily="34" charset="0"/>
              </a:defRPr>
            </a:lvl8pPr>
            <a:lvl9pPr marL="3913567" indent="-23021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r>
              <a:rPr lang="en-US" altLang="ja-JP" dirty="0"/>
              <a:t>12</a:t>
            </a:r>
          </a:p>
        </p:txBody>
      </p:sp>
    </p:spTree>
    <p:extLst>
      <p:ext uri="{BB962C8B-B14F-4D97-AF65-F5344CB8AC3E}">
        <p14:creationId xmlns:p14="http://schemas.microsoft.com/office/powerpoint/2010/main" val="2846297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3160713" y="512763"/>
            <a:ext cx="3711575" cy="256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フッター プレースホルダー 3"/>
          <p:cNvSpPr>
            <a:spLocks noGrp="1"/>
          </p:cNvSpPr>
          <p:nvPr>
            <p:ph type="ftr" sz="quarter" idx="4"/>
          </p:nvPr>
        </p:nvSpPr>
        <p:spPr/>
        <p:txBody>
          <a:bodyPr/>
          <a:lstStyle/>
          <a:p>
            <a:pPr>
              <a:defRPr/>
            </a:pPr>
            <a:endParaRPr lang="ja-JP" altLang="en-US">
              <a:solidFill>
                <a:prstClr val="black"/>
              </a:solidFill>
            </a:endParaRPr>
          </a:p>
        </p:txBody>
      </p:sp>
    </p:spTree>
    <p:extLst>
      <p:ext uri="{BB962C8B-B14F-4D97-AF65-F5344CB8AC3E}">
        <p14:creationId xmlns:p14="http://schemas.microsoft.com/office/powerpoint/2010/main" val="416833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509588"/>
            <a:ext cx="3681412" cy="2547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E9C5E0-F6B4-46C0-80FD-E32809E8F6A1}" type="slidenum">
              <a:rPr kumimoji="1" lang="ja-JP" altLang="en-US" smtClean="0"/>
              <a:t>26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548444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2613" y="509588"/>
            <a:ext cx="3681412" cy="2547937"/>
          </a:xfrm>
        </p:spPr>
      </p:sp>
      <p:sp>
        <p:nvSpPr>
          <p:cNvPr id="3" name="ノート プレースホルダ 2"/>
          <p:cNvSpPr>
            <a:spLocks noGrp="1"/>
          </p:cNvSpPr>
          <p:nvPr>
            <p:ph type="body" idx="1"/>
          </p:nvPr>
        </p:nvSpPr>
        <p:spPr/>
        <p:txBody>
          <a:bodyPr>
            <a:normAutofit/>
          </a:bodyPr>
          <a:lstStyle/>
          <a:p>
            <a:pPr defTabSz="912975">
              <a:defRPr/>
            </a:pPr>
            <a:r>
              <a:rPr kumimoji="1" lang="ja-JP" altLang="en-US" dirty="0"/>
              <a:t>○水道事業におけるアセットマネジメントとは、</a:t>
            </a:r>
            <a:r>
              <a:rPr lang="ja-JP" altLang="en-US" dirty="0">
                <a:solidFill>
                  <a:srgbClr val="000000"/>
                </a:solidFill>
                <a:latin typeface="ＭＳ Ｐゴシック"/>
              </a:rPr>
              <a:t>水道施設による給水サービスを継続していくために必要な補修、更新といった施設管理に必要な費用と、そのための財源を算定し、長期的視点に立って経営していくことです。</a:t>
            </a:r>
            <a:endParaRPr lang="en-US" altLang="ja-JP" dirty="0">
              <a:solidFill>
                <a:srgbClr val="000000"/>
              </a:solidFill>
              <a:latin typeface="ＭＳ Ｐゴシック"/>
            </a:endParaRPr>
          </a:p>
          <a:p>
            <a:pPr defTabSz="912975">
              <a:defRPr/>
            </a:pPr>
            <a:endParaRPr lang="en-US" altLang="ja-JP" dirty="0">
              <a:solidFill>
                <a:srgbClr val="000000"/>
              </a:solidFill>
              <a:latin typeface="ＭＳ Ｐゴシック"/>
            </a:endParaRPr>
          </a:p>
          <a:p>
            <a:pPr defTabSz="912975">
              <a:defRPr/>
            </a:pPr>
            <a:r>
              <a:rPr lang="ja-JP" altLang="en-US" dirty="0">
                <a:solidFill>
                  <a:srgbClr val="000000"/>
                </a:solidFill>
                <a:latin typeface="ＭＳ Ｐゴシック"/>
              </a:rPr>
              <a:t>○今後必要となる施設更新費と施設更新のための投資可能額を比較し、更新需要が投資可能額を上回る場合には、更新の前倒しや健全施設の更新を延長することにより、更新乗用を平準化し、加えて、持続可能な事業運営のために、料金改定等により財源確保の方法を検討したり、施設の統廃合やダウンサイジングなどの手法により、更新需要の削減を行うことで、健全な水道事業を持続できる運営をおこなうために必要な検討をおこなうことです</a:t>
            </a:r>
            <a:endParaRPr lang="en-US" altLang="ja-JP" dirty="0">
              <a:solidFill>
                <a:srgbClr val="000000"/>
              </a:solidFill>
              <a:latin typeface="ＭＳ Ｐゴシック"/>
            </a:endParaRPr>
          </a:p>
          <a:p>
            <a:pPr defTabSz="912975">
              <a:defRPr/>
            </a:pPr>
            <a:endParaRPr lang="en-US" altLang="ja-JP" dirty="0">
              <a:solidFill>
                <a:srgbClr val="000000"/>
              </a:solidFill>
              <a:latin typeface="ＭＳ Ｐゴシック"/>
            </a:endParaRP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837812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509588"/>
            <a:ext cx="3681412" cy="2547937"/>
          </a:xfrm>
        </p:spPr>
      </p:sp>
      <p:sp>
        <p:nvSpPr>
          <p:cNvPr id="3" name="ノート プレースホルダー 2"/>
          <p:cNvSpPr>
            <a:spLocks noGrp="1"/>
          </p:cNvSpPr>
          <p:nvPr>
            <p:ph type="body" idx="1"/>
          </p:nvPr>
        </p:nvSpPr>
        <p:spPr/>
        <p:txBody>
          <a:bodyPr/>
          <a:lstStyle/>
          <a:p>
            <a:r>
              <a:rPr kumimoji="1" lang="ja-JP" altLang="en-US" b="1" u="sng" dirty="0"/>
              <a:t>（⇒</a:t>
            </a:r>
            <a:r>
              <a:rPr kumimoji="1" lang="en-US" altLang="ja-JP" b="1" u="sng" dirty="0"/>
              <a:t>P.8</a:t>
            </a:r>
            <a:r>
              <a:rPr kumimoji="1" lang="ja-JP" altLang="en-US" b="1" u="sng" dirty="0"/>
              <a:t>より）</a:t>
            </a:r>
            <a:endParaRPr kumimoji="1" lang="en-US" altLang="ja-JP" b="1" u="sng" dirty="0"/>
          </a:p>
          <a:p>
            <a:endParaRPr kumimoji="1" lang="en-US" altLang="ja-JP" dirty="0"/>
          </a:p>
          <a:p>
            <a:r>
              <a:rPr kumimoji="1" lang="ja-JP" altLang="en-US" dirty="0"/>
              <a:t>○こうした課題の解消に向けて、厚生労働省では、水道の基盤強化を図るため、アセットマネジメントの取組を継続して実践していただくよう、水道事業者にお願いしています。</a:t>
            </a:r>
            <a:endParaRPr kumimoji="1" lang="en-US" altLang="ja-JP" dirty="0"/>
          </a:p>
          <a:p>
            <a:endParaRPr kumimoji="1" lang="en-US" altLang="ja-JP" dirty="0"/>
          </a:p>
          <a:p>
            <a:r>
              <a:rPr kumimoji="1" lang="ja-JP" altLang="en-US" dirty="0"/>
              <a:t>○アセットマネジメントの実践とは、ここにある①から④の構成要素を矢印にあるとおりのサイクルで実行してもらうこと。</a:t>
            </a:r>
            <a:endParaRPr kumimoji="1" lang="en-US" altLang="ja-JP" dirty="0"/>
          </a:p>
          <a:p>
            <a:endParaRPr kumimoji="1" lang="en-US" altLang="ja-JP" dirty="0"/>
          </a:p>
          <a:p>
            <a:r>
              <a:rPr kumimoji="1" lang="ja-JP" altLang="en-US" dirty="0"/>
              <a:t>○まず、①施設データとして水道施設台帳の整備をしていただく、これがアセットマネジメントの出発点です。</a:t>
            </a:r>
            <a:endParaRPr kumimoji="1" lang="en-US" altLang="ja-JP" dirty="0"/>
          </a:p>
          <a:p>
            <a:endParaRPr kumimoji="1" lang="en-US" altLang="ja-JP" dirty="0"/>
          </a:p>
          <a:p>
            <a:r>
              <a:rPr kumimoji="1" lang="ja-JP" altLang="en-US" dirty="0"/>
              <a:t>○次に、②運転管理・点検等を通じて、保有資産の健全性を適正に把握してもらうことです。異状が見つかった際の補修等も含みます。ここは一般的に「ミクロマネジメント」と呼んでいます。</a:t>
            </a:r>
            <a:endParaRPr kumimoji="1" lang="en-US" altLang="ja-JP" dirty="0"/>
          </a:p>
          <a:p>
            <a:endParaRPr kumimoji="1" lang="en-US" altLang="ja-JP" dirty="0"/>
          </a:p>
          <a:p>
            <a:r>
              <a:rPr kumimoji="1" lang="ja-JP" altLang="en-US" dirty="0"/>
              <a:t>○次に、③中長期的の更新需要・財政収支の見通しを作っていただきます。ここでは、更新時期の平準化を行い、３０～４０年以上の長期間を見通すものです。「マクロマネジメント」と読んでいる部分ですが、厚労省では、簡易な計算ではありますが、エクセルでこの部分の計算ができる簡易支援ツールを公表しているところです。</a:t>
            </a:r>
            <a:endParaRPr kumimoji="1" lang="en-US" altLang="ja-JP" dirty="0"/>
          </a:p>
          <a:p>
            <a:endParaRPr kumimoji="1" lang="en-US" altLang="ja-JP" dirty="0"/>
          </a:p>
          <a:p>
            <a:r>
              <a:rPr kumimoji="1" lang="ja-JP" altLang="en-US" dirty="0"/>
              <a:t>○そして最後に、④施設整備計画・財政計画等の作成を行い、これに基づき施設更新等を進め、必要であれば水道料金の改定を行う、という流れになっています。</a:t>
            </a:r>
            <a:endParaRPr kumimoji="1" lang="en-US" altLang="ja-JP" dirty="0"/>
          </a:p>
          <a:p>
            <a:endParaRPr kumimoji="1" lang="en-US" altLang="ja-JP" dirty="0"/>
          </a:p>
          <a:p>
            <a:r>
              <a:rPr kumimoji="1" lang="ja-JP" altLang="en-US" dirty="0"/>
              <a:t>○以降では、これらアセットの取組にかかる①から④の構成要素の現状について、触れていまいります。</a:t>
            </a:r>
            <a:endParaRPr kumimoji="1" lang="en-US" altLang="ja-JP" dirty="0"/>
          </a:p>
          <a:p>
            <a:endParaRPr kumimoji="1" lang="en-US" altLang="ja-JP" dirty="0"/>
          </a:p>
          <a:p>
            <a:r>
              <a:rPr kumimoji="1" lang="ja-JP" altLang="en-US" b="1" u="sng" dirty="0"/>
              <a:t>⇒</a:t>
            </a:r>
            <a:r>
              <a:rPr kumimoji="1" lang="en-US" altLang="ja-JP" b="1" u="sng" dirty="0"/>
              <a:t>P.17</a:t>
            </a:r>
            <a:r>
              <a:rPr kumimoji="1" lang="ja-JP" altLang="en-US" b="1" u="sng" dirty="0"/>
              <a:t>（水道施設データの整備状況）へ</a:t>
            </a:r>
            <a:endParaRPr kumimoji="1" lang="en-US" altLang="ja-JP" b="1" u="sng"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33949B3-C53B-4721-A8F8-0E3FD2A51671}" type="slidenum">
              <a:rPr lang="ja-JP" altLang="en-US" smtClean="0">
                <a:solidFill>
                  <a:prstClr val="black"/>
                </a:solidFill>
              </a:rPr>
              <a:pPr/>
              <a:t>30</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78190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 イメージ プレースホルダ 1"/>
          <p:cNvSpPr>
            <a:spLocks noGrp="1" noRot="1" noChangeAspect="1" noTextEdit="1"/>
          </p:cNvSpPr>
          <p:nvPr>
            <p:ph type="sldImg"/>
          </p:nvPr>
        </p:nvSpPr>
        <p:spPr bwMode="auto">
          <a:xfrm>
            <a:off x="3127375" y="509588"/>
            <a:ext cx="3681413"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○アセットマネジメントの実施状況については、平成</a:t>
            </a:r>
            <a:r>
              <a:rPr lang="en-US" altLang="ja-JP" dirty="0"/>
              <a:t>27</a:t>
            </a:r>
            <a:r>
              <a:rPr lang="ja-JP" altLang="en-US" dirty="0"/>
              <a:t>年度末時点で、約</a:t>
            </a:r>
            <a:r>
              <a:rPr lang="en-US" altLang="ja-JP" dirty="0"/>
              <a:t>7</a:t>
            </a:r>
            <a:r>
              <a:rPr lang="ja-JP" altLang="en-US" dirty="0"/>
              <a:t>割の事業体が実施済みもしくは実施中という状況であり、アセットマネジメントの実施が少しづつでも広がってきていると言えます。</a:t>
            </a:r>
            <a:endParaRPr lang="en-US" altLang="ja-JP" dirty="0"/>
          </a:p>
          <a:p>
            <a:pPr eaLnBrk="1" hangingPunct="1">
              <a:spcBef>
                <a:spcPct val="0"/>
              </a:spcBef>
            </a:pPr>
            <a:endParaRPr lang="en-US" altLang="ja-JP" dirty="0"/>
          </a:p>
          <a:p>
            <a:pPr eaLnBrk="1" hangingPunct="1">
              <a:spcBef>
                <a:spcPct val="0"/>
              </a:spcBef>
            </a:pPr>
            <a:r>
              <a:rPr lang="ja-JP" altLang="en-US" dirty="0"/>
              <a:t>○給水人口規模でみると、</a:t>
            </a:r>
            <a:r>
              <a:rPr lang="en-US" altLang="ja-JP" dirty="0"/>
              <a:t>5</a:t>
            </a:r>
            <a:r>
              <a:rPr lang="ja-JP" altLang="en-US" dirty="0"/>
              <a:t>万人以下の小規模な事業体が依然としてアセットマネジメントの検討が実施できていない状況となっております。</a:t>
            </a: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621590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3BF8A4-A974-4FF7-BD95-2A20C8F7E13C}" type="slidenum">
              <a:rPr kumimoji="1" lang="ja-JP" altLang="en-US" smtClean="0"/>
              <a:t>33</a:t>
            </a:fld>
            <a:endParaRPr kumimoji="1" lang="ja-JP" altLang="en-US"/>
          </a:p>
        </p:txBody>
      </p:sp>
    </p:spTree>
    <p:extLst>
      <p:ext uri="{BB962C8B-B14F-4D97-AF65-F5344CB8AC3E}">
        <p14:creationId xmlns:p14="http://schemas.microsoft.com/office/powerpoint/2010/main" val="201082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3125788" y="512763"/>
            <a:ext cx="3675062" cy="2544762"/>
          </a:xfrm>
          <a:ln/>
        </p:spPr>
      </p:sp>
      <p:sp>
        <p:nvSpPr>
          <p:cNvPr id="16387" name="ノート プレースホルダ 2"/>
          <p:cNvSpPr>
            <a:spLocks noGrp="1"/>
          </p:cNvSpPr>
          <p:nvPr>
            <p:ph type="body" idx="1"/>
          </p:nvPr>
        </p:nvSpPr>
        <p:spPr>
          <a:noFill/>
          <a:ln/>
        </p:spPr>
        <p:txBody>
          <a:bodyPr/>
          <a:lstStyle/>
          <a:p>
            <a:pPr eaLnBrk="1" hangingPunct="1">
              <a:spcBef>
                <a:spcPct val="0"/>
              </a:spcBef>
            </a:pPr>
            <a:endParaRPr lang="ja-JP" altLang="en-US"/>
          </a:p>
        </p:txBody>
      </p:sp>
      <p:sp>
        <p:nvSpPr>
          <p:cNvPr id="16388" name="スライド番号プレースホルダ 3"/>
          <p:cNvSpPr>
            <a:spLocks noGrp="1"/>
          </p:cNvSpPr>
          <p:nvPr>
            <p:ph type="sldNum" sz="quarter" idx="5"/>
          </p:nvPr>
        </p:nvSpPr>
        <p:spPr>
          <a:noFill/>
        </p:spPr>
        <p:txBody>
          <a:bodyPr/>
          <a:lstStyle/>
          <a:p>
            <a:pPr defTabSz="872217"/>
            <a:fld id="{B5691C79-4EB0-4A43-B10D-381BD20EE6BA}" type="slidenum">
              <a:rPr lang="ja-JP" altLang="en-US" smtClean="0">
                <a:solidFill>
                  <a:prstClr val="black"/>
                </a:solidFill>
                <a:latin typeface="Arial" charset="0"/>
              </a:rPr>
              <a:pPr defTabSz="872217"/>
              <a:t>2</a:t>
            </a:fld>
            <a:endParaRPr lang="ja-JP" altLang="en-US">
              <a:solidFill>
                <a:prstClr val="black"/>
              </a:solidFill>
              <a:latin typeface="Arial" charset="0"/>
            </a:endParaRPr>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223583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3BF8A4-A974-4FF7-BD95-2A20C8F7E13C}" type="slidenum">
              <a:rPr kumimoji="1" lang="ja-JP" altLang="en-US" smtClean="0"/>
              <a:t>34</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83970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3BF8A4-A974-4FF7-BD95-2A20C8F7E13C}" type="slidenum">
              <a:rPr kumimoji="1" lang="ja-JP" altLang="en-US" smtClean="0"/>
              <a:t>35</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11456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3BF8A4-A974-4FF7-BD95-2A20C8F7E13C}" type="slidenum">
              <a:rPr kumimoji="1" lang="ja-JP" altLang="en-US" smtClean="0"/>
              <a:t>36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051767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3BF8A4-A974-4FF7-BD95-2A20C8F7E13C}" type="slidenum">
              <a:rPr kumimoji="1" lang="ja-JP" altLang="en-US" smtClean="0"/>
              <a:t>37</a:t>
            </a:fld>
            <a:endParaRPr kumimoji="1" lang="ja-JP" altLang="en-US"/>
          </a:p>
        </p:txBody>
      </p:sp>
    </p:spTree>
    <p:extLst>
      <p:ext uri="{BB962C8B-B14F-4D97-AF65-F5344CB8AC3E}">
        <p14:creationId xmlns:p14="http://schemas.microsoft.com/office/powerpoint/2010/main" val="1643076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0713" y="512763"/>
            <a:ext cx="3708400" cy="2566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FD7F68-3F3F-4994-A413-EBA6ED42EEA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1358214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0713" y="512763"/>
            <a:ext cx="3708400" cy="2566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3BF8A4-A974-4FF7-BD95-2A20C8F7E13C}" type="slidenum">
              <a:rPr kumimoji="1" lang="ja-JP" altLang="en-US" smtClean="0"/>
              <a:t>39</a:t>
            </a:fld>
            <a:endParaRPr kumimoji="1" lang="ja-JP" altLang="en-US"/>
          </a:p>
        </p:txBody>
      </p:sp>
    </p:spTree>
    <p:extLst>
      <p:ext uri="{BB962C8B-B14F-4D97-AF65-F5344CB8AC3E}">
        <p14:creationId xmlns:p14="http://schemas.microsoft.com/office/powerpoint/2010/main" val="876331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xfrm>
            <a:off x="3121025" y="508000"/>
            <a:ext cx="3684588"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latin typeface="Arial" charset="0"/>
              <a:ea typeface="ＭＳ Ｐ明朝" charset="-128"/>
            </a:endParaRPr>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174565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509588"/>
            <a:ext cx="3681412" cy="2547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BBAC2A2-D89C-4454-819F-FCB4D1B867E7}" type="slidenum">
              <a:rPr kumimoji="1" lang="ja-JP" altLang="en-US" smtClean="0"/>
              <a:t>42</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459195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3125788" y="512763"/>
            <a:ext cx="3675062" cy="2544762"/>
          </a:xfrm>
          <a:ln/>
        </p:spPr>
      </p:sp>
      <p:sp>
        <p:nvSpPr>
          <p:cNvPr id="16387" name="ノート プレースホルダ 2"/>
          <p:cNvSpPr>
            <a:spLocks noGrp="1"/>
          </p:cNvSpPr>
          <p:nvPr>
            <p:ph type="body" idx="1"/>
          </p:nvPr>
        </p:nvSpPr>
        <p:spPr>
          <a:noFill/>
          <a:ln/>
        </p:spPr>
        <p:txBody>
          <a:bodyPr/>
          <a:lstStyle/>
          <a:p>
            <a:pPr eaLnBrk="1" hangingPunct="1">
              <a:spcBef>
                <a:spcPct val="0"/>
              </a:spcBef>
            </a:pPr>
            <a:endParaRPr lang="ja-JP" altLang="en-US"/>
          </a:p>
        </p:txBody>
      </p:sp>
      <p:sp>
        <p:nvSpPr>
          <p:cNvPr id="16388" name="スライド番号プレースホルダ 3"/>
          <p:cNvSpPr>
            <a:spLocks noGrp="1"/>
          </p:cNvSpPr>
          <p:nvPr>
            <p:ph type="sldNum" sz="quarter" idx="5"/>
          </p:nvPr>
        </p:nvSpPr>
        <p:spPr>
          <a:noFill/>
        </p:spPr>
        <p:txBody>
          <a:bodyPr/>
          <a:lstStyle/>
          <a:p>
            <a:pPr defTabSz="872217"/>
            <a:fld id="{B5691C79-4EB0-4A43-B10D-381BD20EE6BA}" type="slidenum">
              <a:rPr lang="ja-JP" altLang="en-US" smtClean="0">
                <a:solidFill>
                  <a:prstClr val="black"/>
                </a:solidFill>
                <a:latin typeface="Arial" charset="0"/>
              </a:rPr>
              <a:pPr defTabSz="872217"/>
              <a:t>44</a:t>
            </a:fld>
            <a:endParaRPr lang="ja-JP" altLang="en-US">
              <a:solidFill>
                <a:prstClr val="black"/>
              </a:solidFill>
              <a:latin typeface="Arial" charset="0"/>
            </a:endParaRPr>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4006055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3122613" y="509588"/>
            <a:ext cx="3681412"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2101">
              <a:defRPr/>
            </a:pPr>
            <a:r>
              <a:rPr kumimoji="1" lang="ja-JP" altLang="en-US" dirty="0"/>
              <a:t>・新水道ビジョンの基本理念について</a:t>
            </a:r>
            <a:endParaRPr kumimoji="1" lang="en-US" altLang="ja-JP" dirty="0"/>
          </a:p>
          <a:p>
            <a:pPr defTabSz="882101">
              <a:defRPr/>
            </a:pPr>
            <a:r>
              <a:rPr kumimoji="1" lang="ja-JP" altLang="en-US" dirty="0"/>
              <a:t>・旧ビジョンはＨ１６に策定、Ｈ２０に改訂していますが、基本理念を「世界のトップランナーとしてチャレンジし続ける水道」としていました。　</a:t>
            </a:r>
            <a:endParaRPr kumimoji="1" lang="en-US" altLang="ja-JP" dirty="0"/>
          </a:p>
          <a:p>
            <a:pPr defTabSz="882101">
              <a:defRPr/>
            </a:pPr>
            <a:r>
              <a:rPr kumimoji="1" lang="ja-JP" altLang="en-US" dirty="0"/>
              <a:t>・新水道ビジョンでは、トップランナーのバトンを次の世代に継承するという発想で、「地域とともに、信頼を未来につなぐ日本の水道」としています。</a:t>
            </a:r>
            <a:endParaRPr kumimoji="1" lang="en-US" altLang="ja-JP" dirty="0"/>
          </a:p>
          <a:p>
            <a:pPr defTabSz="882101">
              <a:defRPr/>
            </a:pPr>
            <a:endParaRPr kumimoji="1" lang="en-US" altLang="ja-JP" dirty="0"/>
          </a:p>
          <a:p>
            <a:pPr defTabSz="882101">
              <a:defRPr/>
            </a:pPr>
            <a:r>
              <a:rPr kumimoji="1" lang="ja-JP" altLang="en-US" dirty="0"/>
              <a:t>・検討段階では、左側の囲いに、枚挙にいとまがない課題として、①人口減少による料金収入が減少すること、②一方で施設の老朽化が懸念され更新需要が増大すること、③Ｈ２４．５に利根川水系で発生したホルムアルデヒド事案のように水質リスクが増大していること、④地方公務員数の縮減に伴う水道従事職員が減少していることによるサービスレベルの低下が懸念されること、⑤さらに東日本大震災のような広域的で大規模な災害への危機管理、こういった水道に関わる事情を取り上げています。</a:t>
            </a:r>
            <a:endParaRPr kumimoji="1" lang="en-US" altLang="ja-JP" dirty="0"/>
          </a:p>
          <a:p>
            <a:endParaRPr kumimoji="1" lang="en-US" altLang="ja-JP" dirty="0"/>
          </a:p>
          <a:p>
            <a:r>
              <a:rPr kumimoji="1" lang="ja-JP" altLang="en-US" dirty="0"/>
              <a:t>・「地域」「信頼」「つなぐ」という、キーワードは、水道が地域に密着した公共サービスとして、発展を続けてきた功績を意識しつつ、地域住民からの信頼を次につなぐことが重要であるとした考え方を表現しています。</a:t>
            </a:r>
            <a:endParaRPr kumimoji="1" lang="en-US" altLang="ja-JP" dirty="0"/>
          </a:p>
          <a:p>
            <a:endParaRPr kumimoji="1" lang="en-US" altLang="ja-JP" dirty="0"/>
          </a:p>
          <a:p>
            <a:r>
              <a:rPr kumimoji="1" lang="ja-JP" altLang="en-US" dirty="0"/>
              <a:t>・取組の方向性として、安全、強靱、持続の３本の柱に関して、ア挑戦の意識と関係者間の連携によって、セットマネジメント、水道施設のレベルアップ、広域化・官民連携等の組織力アップ等の取組を示すとともに、新水道ビジョンに基づき都道府県や水道事業者がそれぞれの立場でビジョンを策定することを記載しています。</a:t>
            </a:r>
            <a:endParaRPr kumimoji="1" lang="en-US" altLang="ja-JP" dirty="0"/>
          </a:p>
          <a:p>
            <a:endParaRPr lang="ja-JP" altLang="en-US" dirty="0"/>
          </a:p>
        </p:txBody>
      </p:sp>
      <p:sp>
        <p:nvSpPr>
          <p:cNvPr id="4" name="スライド番号プレースホルダ 3"/>
          <p:cNvSpPr>
            <a:spLocks noGrp="1"/>
          </p:cNvSpPr>
          <p:nvPr>
            <p:ph type="sldNum" sz="quarter" idx="5"/>
          </p:nvPr>
        </p:nvSpPr>
        <p:spPr/>
        <p:txBody>
          <a:bodyPr/>
          <a:lstStyle/>
          <a:p>
            <a:pPr>
              <a:defRPr/>
            </a:pPr>
            <a:fld id="{C7F95C23-9007-44E7-81B6-DFEDC0A8F164}" type="slidenum">
              <a:rPr lang="ja-JP" altLang="en-US" smtClean="0"/>
              <a:pPr>
                <a:defRPr/>
              </a:pPr>
              <a:t>45</a:t>
            </a:fld>
            <a:endParaRPr lang="ja-JP" altLang="en-US" dirty="0"/>
          </a:p>
        </p:txBody>
      </p:sp>
      <p:sp>
        <p:nvSpPr>
          <p:cNvPr id="2" name="日付プレースホルダー 1"/>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98015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509588"/>
            <a:ext cx="3681412" cy="2547937"/>
          </a:xfrm>
        </p:spPr>
      </p:sp>
      <p:sp>
        <p:nvSpPr>
          <p:cNvPr id="3" name="ノート プレースホルダー 2"/>
          <p:cNvSpPr>
            <a:spLocks noGrp="1"/>
          </p:cNvSpPr>
          <p:nvPr>
            <p:ph type="body" idx="1"/>
          </p:nvPr>
        </p:nvSpPr>
        <p:spPr/>
        <p:txBody>
          <a:bodyPr/>
          <a:lstStyle/>
          <a:p>
            <a:pPr defTabSz="913054">
              <a:defRPr/>
            </a:pPr>
            <a:endParaRPr lang="ja-JP" altLang="ja-JP" sz="1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B33949B3-C53B-4721-A8F8-0E3FD2A51671}" type="slidenum">
              <a:rPr lang="ja-JP" altLang="en-US" smtClean="0">
                <a:solidFill>
                  <a:prstClr val="black"/>
                </a:solidFill>
              </a:rPr>
              <a:pPr/>
              <a:t>4</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3096873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3162300" y="512763"/>
            <a:ext cx="3708400" cy="2566987"/>
          </a:xfrm>
        </p:spPr>
      </p:sp>
      <p:sp>
        <p:nvSpPr>
          <p:cNvPr id="3" name="文字列プレースホルダ 2"/>
          <p:cNvSpPr>
            <a:spLocks noGrp="1"/>
          </p:cNvSpPr>
          <p:nvPr>
            <p:ph type="body" idx="3"/>
          </p:nvPr>
        </p:nvSpPr>
        <p:spPr/>
        <p:txBody>
          <a:bodyPr/>
          <a:lstStyle/>
          <a:p>
            <a:endParaRPr lang="ja-JP" altLang="en-US"/>
          </a:p>
        </p:txBody>
      </p:sp>
      <p:sp>
        <p:nvSpPr>
          <p:cNvPr id="4" name="スライド番号プレースホルダ 3"/>
          <p:cNvSpPr>
            <a:spLocks noGrp="1"/>
          </p:cNvSpPr>
          <p:nvPr>
            <p:ph type="sldNum" sz="quarter" idx="5"/>
          </p:nvPr>
        </p:nvSpPr>
        <p:spPr/>
        <p:txBody>
          <a:bodyPr/>
          <a:lstStyle/>
          <a:p>
            <a:fld id="{E83BF8A4-A974-4FF7-BD95-2A20C8F7E13C}"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2027188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57FE6B-0987-4DCE-AC44-5EA2390F6B49}" type="slidenum">
              <a:rPr kumimoji="1" lang="ja-JP" altLang="en-US" smtClean="0"/>
              <a:t>47</a:t>
            </a:fld>
            <a:endParaRPr kumimoji="1" lang="ja-JP" altLang="en-US"/>
          </a:p>
        </p:txBody>
      </p:sp>
    </p:spTree>
    <p:extLst>
      <p:ext uri="{BB962C8B-B14F-4D97-AF65-F5344CB8AC3E}">
        <p14:creationId xmlns:p14="http://schemas.microsoft.com/office/powerpoint/2010/main" val="442054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C105BE-F0E8-44DE-B32A-CF729EDFDC74}" type="slidenum">
              <a:rPr kumimoji="1" lang="ja-JP" altLang="en-US" smtClean="0"/>
              <a:t>52</a:t>
            </a:fld>
            <a:endParaRPr kumimoji="1" lang="ja-JP" altLang="en-US"/>
          </a:p>
        </p:txBody>
      </p:sp>
    </p:spTree>
    <p:extLst>
      <p:ext uri="{BB962C8B-B14F-4D97-AF65-F5344CB8AC3E}">
        <p14:creationId xmlns:p14="http://schemas.microsoft.com/office/powerpoint/2010/main" val="3630065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3BF8A4-A974-4FF7-BD95-2A20C8F7E13C}"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859554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3125788" y="512763"/>
            <a:ext cx="3675062" cy="2544762"/>
          </a:xfrm>
          <a:ln/>
        </p:spPr>
      </p:sp>
      <p:sp>
        <p:nvSpPr>
          <p:cNvPr id="16387" name="ノート プレースホルダ 2"/>
          <p:cNvSpPr>
            <a:spLocks noGrp="1"/>
          </p:cNvSpPr>
          <p:nvPr>
            <p:ph type="body" idx="1"/>
          </p:nvPr>
        </p:nvSpPr>
        <p:spPr>
          <a:noFill/>
          <a:ln/>
        </p:spPr>
        <p:txBody>
          <a:bodyPr/>
          <a:lstStyle/>
          <a:p>
            <a:pPr eaLnBrk="1" hangingPunct="1">
              <a:spcBef>
                <a:spcPct val="0"/>
              </a:spcBef>
            </a:pPr>
            <a:endParaRPr lang="ja-JP" altLang="en-US"/>
          </a:p>
        </p:txBody>
      </p:sp>
      <p:sp>
        <p:nvSpPr>
          <p:cNvPr id="16388" name="スライド番号プレースホルダ 3"/>
          <p:cNvSpPr>
            <a:spLocks noGrp="1"/>
          </p:cNvSpPr>
          <p:nvPr>
            <p:ph type="sldNum" sz="quarter" idx="5"/>
          </p:nvPr>
        </p:nvSpPr>
        <p:spPr>
          <a:noFill/>
        </p:spPr>
        <p:txBody>
          <a:bodyPr/>
          <a:lstStyle/>
          <a:p>
            <a:pPr defTabSz="872198"/>
            <a:fld id="{B5691C79-4EB0-4A43-B10D-381BD20EE6BA}" type="slidenum">
              <a:rPr lang="ja-JP" altLang="en-US" smtClean="0">
                <a:solidFill>
                  <a:prstClr val="black"/>
                </a:solidFill>
                <a:latin typeface="Arial" charset="0"/>
              </a:rPr>
              <a:pPr defTabSz="872198"/>
              <a:t>65</a:t>
            </a:fld>
            <a:endParaRPr lang="ja-JP" altLang="en-US">
              <a:solidFill>
                <a:prstClr val="black"/>
              </a:solidFill>
              <a:latin typeface="Arial" charset="0"/>
            </a:endParaRPr>
          </a:p>
        </p:txBody>
      </p:sp>
    </p:spTree>
    <p:extLst>
      <p:ext uri="{BB962C8B-B14F-4D97-AF65-F5344CB8AC3E}">
        <p14:creationId xmlns:p14="http://schemas.microsoft.com/office/powerpoint/2010/main" val="2820059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509588"/>
            <a:ext cx="3681412" cy="25479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B478246-8F56-4BB9-B620-3905D3C091F4}" type="slidenum">
              <a:rPr kumimoji="1" lang="ja-JP" altLang="en-US" smtClean="0"/>
              <a:t>66</a:t>
            </a:fld>
            <a:endParaRPr kumimoji="1" lang="ja-JP" altLang="en-US"/>
          </a:p>
        </p:txBody>
      </p:sp>
    </p:spTree>
    <p:extLst>
      <p:ext uri="{BB962C8B-B14F-4D97-AF65-F5344CB8AC3E}">
        <p14:creationId xmlns:p14="http://schemas.microsoft.com/office/powerpoint/2010/main" val="2532338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4200" y="509588"/>
            <a:ext cx="3681413" cy="2547937"/>
          </a:xfrm>
        </p:spPr>
      </p:sp>
      <p:sp>
        <p:nvSpPr>
          <p:cNvPr id="3" name="ノート プレースホルダー 2"/>
          <p:cNvSpPr>
            <a:spLocks noGrp="1"/>
          </p:cNvSpPr>
          <p:nvPr>
            <p:ph type="body" idx="1"/>
          </p:nvPr>
        </p:nvSpPr>
        <p:spPr>
          <a:xfrm>
            <a:off x="1288106" y="3201849"/>
            <a:ext cx="7455431" cy="3053341"/>
          </a:xfrm>
        </p:spPr>
        <p:txBody>
          <a:bodyPr/>
          <a:lstStyle/>
          <a:p>
            <a:pPr hangingPunct="0"/>
            <a:endParaRPr lang="ja-JP" altLang="ja-JP" dirty="0">
              <a:latin typeface="ＭＳ ゴシック" panose="020B0609070205080204" pitchFamily="49" charset="-128"/>
              <a:ea typeface="ＭＳ ゴシック" panose="020B0609070205080204" pitchFamily="49" charset="-128"/>
              <a:cs typeface="Arial" panose="020B0604020202020204" pitchFamily="34" charset="0"/>
            </a:endParaRPr>
          </a:p>
          <a:p>
            <a:pPr latinLnBrk="1"/>
            <a:r>
              <a:rPr lang="en-US" altLang="ja-JP">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97D0C9B4-72D6-47BC-8792-587370511C9E}" type="slidenum">
              <a:rPr kumimoji="1" lang="ja-JP" altLang="en-US" smtClean="0"/>
              <a:t>67</a:t>
            </a:fld>
            <a:endParaRPr kumimoji="1" lang="ja-JP" altLang="en-US"/>
          </a:p>
        </p:txBody>
      </p:sp>
    </p:spTree>
    <p:extLst>
      <p:ext uri="{BB962C8B-B14F-4D97-AF65-F5344CB8AC3E}">
        <p14:creationId xmlns:p14="http://schemas.microsoft.com/office/powerpoint/2010/main" val="3610986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509588"/>
            <a:ext cx="3681412" cy="2547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0685995-25F4-420F-A357-5A937FDF71AB}" type="slidenum">
              <a:rPr kumimoji="1" lang="ja-JP" altLang="en-US" smtClean="0"/>
              <a:t>68</a:t>
            </a:fld>
            <a:endParaRPr kumimoji="1" lang="ja-JP" altLang="en-US"/>
          </a:p>
        </p:txBody>
      </p:sp>
    </p:spTree>
    <p:extLst>
      <p:ext uri="{BB962C8B-B14F-4D97-AF65-F5344CB8AC3E}">
        <p14:creationId xmlns:p14="http://schemas.microsoft.com/office/powerpoint/2010/main" val="2717709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509588"/>
            <a:ext cx="3681412" cy="25479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33949B3-C53B-4721-A8F8-0E3FD2A51671}" type="slidenum">
              <a:rPr kumimoji="1" lang="ja-JP" altLang="en-US" smtClean="0"/>
              <a:t>5</a:t>
            </a:fld>
            <a:endParaRPr kumimoji="1" lang="ja-JP" altLang="en-US"/>
          </a:p>
        </p:txBody>
      </p:sp>
    </p:spTree>
    <p:extLst>
      <p:ext uri="{BB962C8B-B14F-4D97-AF65-F5344CB8AC3E}">
        <p14:creationId xmlns:p14="http://schemas.microsoft.com/office/powerpoint/2010/main" val="275909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13856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8048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p>
            <a:pPr>
              <a:defRPr/>
            </a:pPr>
            <a:fld id="{ED84BBA6-10BD-450E-B9BF-79AE7D564BAA}" type="slidenum">
              <a:rPr lang="en-US" altLang="ja-JP">
                <a:solidFill>
                  <a:prstClr val="black"/>
                </a:solidFill>
              </a:rPr>
              <a:pPr>
                <a:defRPr/>
              </a:pPr>
              <a:t>9</a:t>
            </a:fld>
            <a:endParaRPr lang="en-US" altLang="ja-JP" dirty="0">
              <a:solidFill>
                <a:prstClr val="black"/>
              </a:solidFill>
            </a:endParaRPr>
          </a:p>
        </p:txBody>
      </p:sp>
      <p:sp>
        <p:nvSpPr>
          <p:cNvPr id="8195" name="スライド イメージ プレースホルダ 1"/>
          <p:cNvSpPr>
            <a:spLocks noGrp="1" noRot="1" noChangeAspect="1" noTextEdit="1"/>
          </p:cNvSpPr>
          <p:nvPr>
            <p:ph type="sldImg"/>
          </p:nvPr>
        </p:nvSpPr>
        <p:spPr bwMode="auto">
          <a:xfrm>
            <a:off x="3162300" y="512763"/>
            <a:ext cx="3708400" cy="256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000" dirty="0">
              <a:latin typeface="HG丸ｺﾞｼｯｸM-PRO" pitchFamily="50" charset="-128"/>
              <a:ea typeface="HG丸ｺﾞｼｯｸM-PRO" pitchFamily="50" charset="-128"/>
            </a:endParaRPr>
          </a:p>
        </p:txBody>
      </p:sp>
      <p:sp>
        <p:nvSpPr>
          <p:cNvPr id="52228" name="スライド番号プレースホルダ 3"/>
          <p:cNvSpPr txBox="1">
            <a:spLocks noGrp="1"/>
          </p:cNvSpPr>
          <p:nvPr/>
        </p:nvSpPr>
        <p:spPr>
          <a:xfrm>
            <a:off x="5681717" y="6502464"/>
            <a:ext cx="4347865" cy="342235"/>
          </a:xfrm>
          <a:prstGeom prst="rect">
            <a:avLst/>
          </a:prstGeom>
          <a:noFill/>
        </p:spPr>
        <p:txBody>
          <a:bodyPr lIns="92053" tIns="46023" rIns="92053" bIns="46023" anchor="b"/>
          <a:lstStyle/>
          <a:p>
            <a:pPr algn="r">
              <a:defRPr/>
            </a:pPr>
            <a:fld id="{34176C3F-EE4C-4310-AA1F-4603FA1A712B}" type="slidenum">
              <a:rPr lang="en-US" altLang="ja-JP" sz="1200">
                <a:solidFill>
                  <a:prstClr val="black"/>
                </a:solidFill>
              </a:rPr>
              <a:pPr algn="r">
                <a:defRPr/>
              </a:pPr>
              <a:t>9</a:t>
            </a:fld>
            <a:endParaRPr lang="en-US" altLang="ja-JP" sz="1200" dirty="0">
              <a:solidFill>
                <a:prstClr val="black"/>
              </a:solidFill>
            </a:endParaRPr>
          </a:p>
        </p:txBody>
      </p:sp>
    </p:spTree>
    <p:extLst>
      <p:ext uri="{BB962C8B-B14F-4D97-AF65-F5344CB8AC3E}">
        <p14:creationId xmlns:p14="http://schemas.microsoft.com/office/powerpoint/2010/main" val="111100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62300" y="512763"/>
            <a:ext cx="3708400" cy="2566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3BF8A4-A974-4FF7-BD95-2A20C8F7E13C}" type="slidenum">
              <a:rPr kumimoji="1" lang="ja-JP" altLang="en-US" smtClean="0"/>
              <a:t>10</a:t>
            </a:fld>
            <a:endParaRPr kumimoji="1" lang="ja-JP" altLang="en-US"/>
          </a:p>
        </p:txBody>
      </p:sp>
    </p:spTree>
    <p:extLst>
      <p:ext uri="{BB962C8B-B14F-4D97-AF65-F5344CB8AC3E}">
        <p14:creationId xmlns:p14="http://schemas.microsoft.com/office/powerpoint/2010/main" val="129182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62300" y="512763"/>
            <a:ext cx="3708400" cy="25669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22916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2"/>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C46B1E9-662B-4724-B50C-C9FBDCFB38CF}" type="datetime1">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250112" y="6356407"/>
            <a:ext cx="2311400" cy="365125"/>
          </a:xfrm>
        </p:spPr>
        <p:txBody>
          <a:bodyPr/>
          <a:lstStyle>
            <a:lvl1pPr>
              <a:defRPr sz="16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EAF71952-CE34-4CAB-8D42-E965F36AD96F}" type="slidenum">
              <a:rPr lang="ja-JP" altLang="en-US" smtClean="0"/>
              <a:pPr/>
              <a:t>‹#›</a:t>
            </a:fld>
            <a:endParaRPr lang="ja-JP" altLang="en-US"/>
          </a:p>
        </p:txBody>
      </p:sp>
    </p:spTree>
    <p:extLst>
      <p:ext uri="{BB962C8B-B14F-4D97-AF65-F5344CB8AC3E}">
        <p14:creationId xmlns:p14="http://schemas.microsoft.com/office/powerpoint/2010/main" val="1334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732012E-F18E-4ABA-9435-D18AB102B403}" type="datetime1">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46688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38EF54-04E0-4A48-BE16-392569087AB5}" type="datetime1">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54297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4"/>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35550" y="3938589"/>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a:defRPr/>
            </a:lvl1pPr>
          </a:lstStyle>
          <a:p>
            <a:pPr>
              <a:defRPr/>
            </a:pPr>
            <a:fld id="{05BF5281-85C4-457E-8D1E-A34A57BF533F}" type="datetime1">
              <a:rPr lang="ja-JP" altLang="en-US" smtClean="0">
                <a:solidFill>
                  <a:prstClr val="black">
                    <a:tint val="75000"/>
                  </a:prstClr>
                </a:solidFill>
              </a:rPr>
              <a:pPr>
                <a:defRPr/>
              </a:pPr>
              <a:t>2018/11/1</a:t>
            </a:fld>
            <a:endParaRPr lang="en-US" altLang="ja-JP">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E604A22C-8DB7-4B45-9736-6E2DC3E84FDF}"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2316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64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011494-02A3-4C05-B7F9-7EC7ADA8ED01}" type="datetime1">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349569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7"/>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7823AF-D6BD-4CC1-9FAF-5702A3132D9E}" type="datetime1">
              <a:rPr kumimoji="1" lang="ja-JP" altLang="en-US" smtClean="0"/>
              <a:t>2018/11/1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171824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1A9372-B874-4C4D-A8C1-692B8CA15850}" type="datetime1">
              <a:rPr kumimoji="1" lang="ja-JP" altLang="en-US" smtClean="0"/>
              <a:t>2018/11/1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28678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0ADD974-B8C9-4BDA-8EFA-D6A578753B84}" type="datetime1">
              <a:rPr kumimoji="1" lang="ja-JP" altLang="en-US" smtClean="0"/>
              <a:t>2018/11/1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228253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0FF81A-29A2-4776-A791-045250AC241C}" type="datetime1">
              <a:rPr kumimoji="1" lang="ja-JP" altLang="en-US" smtClean="0"/>
              <a:t>2018/11/1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378156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9F9301-C414-49CA-9795-58EC84EDD22C}" type="datetime1">
              <a:rPr kumimoji="1" lang="ja-JP" altLang="en-US" smtClean="0"/>
              <a:t>2018/11/1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87546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D84E18-ABAA-4A41-B84F-56833C04FF49}" type="datetime1">
              <a:rPr kumimoji="1" lang="ja-JP" altLang="en-US" smtClean="0"/>
              <a:t>2018/11/1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40149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7A9E0B8-BD41-42A5-9D58-9848BD7EF197}" type="datetime1">
              <a:rPr kumimoji="1" lang="ja-JP" altLang="en-US" smtClean="0"/>
              <a:t>2018/11/1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140304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4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256D1-7B3B-45E0-9D7A-4F4CF4A910E7}" type="datetime1">
              <a:rPr kumimoji="1" lang="ja-JP" altLang="en-US" smtClean="0"/>
              <a:t>2018/11/1</a:t>
            </a:fld>
            <a:endParaRPr kumimoji="1" lang="ja-JP" altLang="en-US"/>
          </a:p>
        </p:txBody>
      </p:sp>
      <p:sp>
        <p:nvSpPr>
          <p:cNvPr id="5" name="フッター プレースホルダー 4"/>
          <p:cNvSpPr>
            <a:spLocks noGrp="1"/>
          </p:cNvSpPr>
          <p:nvPr>
            <p:ph type="ftr" sz="quarter" idx="3"/>
          </p:nvPr>
        </p:nvSpPr>
        <p:spPr>
          <a:xfrm>
            <a:off x="3384550" y="63564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4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71952-CE34-4CAB-8D42-E965F36AD96F}" type="slidenum">
              <a:rPr kumimoji="1" lang="ja-JP" altLang="en-US" smtClean="0"/>
              <a:t>‹#›</a:t>
            </a:fld>
            <a:endParaRPr kumimoji="1" lang="ja-JP" altLang="en-US"/>
          </a:p>
        </p:txBody>
      </p:sp>
    </p:spTree>
    <p:extLst>
      <p:ext uri="{BB962C8B-B14F-4D97-AF65-F5344CB8AC3E}">
        <p14:creationId xmlns:p14="http://schemas.microsoft.com/office/powerpoint/2010/main" val="81176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64" r:id="rId12"/>
    <p:sldLayoutId id="2147483965" r:id="rId13"/>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jp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2"/>
          <p:cNvSpPr>
            <a:spLocks noGrp="1"/>
          </p:cNvSpPr>
          <p:nvPr>
            <p:ph type="ctrTitle"/>
          </p:nvPr>
        </p:nvSpPr>
        <p:spPr>
          <a:xfrm>
            <a:off x="507347" y="2174890"/>
            <a:ext cx="9047823" cy="1470025"/>
          </a:xfrm>
        </p:spPr>
        <p:txBody>
          <a:bodyPr>
            <a:normAutofit/>
          </a:bodyPr>
          <a:lstStyle/>
          <a:p>
            <a:pPr>
              <a:defRPr/>
            </a:pPr>
            <a:r>
              <a:rPr lang="ja-JP" altLang="en-US" dirty="0"/>
              <a:t>水道行政の現状と課題について</a:t>
            </a:r>
            <a:br>
              <a:rPr lang="en-US" altLang="ja-JP" dirty="0"/>
            </a:br>
            <a:endParaRPr lang="ja-JP" altLang="en-US" sz="3200" dirty="0">
              <a:latin typeface="+mj-ea"/>
            </a:endParaRPr>
          </a:p>
        </p:txBody>
      </p:sp>
      <p:sp>
        <p:nvSpPr>
          <p:cNvPr id="4" name="サブタイトル 3"/>
          <p:cNvSpPr>
            <a:spLocks noGrp="1"/>
          </p:cNvSpPr>
          <p:nvPr>
            <p:ph type="subTitle" idx="1"/>
          </p:nvPr>
        </p:nvSpPr>
        <p:spPr>
          <a:xfrm>
            <a:off x="1613463" y="4293096"/>
            <a:ext cx="6527748" cy="1040285"/>
          </a:xfrm>
        </p:spPr>
        <p:txBody>
          <a:bodyPr wrap="none">
            <a:spAutoFit/>
          </a:bodyPr>
          <a:lstStyle/>
          <a:p>
            <a:pPr>
              <a:buFont typeface="Arial" pitchFamily="34" charset="0"/>
              <a:buNone/>
              <a:defRPr/>
            </a:pPr>
            <a:r>
              <a:rPr lang="ja-JP" altLang="en-US" sz="2800" dirty="0">
                <a:solidFill>
                  <a:schemeClr val="tx1"/>
                </a:solidFill>
                <a:latin typeface="+mj-ea"/>
                <a:ea typeface="+mj-ea"/>
              </a:rPr>
              <a:t>一般社団法人　日本水道工業団体連合会</a:t>
            </a:r>
          </a:p>
          <a:p>
            <a:pPr>
              <a:buFont typeface="Arial" pitchFamily="34" charset="0"/>
              <a:buNone/>
              <a:defRPr/>
            </a:pPr>
            <a:r>
              <a:rPr lang="ja-JP" altLang="en-US" sz="2800" dirty="0">
                <a:solidFill>
                  <a:schemeClr val="tx1"/>
                </a:solidFill>
                <a:latin typeface="+mj-ea"/>
                <a:ea typeface="+mj-ea"/>
              </a:rPr>
              <a:t>　専務理事　　宮﨑　正信</a:t>
            </a:r>
          </a:p>
        </p:txBody>
      </p:sp>
      <p:sp>
        <p:nvSpPr>
          <p:cNvPr id="104453" name="サブタイトル 3"/>
          <p:cNvSpPr txBox="1">
            <a:spLocks/>
          </p:cNvSpPr>
          <p:nvPr/>
        </p:nvSpPr>
        <p:spPr bwMode="auto">
          <a:xfrm>
            <a:off x="120385" y="333375"/>
            <a:ext cx="95138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buFontTx/>
              <a:buNone/>
            </a:pPr>
            <a:r>
              <a:rPr lang="ja-JP" altLang="en-US" sz="1800" dirty="0">
                <a:solidFill>
                  <a:srgbClr val="000000"/>
                </a:solidFill>
              </a:rPr>
              <a:t>　　</a:t>
            </a:r>
            <a:r>
              <a:rPr lang="ja-JP" altLang="en-US" sz="1800" dirty="0">
                <a:solidFill>
                  <a:srgbClr val="000000"/>
                </a:solidFill>
                <a:latin typeface="ＭＳ Ｐゴシック" charset="-128"/>
              </a:rPr>
              <a:t>　　　　　　　　　　　　　　　　　　　　</a:t>
            </a:r>
            <a:endParaRPr lang="en-US" altLang="ja-JP" sz="1800" dirty="0">
              <a:solidFill>
                <a:srgbClr val="000000"/>
              </a:solidFill>
              <a:latin typeface="ＭＳ Ｐゴシック" charset="-128"/>
            </a:endParaRPr>
          </a:p>
        </p:txBody>
      </p:sp>
      <p:sp>
        <p:nvSpPr>
          <p:cNvPr id="2" name="スライド番号プレースホルダー 1"/>
          <p:cNvSpPr>
            <a:spLocks noGrp="1"/>
          </p:cNvSpPr>
          <p:nvPr>
            <p:ph type="sldNum" sz="quarter" idx="12"/>
          </p:nvPr>
        </p:nvSpPr>
        <p:spPr>
          <a:xfrm>
            <a:off x="7478137" y="6453351"/>
            <a:ext cx="2311400" cy="365125"/>
          </a:xfrm>
        </p:spPr>
        <p:txBody>
          <a:bodyPr/>
          <a:lstStyle/>
          <a:p>
            <a:fld id="{332EF2D9-00D6-42E9-8D21-4B2B9FE66B7A}" type="slidenum">
              <a:rPr kumimoji="1" lang="ja-JP" altLang="en-US" sz="1200" b="1" smtClean="0">
                <a:solidFill>
                  <a:schemeClr val="tx1"/>
                </a:solidFill>
                <a:latin typeface="+mj-ea"/>
                <a:ea typeface="+mj-ea"/>
              </a:rPr>
              <a:t>1</a:t>
            </a:fld>
            <a:endParaRPr kumimoji="1" lang="ja-JP" altLang="en-US" sz="1200" b="1" dirty="0">
              <a:solidFill>
                <a:schemeClr val="tx1"/>
              </a:solidFill>
              <a:latin typeface="+mj-ea"/>
              <a:ea typeface="+mj-ea"/>
            </a:endParaRPr>
          </a:p>
        </p:txBody>
      </p:sp>
      <p:sp>
        <p:nvSpPr>
          <p:cNvPr id="3" name="テキスト ボックス 2"/>
          <p:cNvSpPr txBox="1"/>
          <p:nvPr/>
        </p:nvSpPr>
        <p:spPr>
          <a:xfrm>
            <a:off x="6033120" y="5775106"/>
            <a:ext cx="3378034" cy="646331"/>
          </a:xfrm>
          <a:prstGeom prst="rect">
            <a:avLst/>
          </a:prstGeom>
          <a:noFill/>
        </p:spPr>
        <p:txBody>
          <a:bodyPr wrap="square" rtlCol="0">
            <a:spAutoFit/>
          </a:bodyPr>
          <a:lstStyle/>
          <a:p>
            <a:r>
              <a:rPr kumimoji="1" lang="ja-JP" altLang="en-US" dirty="0"/>
              <a:t>本資料は一部を除き厚生労働省水道課より提供されたものです</a:t>
            </a:r>
          </a:p>
        </p:txBody>
      </p:sp>
      <p:sp>
        <p:nvSpPr>
          <p:cNvPr id="5" name="テキスト ボックス 4"/>
          <p:cNvSpPr txBox="1"/>
          <p:nvPr/>
        </p:nvSpPr>
        <p:spPr>
          <a:xfrm>
            <a:off x="6033120" y="333375"/>
            <a:ext cx="3240360" cy="646331"/>
          </a:xfrm>
          <a:prstGeom prst="rect">
            <a:avLst/>
          </a:prstGeom>
          <a:noFill/>
        </p:spPr>
        <p:txBody>
          <a:bodyPr wrap="square" rtlCol="0">
            <a:spAutoFit/>
          </a:bodyPr>
          <a:lstStyle/>
          <a:p>
            <a:r>
              <a:rPr kumimoji="1" lang="en-US" altLang="ja-JP" dirty="0"/>
              <a:t>NPO</a:t>
            </a:r>
            <a:r>
              <a:rPr kumimoji="1" lang="ja-JP" altLang="en-US" dirty="0"/>
              <a:t>法人水道千葉講演資料</a:t>
            </a:r>
          </a:p>
          <a:p>
            <a:r>
              <a:rPr lang="ja-JP" altLang="en-US" dirty="0"/>
              <a:t>平成</a:t>
            </a:r>
            <a:r>
              <a:rPr lang="en-US" altLang="ja-JP" dirty="0"/>
              <a:t>30</a:t>
            </a:r>
            <a:r>
              <a:rPr lang="ja-JP" altLang="en-US" dirty="0"/>
              <a:t>年</a:t>
            </a:r>
            <a:r>
              <a:rPr lang="en-US" altLang="ja-JP" dirty="0"/>
              <a:t>11</a:t>
            </a:r>
            <a:r>
              <a:rPr lang="ja-JP" altLang="en-US" dirty="0"/>
              <a:t>月</a:t>
            </a:r>
            <a:r>
              <a:rPr lang="en-US" altLang="ja-JP" dirty="0"/>
              <a:t>16</a:t>
            </a:r>
            <a:r>
              <a:rPr lang="ja-JP" altLang="en-US" dirty="0"/>
              <a:t>日</a:t>
            </a:r>
            <a:r>
              <a:rPr lang="en-US" altLang="ja-JP" dirty="0"/>
              <a:t>(</a:t>
            </a:r>
            <a:r>
              <a:rPr lang="ja-JP" altLang="en-US" dirty="0"/>
              <a:t>千葉市</a:t>
            </a:r>
            <a:r>
              <a:rPr lang="en-US" altLang="ja-JP" dirty="0"/>
              <a:t>)</a:t>
            </a:r>
            <a:endParaRPr kumimoji="1" lang="ja-JP" altLang="en-US" dirty="0"/>
          </a:p>
        </p:txBody>
      </p:sp>
    </p:spTree>
    <p:extLst>
      <p:ext uri="{BB962C8B-B14F-4D97-AF65-F5344CB8AC3E}">
        <p14:creationId xmlns:p14="http://schemas.microsoft.com/office/powerpoint/2010/main" val="189533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nvPr>
        </p:nvGraphicFramePr>
        <p:xfrm>
          <a:off x="147917" y="1620399"/>
          <a:ext cx="9655590" cy="5091915"/>
        </p:xfrm>
        <a:graphic>
          <a:graphicData uri="http://schemas.openxmlformats.org/drawingml/2006/chart">
            <c:chart xmlns:c="http://schemas.openxmlformats.org/drawingml/2006/chart" xmlns:r="http://schemas.openxmlformats.org/officeDocument/2006/relationships" r:id="rId3"/>
          </a:graphicData>
        </a:graphic>
      </p:graphicFrame>
      <p:sp>
        <p:nvSpPr>
          <p:cNvPr id="17" name="角丸四角形 16"/>
          <p:cNvSpPr/>
          <p:nvPr/>
        </p:nvSpPr>
        <p:spPr>
          <a:xfrm>
            <a:off x="83507" y="648399"/>
            <a:ext cx="9720000" cy="972000"/>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spcAft>
                <a:spcPts val="200"/>
              </a:spcAft>
            </a:pPr>
            <a:r>
              <a:rPr lang="ja-JP" altLang="en-US" sz="1400" kern="0" dirty="0">
                <a:solidFill>
                  <a:schemeClr val="tx1"/>
                </a:solidFill>
                <a:latin typeface="ＭＳ Ｐゴシック"/>
              </a:rPr>
              <a:t>水道管路は、高度経済成長期に多くの延長が布設されているが、これらの多くは耐震性が低く、震災時の安定給水に課題がある。全国の耐震適合性のある基幹管路の割合は３８．７％にとどまっており、事業体間、地域間でも大きな差があることから、全体として底上げが必要な状況である。</a:t>
            </a:r>
            <a:endParaRPr lang="en-US" altLang="ja-JP" sz="1400" kern="0" dirty="0">
              <a:solidFill>
                <a:schemeClr val="tx1"/>
              </a:solidFill>
              <a:latin typeface="ＭＳ Ｐゴシック"/>
            </a:endParaRPr>
          </a:p>
          <a:p>
            <a:r>
              <a:rPr lang="en-US" altLang="ja-JP" sz="1200" dirty="0">
                <a:solidFill>
                  <a:schemeClr val="tx1"/>
                </a:solidFill>
              </a:rPr>
              <a:t>※</a:t>
            </a:r>
            <a:r>
              <a:rPr lang="ja-JP" altLang="en-US" sz="1200" dirty="0">
                <a:solidFill>
                  <a:schemeClr val="tx1"/>
                </a:solidFill>
              </a:rPr>
              <a:t>基幹管路の耐震適合率（</a:t>
            </a:r>
            <a:r>
              <a:rPr lang="en-US" altLang="ja-JP" sz="1200" dirty="0">
                <a:solidFill>
                  <a:schemeClr val="tx1"/>
                </a:solidFill>
              </a:rPr>
              <a:t>KPI</a:t>
            </a:r>
            <a:r>
              <a:rPr lang="ja-JP" altLang="en-US" sz="1200" dirty="0">
                <a:solidFill>
                  <a:schemeClr val="tx1"/>
                </a:solidFill>
              </a:rPr>
              <a:t>）： </a:t>
            </a:r>
            <a:r>
              <a:rPr lang="en-US" altLang="ja-JP" sz="1200" dirty="0">
                <a:solidFill>
                  <a:schemeClr val="tx1"/>
                </a:solidFill>
              </a:rPr>
              <a:t>50</a:t>
            </a:r>
            <a:r>
              <a:rPr lang="ja-JP" altLang="en-US" sz="1200" dirty="0">
                <a:solidFill>
                  <a:schemeClr val="tx1"/>
                </a:solidFill>
              </a:rPr>
              <a:t>％［</a:t>
            </a:r>
            <a:r>
              <a:rPr lang="en-US" altLang="ja-JP" sz="1200" dirty="0">
                <a:solidFill>
                  <a:schemeClr val="tx1"/>
                </a:solidFill>
              </a:rPr>
              <a:t>H34</a:t>
            </a:r>
            <a:r>
              <a:rPr lang="ja-JP" altLang="en-US" sz="1200" dirty="0">
                <a:solidFill>
                  <a:schemeClr val="tx1"/>
                </a:solidFill>
              </a:rPr>
              <a:t>］</a:t>
            </a:r>
            <a:r>
              <a:rPr lang="ja-JP" altLang="en-US" sz="1000" dirty="0">
                <a:solidFill>
                  <a:schemeClr val="tx1"/>
                </a:solidFill>
              </a:rPr>
              <a:t>（国土強靱化アクションプラン</a:t>
            </a:r>
            <a:r>
              <a:rPr lang="en-US" altLang="ja-JP" sz="1000" dirty="0">
                <a:solidFill>
                  <a:schemeClr val="tx1"/>
                </a:solidFill>
              </a:rPr>
              <a:t>2017</a:t>
            </a:r>
            <a:r>
              <a:rPr lang="ja-JP" altLang="en-US" sz="1000" dirty="0">
                <a:solidFill>
                  <a:schemeClr val="tx1"/>
                </a:solidFill>
              </a:rPr>
              <a:t>（平成</a:t>
            </a:r>
            <a:r>
              <a:rPr lang="en-US" altLang="ja-JP" sz="1000" dirty="0">
                <a:solidFill>
                  <a:schemeClr val="tx1"/>
                </a:solidFill>
              </a:rPr>
              <a:t>29</a:t>
            </a:r>
            <a:r>
              <a:rPr lang="ja-JP" altLang="en-US" sz="1000" dirty="0">
                <a:solidFill>
                  <a:schemeClr val="tx1"/>
                </a:solidFill>
              </a:rPr>
              <a:t>年</a:t>
            </a:r>
            <a:r>
              <a:rPr lang="en-US" altLang="ja-JP" sz="1000" dirty="0">
                <a:solidFill>
                  <a:schemeClr val="tx1"/>
                </a:solidFill>
              </a:rPr>
              <a:t>6</a:t>
            </a:r>
            <a:r>
              <a:rPr lang="ja-JP" altLang="en-US" sz="1000" dirty="0">
                <a:solidFill>
                  <a:schemeClr val="tx1"/>
                </a:solidFill>
              </a:rPr>
              <a:t>月</a:t>
            </a:r>
            <a:r>
              <a:rPr lang="en-US" altLang="ja-JP" sz="1000" dirty="0">
                <a:solidFill>
                  <a:schemeClr val="tx1"/>
                </a:solidFill>
              </a:rPr>
              <a:t>6</a:t>
            </a:r>
            <a:r>
              <a:rPr lang="ja-JP" altLang="en-US" sz="1000" dirty="0">
                <a:solidFill>
                  <a:schemeClr val="tx1"/>
                </a:solidFill>
              </a:rPr>
              <a:t>日国土強靭化推進本部決定）より）</a:t>
            </a:r>
            <a:endParaRPr lang="ja-JP" altLang="en-US" sz="1400" dirty="0">
              <a:solidFill>
                <a:schemeClr val="tx1"/>
              </a:solidFill>
            </a:endParaRPr>
          </a:p>
        </p:txBody>
      </p:sp>
      <p:sp>
        <p:nvSpPr>
          <p:cNvPr id="7" name="タイトル 1"/>
          <p:cNvSpPr txBox="1">
            <a:spLocks/>
          </p:cNvSpPr>
          <p:nvPr/>
        </p:nvSpPr>
        <p:spPr>
          <a:xfrm>
            <a:off x="0" y="-27384"/>
            <a:ext cx="9906000" cy="612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ja-JP"/>
            </a:defPPr>
            <a:lvl1pPr algn="ctr">
              <a:defRPr sz="3200">
                <a:solidFill>
                  <a:prstClr val="black"/>
                </a:solidFill>
                <a:latin typeface="ＭＳ Ｐゴシック"/>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水道基幹管路の耐震適合率（平成</a:t>
            </a:r>
            <a:r>
              <a:rPr lang="en-US" altLang="ja-JP" dirty="0"/>
              <a:t>28</a:t>
            </a:r>
            <a:r>
              <a:rPr lang="ja-JP" altLang="en-US" dirty="0"/>
              <a:t>年度末）</a:t>
            </a:r>
          </a:p>
        </p:txBody>
      </p:sp>
      <p:sp>
        <p:nvSpPr>
          <p:cNvPr id="15" name="角丸四角形 14"/>
          <p:cNvSpPr/>
          <p:nvPr/>
        </p:nvSpPr>
        <p:spPr>
          <a:xfrm>
            <a:off x="2474285" y="4973782"/>
            <a:ext cx="4446494" cy="103091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anchor="ctr"/>
          <a:lstStyle/>
          <a:p>
            <a:pPr>
              <a:defRPr/>
            </a:pPr>
            <a:r>
              <a:rPr lang="en-US" altLang="ja-JP" dirty="0">
                <a:solidFill>
                  <a:prstClr val="black"/>
                </a:solidFill>
                <a:latin typeface="+mj-ea"/>
                <a:ea typeface="+mj-ea"/>
              </a:rPr>
              <a:t>【</a:t>
            </a:r>
            <a:r>
              <a:rPr lang="ja-JP" altLang="en-US" dirty="0">
                <a:solidFill>
                  <a:prstClr val="black"/>
                </a:solidFill>
                <a:latin typeface="+mj-ea"/>
                <a:ea typeface="+mj-ea"/>
              </a:rPr>
              <a:t>全国値</a:t>
            </a:r>
            <a:r>
              <a:rPr lang="en-US" altLang="ja-JP" dirty="0">
                <a:solidFill>
                  <a:prstClr val="black"/>
                </a:solidFill>
                <a:latin typeface="+mj-ea"/>
                <a:ea typeface="+mj-ea"/>
              </a:rPr>
              <a:t>】</a:t>
            </a:r>
            <a:r>
              <a:rPr lang="ja-JP" altLang="en-US" sz="1400" dirty="0">
                <a:solidFill>
                  <a:prstClr val="black"/>
                </a:solidFill>
                <a:latin typeface="+mj-ea"/>
                <a:ea typeface="+mj-ea"/>
              </a:rPr>
              <a:t>（平成</a:t>
            </a:r>
            <a:r>
              <a:rPr lang="en-US" altLang="ja-JP" sz="1400" dirty="0">
                <a:solidFill>
                  <a:prstClr val="black"/>
                </a:solidFill>
                <a:latin typeface="+mj-ea"/>
                <a:ea typeface="+mj-ea"/>
              </a:rPr>
              <a:t>27</a:t>
            </a:r>
            <a:r>
              <a:rPr lang="ja-JP" altLang="en-US" sz="1400" dirty="0">
                <a:solidFill>
                  <a:prstClr val="black"/>
                </a:solidFill>
                <a:latin typeface="+mj-ea"/>
                <a:ea typeface="+mj-ea"/>
              </a:rPr>
              <a:t>年度）</a:t>
            </a:r>
            <a:r>
              <a:rPr lang="ja-JP" altLang="en-US" dirty="0">
                <a:solidFill>
                  <a:prstClr val="black"/>
                </a:solidFill>
                <a:latin typeface="+mj-ea"/>
                <a:ea typeface="+mj-ea"/>
              </a:rPr>
              <a:t>　　　</a:t>
            </a:r>
            <a:r>
              <a:rPr lang="ja-JP" altLang="en-US" sz="1400" dirty="0">
                <a:solidFill>
                  <a:prstClr val="black"/>
                </a:solidFill>
                <a:latin typeface="+mj-ea"/>
                <a:ea typeface="+mj-ea"/>
              </a:rPr>
              <a:t>（平成</a:t>
            </a:r>
            <a:r>
              <a:rPr lang="en-US" altLang="ja-JP" sz="1400" dirty="0">
                <a:solidFill>
                  <a:prstClr val="black"/>
                </a:solidFill>
                <a:latin typeface="+mj-ea"/>
                <a:ea typeface="+mj-ea"/>
              </a:rPr>
              <a:t>28</a:t>
            </a:r>
            <a:r>
              <a:rPr lang="ja-JP" altLang="en-US" sz="1400" dirty="0">
                <a:solidFill>
                  <a:prstClr val="black"/>
                </a:solidFill>
                <a:latin typeface="+mj-ea"/>
                <a:ea typeface="+mj-ea"/>
              </a:rPr>
              <a:t>年度）</a:t>
            </a:r>
            <a:endParaRPr lang="en-US" altLang="ja-JP" sz="1400" dirty="0">
              <a:solidFill>
                <a:prstClr val="black"/>
              </a:solidFill>
              <a:latin typeface="+mj-ea"/>
              <a:ea typeface="+mj-ea"/>
            </a:endParaRPr>
          </a:p>
          <a:p>
            <a:pPr algn="ctr">
              <a:defRPr/>
            </a:pPr>
            <a:r>
              <a:rPr lang="ja-JP" altLang="en-US" sz="2800" dirty="0">
                <a:solidFill>
                  <a:prstClr val="black"/>
                </a:solidFill>
                <a:latin typeface="+mj-ea"/>
                <a:ea typeface="+mj-ea"/>
              </a:rPr>
              <a:t>　　</a:t>
            </a:r>
            <a:r>
              <a:rPr lang="ja-JP" altLang="en-US" sz="2400" dirty="0">
                <a:solidFill>
                  <a:prstClr val="black"/>
                </a:solidFill>
                <a:latin typeface="+mj-ea"/>
                <a:ea typeface="+mj-ea"/>
              </a:rPr>
              <a:t>　</a:t>
            </a:r>
            <a:r>
              <a:rPr lang="ja-JP" altLang="en-US" sz="2400" b="1" dirty="0">
                <a:solidFill>
                  <a:prstClr val="black"/>
                </a:solidFill>
                <a:latin typeface="+mj-ea"/>
                <a:ea typeface="+mj-ea"/>
              </a:rPr>
              <a:t>３７．２％ → ３８．７％</a:t>
            </a:r>
            <a:endParaRPr lang="en-US" altLang="ja-JP" sz="2400" b="1" dirty="0">
              <a:solidFill>
                <a:prstClr val="black"/>
              </a:solidFill>
              <a:latin typeface="+mj-ea"/>
              <a:ea typeface="+mj-ea"/>
            </a:endParaRPr>
          </a:p>
          <a:p>
            <a:pPr algn="ctr">
              <a:defRPr/>
            </a:pPr>
            <a:r>
              <a:rPr lang="en-US" altLang="ja-JP" dirty="0">
                <a:solidFill>
                  <a:prstClr val="black"/>
                </a:solidFill>
                <a:latin typeface="+mj-ea"/>
                <a:ea typeface="+mj-ea"/>
              </a:rPr>
              <a:t> </a:t>
            </a:r>
            <a:r>
              <a:rPr lang="ja-JP" altLang="en-US" dirty="0">
                <a:solidFill>
                  <a:prstClr val="black"/>
                </a:solidFill>
                <a:latin typeface="+mj-ea"/>
                <a:ea typeface="+mj-ea"/>
              </a:rPr>
              <a:t>１年間の伸びは１．５ポイント</a:t>
            </a:r>
          </a:p>
        </p:txBody>
      </p:sp>
      <p:sp>
        <p:nvSpPr>
          <p:cNvPr id="11" name="テキスト ボックス 5"/>
          <p:cNvSpPr txBox="1">
            <a:spLocks noChangeArrowheads="1"/>
          </p:cNvSpPr>
          <p:nvPr/>
        </p:nvSpPr>
        <p:spPr bwMode="auto">
          <a:xfrm>
            <a:off x="7113240" y="6619981"/>
            <a:ext cx="22882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ja-JP" altLang="en-US" sz="1200" dirty="0">
                <a:solidFill>
                  <a:prstClr val="black"/>
                </a:solidFill>
                <a:latin typeface="+mn-ea"/>
                <a:ea typeface="+mn-ea"/>
              </a:rPr>
              <a:t>（出典）厚生労働省水道</a:t>
            </a:r>
            <a:r>
              <a:rPr lang="ja-JP" altLang="en-US" sz="1200" dirty="0">
                <a:solidFill>
                  <a:prstClr val="black"/>
                </a:solidFill>
                <a:latin typeface="+mn-ea"/>
              </a:rPr>
              <a:t>課調べ</a:t>
            </a:r>
            <a:endParaRPr lang="ja-JP" altLang="en-US" sz="1200" dirty="0">
              <a:solidFill>
                <a:prstClr val="black"/>
              </a:solidFill>
              <a:latin typeface="+mn-ea"/>
              <a:ea typeface="+mn-ea"/>
            </a:endParaRPr>
          </a:p>
        </p:txBody>
      </p:sp>
      <p:pic>
        <p:nvPicPr>
          <p:cNvPr id="16" name="図 15"/>
          <p:cNvPicPr>
            <a:picLocks noChangeAspect="1" noChangeArrowheads="1"/>
          </p:cNvPicPr>
          <p:nvPr/>
        </p:nvPicPr>
        <p:blipFill>
          <a:blip r:embed="rId4" cstate="print">
            <a:extLst>
              <a:ext uri="{28A0092B-C50C-407E-A947-70E740481C1C}">
                <a14:useLocalDpi xmlns:a14="http://schemas.microsoft.com/office/drawing/2010/main" val="0"/>
              </a:ext>
            </a:extLst>
          </a:blip>
          <a:srcRect b="4520"/>
          <a:stretch>
            <a:fillRect/>
          </a:stretch>
        </p:blipFill>
        <p:spPr bwMode="auto">
          <a:xfrm>
            <a:off x="7073111" y="1675819"/>
            <a:ext cx="2882728" cy="170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10</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58106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8290" y="742258"/>
            <a:ext cx="8543925" cy="1077020"/>
          </a:xfrm>
        </p:spPr>
        <p:txBody>
          <a:bodyPr/>
          <a:lstStyle/>
          <a:p>
            <a:r>
              <a:rPr kumimoji="1" lang="ja-JP" altLang="en-US" dirty="0"/>
              <a:t>基幹管路の耐震化状況</a:t>
            </a:r>
            <a:r>
              <a:rPr lang="en-US" altLang="ja-JP" sz="2600" dirty="0"/>
              <a:t>(</a:t>
            </a:r>
            <a:r>
              <a:rPr lang="ja-JP" altLang="en-US" sz="2600" dirty="0"/>
              <a:t>平成</a:t>
            </a:r>
            <a:r>
              <a:rPr lang="en-US" altLang="ja-JP" sz="2600" dirty="0"/>
              <a:t>28</a:t>
            </a:r>
            <a:r>
              <a:rPr lang="ja-JP" altLang="en-US" sz="2600" dirty="0"/>
              <a:t>年度末</a:t>
            </a:r>
            <a:r>
              <a:rPr lang="en-US" altLang="ja-JP" sz="2600" dirty="0"/>
              <a:t>)</a:t>
            </a:r>
            <a:endParaRPr lang="ja-JP" altLang="en-US" sz="2600" dirty="0"/>
          </a:p>
        </p:txBody>
      </p:sp>
      <p:graphicFrame>
        <p:nvGraphicFramePr>
          <p:cNvPr id="5" name="表 4"/>
          <p:cNvGraphicFramePr>
            <a:graphicFrameLocks noGrp="1"/>
          </p:cNvGraphicFramePr>
          <p:nvPr>
            <p:extLst/>
          </p:nvPr>
        </p:nvGraphicFramePr>
        <p:xfrm>
          <a:off x="784222" y="1633538"/>
          <a:ext cx="7528564" cy="3510000"/>
        </p:xfrm>
        <a:graphic>
          <a:graphicData uri="http://schemas.openxmlformats.org/drawingml/2006/table">
            <a:tbl>
              <a:tblPr firstRow="1" bandRow="1">
                <a:tableStyleId>{5C22544A-7EE6-4342-B048-85BDC9FD1C3A}</a:tableStyleId>
              </a:tblPr>
              <a:tblGrid>
                <a:gridCol w="1805785">
                  <a:extLst>
                    <a:ext uri="{9D8B030D-6E8A-4147-A177-3AD203B41FA5}">
                      <a16:colId xmlns:a16="http://schemas.microsoft.com/office/drawing/2014/main" val="20000"/>
                    </a:ext>
                  </a:extLst>
                </a:gridCol>
                <a:gridCol w="1217613">
                  <a:extLst>
                    <a:ext uri="{9D8B030D-6E8A-4147-A177-3AD203B41FA5}">
                      <a16:colId xmlns:a16="http://schemas.microsoft.com/office/drawing/2014/main" val="20001"/>
                    </a:ext>
                  </a:extLst>
                </a:gridCol>
                <a:gridCol w="949325">
                  <a:extLst>
                    <a:ext uri="{9D8B030D-6E8A-4147-A177-3AD203B41FA5}">
                      <a16:colId xmlns:a16="http://schemas.microsoft.com/office/drawing/2014/main" val="20002"/>
                    </a:ext>
                  </a:extLst>
                </a:gridCol>
                <a:gridCol w="1099978">
                  <a:extLst>
                    <a:ext uri="{9D8B030D-6E8A-4147-A177-3AD203B41FA5}">
                      <a16:colId xmlns:a16="http://schemas.microsoft.com/office/drawing/2014/main" val="20003"/>
                    </a:ext>
                  </a:extLst>
                </a:gridCol>
                <a:gridCol w="1207294">
                  <a:extLst>
                    <a:ext uri="{9D8B030D-6E8A-4147-A177-3AD203B41FA5}">
                      <a16:colId xmlns:a16="http://schemas.microsoft.com/office/drawing/2014/main" val="20004"/>
                    </a:ext>
                  </a:extLst>
                </a:gridCol>
                <a:gridCol w="1248569">
                  <a:extLst>
                    <a:ext uri="{9D8B030D-6E8A-4147-A177-3AD203B41FA5}">
                      <a16:colId xmlns:a16="http://schemas.microsoft.com/office/drawing/2014/main" val="20005"/>
                    </a:ext>
                  </a:extLst>
                </a:gridCol>
              </a:tblGrid>
              <a:tr h="351000">
                <a:tc>
                  <a:txBody>
                    <a:bodyPr/>
                    <a:lstStyle/>
                    <a:p>
                      <a:endParaRPr kumimoji="1" lang="ja-JP" altLang="en-US" sz="1500" dirty="0"/>
                    </a:p>
                  </a:txBody>
                  <a:tcPr marL="74295" marR="74295" marT="37148" marB="37148"/>
                </a:tc>
                <a:tc>
                  <a:txBody>
                    <a:bodyPr/>
                    <a:lstStyle/>
                    <a:p>
                      <a:r>
                        <a:rPr kumimoji="1" lang="ja-JP" altLang="en-US" sz="1500" dirty="0"/>
                        <a:t>耐震適合率</a:t>
                      </a:r>
                    </a:p>
                  </a:txBody>
                  <a:tcPr marL="74295" marR="74295" marT="37148" marB="37148"/>
                </a:tc>
                <a:tc>
                  <a:txBody>
                    <a:bodyPr/>
                    <a:lstStyle/>
                    <a:p>
                      <a:r>
                        <a:rPr kumimoji="1" lang="ja-JP" altLang="en-US" sz="1500" dirty="0"/>
                        <a:t>耐震化率</a:t>
                      </a:r>
                    </a:p>
                  </a:txBody>
                  <a:tcPr marL="74295" marR="74295" marT="37148" marB="37148"/>
                </a:tc>
                <a:tc>
                  <a:txBody>
                    <a:bodyPr/>
                    <a:lstStyle/>
                    <a:p>
                      <a:endParaRPr kumimoji="1" lang="ja-JP" altLang="en-US" sz="1500" dirty="0"/>
                    </a:p>
                  </a:txBody>
                  <a:tcPr marL="74295" marR="74295" marT="37148" marB="37148"/>
                </a:tc>
                <a:tc>
                  <a:txBody>
                    <a:bodyPr/>
                    <a:lstStyle/>
                    <a:p>
                      <a:r>
                        <a:rPr kumimoji="1" lang="ja-JP" altLang="en-US" sz="1500" dirty="0"/>
                        <a:t>耐震適合率</a:t>
                      </a:r>
                    </a:p>
                  </a:txBody>
                  <a:tcPr marL="74295" marR="74295" marT="37148" marB="37148"/>
                </a:tc>
                <a:tc>
                  <a:txBody>
                    <a:bodyPr/>
                    <a:lstStyle/>
                    <a:p>
                      <a:r>
                        <a:rPr kumimoji="1" lang="ja-JP" altLang="en-US" sz="1500" dirty="0"/>
                        <a:t>耐震化率</a:t>
                      </a:r>
                    </a:p>
                  </a:txBody>
                  <a:tcPr marL="74295" marR="74295" marT="37148" marB="37148"/>
                </a:tc>
                <a:extLst>
                  <a:ext uri="{0D108BD9-81ED-4DB2-BD59-A6C34878D82A}">
                    <a16:rowId xmlns:a16="http://schemas.microsoft.com/office/drawing/2014/main" val="10000"/>
                  </a:ext>
                </a:extLst>
              </a:tr>
              <a:tr h="351000">
                <a:tc>
                  <a:txBody>
                    <a:bodyPr/>
                    <a:lstStyle/>
                    <a:p>
                      <a:r>
                        <a:rPr kumimoji="1" lang="ja-JP" altLang="en-US" sz="1500" dirty="0"/>
                        <a:t>千葉県</a:t>
                      </a:r>
                    </a:p>
                  </a:txBody>
                  <a:tcPr marL="74295" marR="74295" marT="37148" marB="37148"/>
                </a:tc>
                <a:tc>
                  <a:txBody>
                    <a:bodyPr/>
                    <a:lstStyle/>
                    <a:p>
                      <a:r>
                        <a:rPr kumimoji="1" lang="en-US" altLang="ja-JP" sz="1500" dirty="0"/>
                        <a:t>53.6</a:t>
                      </a:r>
                      <a:endParaRPr kumimoji="1" lang="ja-JP" altLang="en-US" sz="1500" dirty="0"/>
                    </a:p>
                  </a:txBody>
                  <a:tcPr marL="74295" marR="74295" marT="37148" marB="37148"/>
                </a:tc>
                <a:tc>
                  <a:txBody>
                    <a:bodyPr/>
                    <a:lstStyle/>
                    <a:p>
                      <a:r>
                        <a:rPr kumimoji="1" lang="en-US" altLang="ja-JP" sz="1500" dirty="0"/>
                        <a:t>31.5</a:t>
                      </a:r>
                      <a:endParaRPr kumimoji="1" lang="ja-JP" altLang="en-US" sz="1500" dirty="0"/>
                    </a:p>
                  </a:txBody>
                  <a:tcPr marL="74295" marR="74295" marT="37148" marB="37148"/>
                </a:tc>
                <a:tc>
                  <a:txBody>
                    <a:bodyPr/>
                    <a:lstStyle/>
                    <a:p>
                      <a:r>
                        <a:rPr kumimoji="1" lang="ja-JP" altLang="en-US" sz="1500" dirty="0"/>
                        <a:t>木更津市</a:t>
                      </a:r>
                    </a:p>
                  </a:txBody>
                  <a:tcPr marL="74295" marR="74295" marT="37148" marB="37148"/>
                </a:tc>
                <a:tc>
                  <a:txBody>
                    <a:bodyPr/>
                    <a:lstStyle/>
                    <a:p>
                      <a:r>
                        <a:rPr kumimoji="1" lang="en-US" altLang="ja-JP" sz="1500" dirty="0"/>
                        <a:t>14.2</a:t>
                      </a:r>
                      <a:endParaRPr kumimoji="1" lang="ja-JP" altLang="en-US" sz="1500" dirty="0"/>
                    </a:p>
                  </a:txBody>
                  <a:tcPr marL="74295" marR="74295" marT="37148" marB="37148"/>
                </a:tc>
                <a:tc>
                  <a:txBody>
                    <a:bodyPr/>
                    <a:lstStyle/>
                    <a:p>
                      <a:r>
                        <a:rPr kumimoji="1" lang="en-US" altLang="ja-JP" sz="1500" dirty="0"/>
                        <a:t>14.2</a:t>
                      </a:r>
                      <a:endParaRPr kumimoji="1" lang="ja-JP" altLang="en-US" sz="1500" dirty="0"/>
                    </a:p>
                  </a:txBody>
                  <a:tcPr marL="74295" marR="74295" marT="37148" marB="37148"/>
                </a:tc>
                <a:extLst>
                  <a:ext uri="{0D108BD9-81ED-4DB2-BD59-A6C34878D82A}">
                    <a16:rowId xmlns:a16="http://schemas.microsoft.com/office/drawing/2014/main" val="10001"/>
                  </a:ext>
                </a:extLst>
              </a:tr>
              <a:tr h="351000">
                <a:tc>
                  <a:txBody>
                    <a:bodyPr/>
                    <a:lstStyle/>
                    <a:p>
                      <a:r>
                        <a:rPr kumimoji="1" lang="ja-JP" altLang="en-US" sz="1500" dirty="0"/>
                        <a:t>千葉市</a:t>
                      </a:r>
                    </a:p>
                  </a:txBody>
                  <a:tcPr marL="74295" marR="74295" marT="37148" marB="37148"/>
                </a:tc>
                <a:tc>
                  <a:txBody>
                    <a:bodyPr/>
                    <a:lstStyle/>
                    <a:p>
                      <a:r>
                        <a:rPr kumimoji="1" lang="en-US" altLang="ja-JP" sz="1500" dirty="0"/>
                        <a:t>65.5</a:t>
                      </a:r>
                      <a:endParaRPr kumimoji="1" lang="ja-JP" altLang="en-US" sz="1500" dirty="0"/>
                    </a:p>
                  </a:txBody>
                  <a:tcPr marL="74295" marR="74295" marT="37148" marB="37148"/>
                </a:tc>
                <a:tc>
                  <a:txBody>
                    <a:bodyPr/>
                    <a:lstStyle/>
                    <a:p>
                      <a:r>
                        <a:rPr kumimoji="1" lang="en-US" altLang="ja-JP" sz="1500" dirty="0"/>
                        <a:t>41.8</a:t>
                      </a:r>
                      <a:endParaRPr kumimoji="1" lang="ja-JP" altLang="en-US" sz="1500" dirty="0"/>
                    </a:p>
                  </a:txBody>
                  <a:tcPr marL="74295" marR="74295" marT="37148" marB="37148"/>
                </a:tc>
                <a:tc>
                  <a:txBody>
                    <a:bodyPr/>
                    <a:lstStyle/>
                    <a:p>
                      <a:r>
                        <a:rPr kumimoji="1" lang="ja-JP" altLang="en-US" sz="1500" dirty="0"/>
                        <a:t>君津市</a:t>
                      </a:r>
                    </a:p>
                  </a:txBody>
                  <a:tcPr marL="74295" marR="74295" marT="37148" marB="37148"/>
                </a:tc>
                <a:tc>
                  <a:txBody>
                    <a:bodyPr/>
                    <a:lstStyle/>
                    <a:p>
                      <a:r>
                        <a:rPr kumimoji="1" lang="en-US" altLang="ja-JP" sz="1500" dirty="0"/>
                        <a:t>17.6</a:t>
                      </a:r>
                      <a:endParaRPr kumimoji="1" lang="ja-JP" altLang="en-US" sz="1500" dirty="0"/>
                    </a:p>
                  </a:txBody>
                  <a:tcPr marL="74295" marR="74295" marT="37148" marB="37148"/>
                </a:tc>
                <a:tc>
                  <a:txBody>
                    <a:bodyPr/>
                    <a:lstStyle/>
                    <a:p>
                      <a:r>
                        <a:rPr kumimoji="1" lang="en-US" altLang="ja-JP" sz="1500" dirty="0"/>
                        <a:t>11.5</a:t>
                      </a:r>
                      <a:endParaRPr kumimoji="1" lang="ja-JP" altLang="en-US" sz="1500" dirty="0"/>
                    </a:p>
                  </a:txBody>
                  <a:tcPr marL="74295" marR="74295" marT="37148" marB="37148"/>
                </a:tc>
                <a:extLst>
                  <a:ext uri="{0D108BD9-81ED-4DB2-BD59-A6C34878D82A}">
                    <a16:rowId xmlns:a16="http://schemas.microsoft.com/office/drawing/2014/main" val="10002"/>
                  </a:ext>
                </a:extLst>
              </a:tr>
              <a:tr h="351000">
                <a:tc>
                  <a:txBody>
                    <a:bodyPr/>
                    <a:lstStyle/>
                    <a:p>
                      <a:r>
                        <a:rPr kumimoji="1" lang="ja-JP" altLang="en-US" sz="1500" dirty="0"/>
                        <a:t>松戸市</a:t>
                      </a:r>
                    </a:p>
                  </a:txBody>
                  <a:tcPr marL="74295" marR="74295" marT="37148" marB="37148"/>
                </a:tc>
                <a:tc>
                  <a:txBody>
                    <a:bodyPr/>
                    <a:lstStyle/>
                    <a:p>
                      <a:r>
                        <a:rPr kumimoji="1" lang="en-US" altLang="ja-JP" sz="1500" dirty="0"/>
                        <a:t>34.1</a:t>
                      </a:r>
                      <a:endParaRPr kumimoji="1" lang="ja-JP" altLang="en-US" sz="1500" dirty="0"/>
                    </a:p>
                  </a:txBody>
                  <a:tcPr marL="74295" marR="74295" marT="37148" marB="37148"/>
                </a:tc>
                <a:tc>
                  <a:txBody>
                    <a:bodyPr/>
                    <a:lstStyle/>
                    <a:p>
                      <a:r>
                        <a:rPr kumimoji="1" lang="en-US" altLang="ja-JP" sz="1500" dirty="0"/>
                        <a:t>16.3</a:t>
                      </a:r>
                      <a:endParaRPr kumimoji="1" lang="ja-JP" altLang="en-US" sz="1500" dirty="0"/>
                    </a:p>
                  </a:txBody>
                  <a:tcPr marL="74295" marR="74295" marT="37148" marB="37148"/>
                </a:tc>
                <a:tc>
                  <a:txBody>
                    <a:bodyPr/>
                    <a:lstStyle/>
                    <a:p>
                      <a:r>
                        <a:rPr kumimoji="1" lang="ja-JP" altLang="en-US" sz="1500" dirty="0"/>
                        <a:t>袖ヶ浦市</a:t>
                      </a:r>
                    </a:p>
                  </a:txBody>
                  <a:tcPr marL="74295" marR="74295" marT="37148" marB="37148"/>
                </a:tc>
                <a:tc>
                  <a:txBody>
                    <a:bodyPr/>
                    <a:lstStyle/>
                    <a:p>
                      <a:r>
                        <a:rPr kumimoji="1" lang="en-US" altLang="ja-JP" sz="1500" dirty="0"/>
                        <a:t>35.9</a:t>
                      </a:r>
                      <a:endParaRPr kumimoji="1" lang="ja-JP" altLang="en-US" sz="1500" dirty="0"/>
                    </a:p>
                  </a:txBody>
                  <a:tcPr marL="74295" marR="74295" marT="37148" marB="37148"/>
                </a:tc>
                <a:tc>
                  <a:txBody>
                    <a:bodyPr/>
                    <a:lstStyle/>
                    <a:p>
                      <a:r>
                        <a:rPr kumimoji="1" lang="en-US" altLang="ja-JP" sz="1500" dirty="0"/>
                        <a:t>19.2</a:t>
                      </a:r>
                      <a:endParaRPr kumimoji="1" lang="ja-JP" altLang="en-US" sz="1500" dirty="0"/>
                    </a:p>
                  </a:txBody>
                  <a:tcPr marL="74295" marR="74295" marT="37148" marB="37148"/>
                </a:tc>
                <a:extLst>
                  <a:ext uri="{0D108BD9-81ED-4DB2-BD59-A6C34878D82A}">
                    <a16:rowId xmlns:a16="http://schemas.microsoft.com/office/drawing/2014/main" val="10003"/>
                  </a:ext>
                </a:extLst>
              </a:tr>
              <a:tr h="351000">
                <a:tc>
                  <a:txBody>
                    <a:bodyPr/>
                    <a:lstStyle/>
                    <a:p>
                      <a:r>
                        <a:rPr kumimoji="1" lang="ja-JP" altLang="en-US" sz="1500" dirty="0"/>
                        <a:t>習志野市</a:t>
                      </a:r>
                    </a:p>
                  </a:txBody>
                  <a:tcPr marL="74295" marR="74295" marT="37148" marB="37148"/>
                </a:tc>
                <a:tc>
                  <a:txBody>
                    <a:bodyPr/>
                    <a:lstStyle/>
                    <a:p>
                      <a:r>
                        <a:rPr kumimoji="1" lang="en-US" altLang="ja-JP" sz="1500" dirty="0"/>
                        <a:t>47.4</a:t>
                      </a:r>
                      <a:endParaRPr kumimoji="1" lang="ja-JP" altLang="en-US" sz="1500" dirty="0"/>
                    </a:p>
                  </a:txBody>
                  <a:tcPr marL="74295" marR="74295" marT="37148" marB="37148"/>
                </a:tc>
                <a:tc>
                  <a:txBody>
                    <a:bodyPr/>
                    <a:lstStyle/>
                    <a:p>
                      <a:r>
                        <a:rPr kumimoji="1" lang="en-US" altLang="ja-JP" sz="1500" dirty="0"/>
                        <a:t>11.7</a:t>
                      </a:r>
                      <a:endParaRPr kumimoji="1" lang="ja-JP" altLang="en-US" sz="1500" dirty="0"/>
                    </a:p>
                  </a:txBody>
                  <a:tcPr marL="74295" marR="74295" marT="37148" marB="37148"/>
                </a:tc>
                <a:tc>
                  <a:txBody>
                    <a:bodyPr/>
                    <a:lstStyle/>
                    <a:p>
                      <a:r>
                        <a:rPr kumimoji="1" lang="ja-JP" altLang="en-US" sz="1500" dirty="0"/>
                        <a:t>成田市</a:t>
                      </a:r>
                    </a:p>
                  </a:txBody>
                  <a:tcPr marL="74295" marR="74295" marT="37148" marB="37148"/>
                </a:tc>
                <a:tc>
                  <a:txBody>
                    <a:bodyPr/>
                    <a:lstStyle/>
                    <a:p>
                      <a:r>
                        <a:rPr kumimoji="1" lang="en-US" altLang="ja-JP" sz="1500" dirty="0"/>
                        <a:t>81.4</a:t>
                      </a:r>
                      <a:endParaRPr kumimoji="1" lang="ja-JP" altLang="en-US" sz="1500" dirty="0"/>
                    </a:p>
                  </a:txBody>
                  <a:tcPr marL="74295" marR="74295" marT="37148" marB="37148"/>
                </a:tc>
                <a:tc>
                  <a:txBody>
                    <a:bodyPr/>
                    <a:lstStyle/>
                    <a:p>
                      <a:r>
                        <a:rPr kumimoji="1" lang="en-US" altLang="ja-JP" sz="1500" dirty="0"/>
                        <a:t>81.3</a:t>
                      </a:r>
                      <a:endParaRPr kumimoji="1" lang="ja-JP" altLang="en-US" sz="1500" dirty="0"/>
                    </a:p>
                  </a:txBody>
                  <a:tcPr marL="74295" marR="74295" marT="37148" marB="37148"/>
                </a:tc>
                <a:extLst>
                  <a:ext uri="{0D108BD9-81ED-4DB2-BD59-A6C34878D82A}">
                    <a16:rowId xmlns:a16="http://schemas.microsoft.com/office/drawing/2014/main" val="10004"/>
                  </a:ext>
                </a:extLst>
              </a:tr>
              <a:tr h="351000">
                <a:tc>
                  <a:txBody>
                    <a:bodyPr/>
                    <a:lstStyle/>
                    <a:p>
                      <a:r>
                        <a:rPr kumimoji="1" lang="ja-JP" altLang="en-US" sz="1500" dirty="0"/>
                        <a:t>野田市</a:t>
                      </a:r>
                    </a:p>
                  </a:txBody>
                  <a:tcPr marL="74295" marR="74295" marT="37148" marB="37148"/>
                </a:tc>
                <a:tc>
                  <a:txBody>
                    <a:bodyPr/>
                    <a:lstStyle/>
                    <a:p>
                      <a:r>
                        <a:rPr kumimoji="1" lang="en-US" altLang="ja-JP" sz="1500" dirty="0"/>
                        <a:t>66.3</a:t>
                      </a:r>
                      <a:endParaRPr kumimoji="1" lang="ja-JP" altLang="en-US" sz="1500" dirty="0"/>
                    </a:p>
                  </a:txBody>
                  <a:tcPr marL="74295" marR="74295" marT="37148" marB="37148"/>
                </a:tc>
                <a:tc>
                  <a:txBody>
                    <a:bodyPr/>
                    <a:lstStyle/>
                    <a:p>
                      <a:r>
                        <a:rPr kumimoji="1" lang="en-US" altLang="ja-JP" sz="1500" dirty="0"/>
                        <a:t>0.0</a:t>
                      </a:r>
                      <a:endParaRPr kumimoji="1" lang="ja-JP" altLang="en-US" sz="1500" dirty="0"/>
                    </a:p>
                  </a:txBody>
                  <a:tcPr marL="74295" marR="74295" marT="37148" marB="37148"/>
                </a:tc>
                <a:tc>
                  <a:txBody>
                    <a:bodyPr/>
                    <a:lstStyle/>
                    <a:p>
                      <a:r>
                        <a:rPr kumimoji="1" lang="ja-JP" altLang="en-US" sz="1500" dirty="0"/>
                        <a:t>佐倉市</a:t>
                      </a:r>
                    </a:p>
                  </a:txBody>
                  <a:tcPr marL="74295" marR="74295" marT="37148" marB="37148"/>
                </a:tc>
                <a:tc>
                  <a:txBody>
                    <a:bodyPr/>
                    <a:lstStyle/>
                    <a:p>
                      <a:r>
                        <a:rPr kumimoji="1" lang="en-US" altLang="ja-JP" sz="1500" dirty="0"/>
                        <a:t>62.2</a:t>
                      </a:r>
                      <a:endParaRPr kumimoji="1" lang="ja-JP" altLang="en-US" sz="1500" dirty="0"/>
                    </a:p>
                  </a:txBody>
                  <a:tcPr marL="74295" marR="74295" marT="37148" marB="37148"/>
                </a:tc>
                <a:tc>
                  <a:txBody>
                    <a:bodyPr/>
                    <a:lstStyle/>
                    <a:p>
                      <a:r>
                        <a:rPr kumimoji="1" lang="en-US" altLang="ja-JP" sz="1500" dirty="0"/>
                        <a:t>21.5</a:t>
                      </a:r>
                      <a:endParaRPr kumimoji="1" lang="ja-JP" altLang="en-US" sz="1500" dirty="0"/>
                    </a:p>
                  </a:txBody>
                  <a:tcPr marL="74295" marR="74295" marT="37148" marB="37148"/>
                </a:tc>
                <a:extLst>
                  <a:ext uri="{0D108BD9-81ED-4DB2-BD59-A6C34878D82A}">
                    <a16:rowId xmlns:a16="http://schemas.microsoft.com/office/drawing/2014/main" val="10005"/>
                  </a:ext>
                </a:extLst>
              </a:tr>
              <a:tr h="351000">
                <a:tc>
                  <a:txBody>
                    <a:bodyPr/>
                    <a:lstStyle/>
                    <a:p>
                      <a:r>
                        <a:rPr kumimoji="1" lang="ja-JP" altLang="en-US" sz="1500" dirty="0"/>
                        <a:t>柏市</a:t>
                      </a:r>
                    </a:p>
                  </a:txBody>
                  <a:tcPr marL="74295" marR="74295" marT="37148" marB="37148"/>
                </a:tc>
                <a:tc>
                  <a:txBody>
                    <a:bodyPr/>
                    <a:lstStyle/>
                    <a:p>
                      <a:r>
                        <a:rPr kumimoji="1" lang="en-US" altLang="ja-JP" sz="1500" dirty="0"/>
                        <a:t>72.3</a:t>
                      </a:r>
                      <a:endParaRPr kumimoji="1" lang="ja-JP" altLang="en-US" sz="1500" dirty="0"/>
                    </a:p>
                  </a:txBody>
                  <a:tcPr marL="74295" marR="74295" marT="37148" marB="37148"/>
                </a:tc>
                <a:tc>
                  <a:txBody>
                    <a:bodyPr/>
                    <a:lstStyle/>
                    <a:p>
                      <a:r>
                        <a:rPr kumimoji="1" lang="en-US" altLang="ja-JP" sz="1500" dirty="0"/>
                        <a:t>36.3</a:t>
                      </a:r>
                      <a:endParaRPr kumimoji="1" lang="ja-JP" altLang="en-US" sz="1500" dirty="0"/>
                    </a:p>
                  </a:txBody>
                  <a:tcPr marL="74295" marR="74295" marT="37148" marB="37148"/>
                </a:tc>
                <a:tc>
                  <a:txBody>
                    <a:bodyPr/>
                    <a:lstStyle/>
                    <a:p>
                      <a:r>
                        <a:rPr kumimoji="1" lang="ja-JP" altLang="en-US" sz="1500" dirty="0"/>
                        <a:t>四街道市</a:t>
                      </a:r>
                    </a:p>
                  </a:txBody>
                  <a:tcPr marL="74295" marR="74295" marT="37148" marB="37148"/>
                </a:tc>
                <a:tc>
                  <a:txBody>
                    <a:bodyPr/>
                    <a:lstStyle/>
                    <a:p>
                      <a:r>
                        <a:rPr kumimoji="1" lang="en-US" altLang="ja-JP" sz="1500" dirty="0"/>
                        <a:t>55.4</a:t>
                      </a:r>
                      <a:endParaRPr kumimoji="1" lang="ja-JP" altLang="en-US" sz="1500" dirty="0"/>
                    </a:p>
                  </a:txBody>
                  <a:tcPr marL="74295" marR="74295" marT="37148" marB="37148"/>
                </a:tc>
                <a:tc>
                  <a:txBody>
                    <a:bodyPr/>
                    <a:lstStyle/>
                    <a:p>
                      <a:r>
                        <a:rPr kumimoji="1" lang="en-US" altLang="ja-JP" sz="1500" dirty="0"/>
                        <a:t>20.9</a:t>
                      </a:r>
                      <a:endParaRPr kumimoji="1" lang="ja-JP" altLang="en-US" sz="1500" dirty="0"/>
                    </a:p>
                  </a:txBody>
                  <a:tcPr marL="74295" marR="74295" marT="37148" marB="37148"/>
                </a:tc>
                <a:extLst>
                  <a:ext uri="{0D108BD9-81ED-4DB2-BD59-A6C34878D82A}">
                    <a16:rowId xmlns:a16="http://schemas.microsoft.com/office/drawing/2014/main" val="10006"/>
                  </a:ext>
                </a:extLst>
              </a:tr>
              <a:tr h="351000">
                <a:tc>
                  <a:txBody>
                    <a:bodyPr/>
                    <a:lstStyle/>
                    <a:p>
                      <a:r>
                        <a:rPr kumimoji="1" lang="ja-JP" altLang="en-US" sz="1500" dirty="0"/>
                        <a:t>流山市</a:t>
                      </a:r>
                    </a:p>
                  </a:txBody>
                  <a:tcPr marL="74295" marR="74295" marT="37148" marB="37148"/>
                </a:tc>
                <a:tc>
                  <a:txBody>
                    <a:bodyPr/>
                    <a:lstStyle/>
                    <a:p>
                      <a:r>
                        <a:rPr kumimoji="1" lang="en-US" altLang="ja-JP" sz="1500" dirty="0"/>
                        <a:t>43.4</a:t>
                      </a:r>
                      <a:endParaRPr kumimoji="1" lang="ja-JP" altLang="en-US" sz="1500" dirty="0"/>
                    </a:p>
                  </a:txBody>
                  <a:tcPr marL="74295" marR="74295" marT="37148" marB="37148"/>
                </a:tc>
                <a:tc>
                  <a:txBody>
                    <a:bodyPr/>
                    <a:lstStyle/>
                    <a:p>
                      <a:r>
                        <a:rPr kumimoji="1" lang="en-US" altLang="ja-JP" sz="1500" dirty="0"/>
                        <a:t>37.2</a:t>
                      </a:r>
                      <a:endParaRPr kumimoji="1" lang="ja-JP" altLang="en-US" sz="1500" dirty="0"/>
                    </a:p>
                  </a:txBody>
                  <a:tcPr marL="74295" marR="74295" marT="37148" marB="37148"/>
                </a:tc>
                <a:tc>
                  <a:txBody>
                    <a:bodyPr/>
                    <a:lstStyle/>
                    <a:p>
                      <a:r>
                        <a:rPr kumimoji="1" lang="ja-JP" altLang="en-US" sz="1500" dirty="0"/>
                        <a:t>富里市</a:t>
                      </a:r>
                    </a:p>
                  </a:txBody>
                  <a:tcPr marL="74295" marR="74295" marT="37148" marB="37148"/>
                </a:tc>
                <a:tc>
                  <a:txBody>
                    <a:bodyPr/>
                    <a:lstStyle/>
                    <a:p>
                      <a:r>
                        <a:rPr kumimoji="1" lang="en-US" altLang="ja-JP" sz="1500" dirty="0"/>
                        <a:t>80.3</a:t>
                      </a:r>
                      <a:endParaRPr kumimoji="1" lang="ja-JP" altLang="en-US" sz="1500" dirty="0"/>
                    </a:p>
                  </a:txBody>
                  <a:tcPr marL="74295" marR="74295" marT="37148" marB="37148"/>
                </a:tc>
                <a:tc>
                  <a:txBody>
                    <a:bodyPr/>
                    <a:lstStyle/>
                    <a:p>
                      <a:r>
                        <a:rPr kumimoji="1" lang="en-US" altLang="ja-JP" sz="1500" dirty="0"/>
                        <a:t>14.9</a:t>
                      </a:r>
                      <a:endParaRPr kumimoji="1" lang="ja-JP" altLang="en-US" sz="1500" dirty="0"/>
                    </a:p>
                  </a:txBody>
                  <a:tcPr marL="74295" marR="74295" marT="37148" marB="37148"/>
                </a:tc>
                <a:extLst>
                  <a:ext uri="{0D108BD9-81ED-4DB2-BD59-A6C34878D82A}">
                    <a16:rowId xmlns:a16="http://schemas.microsoft.com/office/drawing/2014/main" val="10007"/>
                  </a:ext>
                </a:extLst>
              </a:tr>
              <a:tr h="351000">
                <a:tc>
                  <a:txBody>
                    <a:bodyPr/>
                    <a:lstStyle/>
                    <a:p>
                      <a:r>
                        <a:rPr kumimoji="1" lang="ja-JP" altLang="en-US" sz="1500" dirty="0"/>
                        <a:t>八千代市</a:t>
                      </a:r>
                    </a:p>
                  </a:txBody>
                  <a:tcPr marL="74295" marR="74295" marT="37148" marB="37148"/>
                </a:tc>
                <a:tc>
                  <a:txBody>
                    <a:bodyPr/>
                    <a:lstStyle/>
                    <a:p>
                      <a:r>
                        <a:rPr kumimoji="1" lang="en-US" altLang="ja-JP" sz="1500" dirty="0"/>
                        <a:t>64.9</a:t>
                      </a:r>
                      <a:endParaRPr kumimoji="1" lang="ja-JP" altLang="en-US" sz="1500" dirty="0"/>
                    </a:p>
                  </a:txBody>
                  <a:tcPr marL="74295" marR="74295" marT="37148" marB="37148"/>
                </a:tc>
                <a:tc>
                  <a:txBody>
                    <a:bodyPr/>
                    <a:lstStyle/>
                    <a:p>
                      <a:r>
                        <a:rPr kumimoji="1" lang="en-US" altLang="ja-JP" sz="1500" dirty="0"/>
                        <a:t>49.9</a:t>
                      </a:r>
                      <a:endParaRPr kumimoji="1" lang="ja-JP" altLang="en-US" sz="1500" dirty="0"/>
                    </a:p>
                  </a:txBody>
                  <a:tcPr marL="74295" marR="74295" marT="37148" marB="37148"/>
                </a:tc>
                <a:tc>
                  <a:txBody>
                    <a:bodyPr/>
                    <a:lstStyle/>
                    <a:p>
                      <a:r>
                        <a:rPr kumimoji="1" lang="ja-JP" altLang="en-US" sz="1500" dirty="0"/>
                        <a:t>銚子市</a:t>
                      </a:r>
                    </a:p>
                  </a:txBody>
                  <a:tcPr marL="74295" marR="74295" marT="37148" marB="37148"/>
                </a:tc>
                <a:tc>
                  <a:txBody>
                    <a:bodyPr/>
                    <a:lstStyle/>
                    <a:p>
                      <a:r>
                        <a:rPr kumimoji="1" lang="en-US" altLang="ja-JP" sz="1500" dirty="0"/>
                        <a:t>54.2</a:t>
                      </a:r>
                      <a:endParaRPr kumimoji="1" lang="ja-JP" altLang="en-US" sz="1500" dirty="0"/>
                    </a:p>
                  </a:txBody>
                  <a:tcPr marL="74295" marR="74295" marT="37148" marB="37148"/>
                </a:tc>
                <a:tc>
                  <a:txBody>
                    <a:bodyPr/>
                    <a:lstStyle/>
                    <a:p>
                      <a:r>
                        <a:rPr kumimoji="1" lang="en-US" altLang="ja-JP" sz="1500" dirty="0"/>
                        <a:t>54.2</a:t>
                      </a:r>
                      <a:endParaRPr kumimoji="1" lang="ja-JP" altLang="en-US" sz="1500" dirty="0"/>
                    </a:p>
                  </a:txBody>
                  <a:tcPr marL="74295" marR="74295" marT="37148" marB="37148"/>
                </a:tc>
                <a:extLst>
                  <a:ext uri="{0D108BD9-81ED-4DB2-BD59-A6C34878D82A}">
                    <a16:rowId xmlns:a16="http://schemas.microsoft.com/office/drawing/2014/main" val="10008"/>
                  </a:ext>
                </a:extLst>
              </a:tr>
              <a:tr h="351000">
                <a:tc>
                  <a:txBody>
                    <a:bodyPr/>
                    <a:lstStyle/>
                    <a:p>
                      <a:r>
                        <a:rPr kumimoji="1" lang="ja-JP" altLang="en-US" sz="1500" dirty="0"/>
                        <a:t>我孫子市</a:t>
                      </a:r>
                    </a:p>
                  </a:txBody>
                  <a:tcPr marL="74295" marR="74295" marT="37148" marB="37148"/>
                </a:tc>
                <a:tc>
                  <a:txBody>
                    <a:bodyPr/>
                    <a:lstStyle/>
                    <a:p>
                      <a:r>
                        <a:rPr kumimoji="1" lang="en-US" altLang="ja-JP" sz="1500" dirty="0"/>
                        <a:t>46.0</a:t>
                      </a:r>
                      <a:endParaRPr kumimoji="1" lang="ja-JP" altLang="en-US" sz="1500" dirty="0"/>
                    </a:p>
                  </a:txBody>
                  <a:tcPr marL="74295" marR="74295" marT="37148" marB="37148"/>
                </a:tc>
                <a:tc>
                  <a:txBody>
                    <a:bodyPr/>
                    <a:lstStyle/>
                    <a:p>
                      <a:r>
                        <a:rPr kumimoji="1" lang="en-US" altLang="ja-JP" sz="1500" dirty="0"/>
                        <a:t>10.9</a:t>
                      </a:r>
                      <a:endParaRPr kumimoji="1" lang="ja-JP" altLang="en-US" sz="1500" dirty="0"/>
                    </a:p>
                  </a:txBody>
                  <a:tcPr marL="74295" marR="74295" marT="37148" marB="37148"/>
                </a:tc>
                <a:tc>
                  <a:txBody>
                    <a:bodyPr/>
                    <a:lstStyle/>
                    <a:p>
                      <a:r>
                        <a:rPr kumimoji="1" lang="ja-JP" altLang="en-US" sz="1500" dirty="0"/>
                        <a:t>旭市</a:t>
                      </a:r>
                    </a:p>
                  </a:txBody>
                  <a:tcPr marL="74295" marR="74295" marT="37148" marB="37148"/>
                </a:tc>
                <a:tc>
                  <a:txBody>
                    <a:bodyPr/>
                    <a:lstStyle/>
                    <a:p>
                      <a:r>
                        <a:rPr kumimoji="1" lang="en-US" altLang="ja-JP" sz="1500" dirty="0"/>
                        <a:t>9.4</a:t>
                      </a:r>
                      <a:endParaRPr kumimoji="1" lang="ja-JP" altLang="en-US" sz="1500" dirty="0"/>
                    </a:p>
                  </a:txBody>
                  <a:tcPr marL="74295" marR="74295" marT="37148" marB="37148"/>
                </a:tc>
                <a:tc>
                  <a:txBody>
                    <a:bodyPr/>
                    <a:lstStyle/>
                    <a:p>
                      <a:r>
                        <a:rPr kumimoji="1" lang="en-US" altLang="ja-JP" sz="1500" dirty="0"/>
                        <a:t>9.4</a:t>
                      </a:r>
                      <a:endParaRPr kumimoji="1" lang="ja-JP" altLang="en-US" sz="1500" dirty="0"/>
                    </a:p>
                  </a:txBody>
                  <a:tcPr marL="74295" marR="74295" marT="37148" marB="37148"/>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1550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784222" y="1633538"/>
          <a:ext cx="7914485" cy="3510000"/>
        </p:xfrm>
        <a:graphic>
          <a:graphicData uri="http://schemas.openxmlformats.org/drawingml/2006/table">
            <a:tbl>
              <a:tblPr firstRow="1" bandRow="1">
                <a:tableStyleId>{5C22544A-7EE6-4342-B048-85BDC9FD1C3A}</a:tableStyleId>
              </a:tblPr>
              <a:tblGrid>
                <a:gridCol w="1836741">
                  <a:extLst>
                    <a:ext uri="{9D8B030D-6E8A-4147-A177-3AD203B41FA5}">
                      <a16:colId xmlns:a16="http://schemas.microsoft.com/office/drawing/2014/main" val="20000"/>
                    </a:ext>
                  </a:extLst>
                </a:gridCol>
                <a:gridCol w="1186656">
                  <a:extLst>
                    <a:ext uri="{9D8B030D-6E8A-4147-A177-3AD203B41FA5}">
                      <a16:colId xmlns:a16="http://schemas.microsoft.com/office/drawing/2014/main" val="20001"/>
                    </a:ext>
                  </a:extLst>
                </a:gridCol>
                <a:gridCol w="949325">
                  <a:extLst>
                    <a:ext uri="{9D8B030D-6E8A-4147-A177-3AD203B41FA5}">
                      <a16:colId xmlns:a16="http://schemas.microsoft.com/office/drawing/2014/main" val="20002"/>
                    </a:ext>
                  </a:extLst>
                </a:gridCol>
                <a:gridCol w="1279525">
                  <a:extLst>
                    <a:ext uri="{9D8B030D-6E8A-4147-A177-3AD203B41FA5}">
                      <a16:colId xmlns:a16="http://schemas.microsoft.com/office/drawing/2014/main" val="20003"/>
                    </a:ext>
                  </a:extLst>
                </a:gridCol>
                <a:gridCol w="1331119">
                  <a:extLst>
                    <a:ext uri="{9D8B030D-6E8A-4147-A177-3AD203B41FA5}">
                      <a16:colId xmlns:a16="http://schemas.microsoft.com/office/drawing/2014/main" val="20004"/>
                    </a:ext>
                  </a:extLst>
                </a:gridCol>
                <a:gridCol w="1331119">
                  <a:extLst>
                    <a:ext uri="{9D8B030D-6E8A-4147-A177-3AD203B41FA5}">
                      <a16:colId xmlns:a16="http://schemas.microsoft.com/office/drawing/2014/main" val="20005"/>
                    </a:ext>
                  </a:extLst>
                </a:gridCol>
              </a:tblGrid>
              <a:tr h="351000">
                <a:tc>
                  <a:txBody>
                    <a:bodyPr/>
                    <a:lstStyle/>
                    <a:p>
                      <a:endParaRPr kumimoji="1" lang="ja-JP" altLang="en-US" sz="1500" dirty="0"/>
                    </a:p>
                  </a:txBody>
                  <a:tcPr marL="74295" marR="74295" marT="37148" marB="37148"/>
                </a:tc>
                <a:tc>
                  <a:txBody>
                    <a:bodyPr/>
                    <a:lstStyle/>
                    <a:p>
                      <a:r>
                        <a:rPr kumimoji="1" lang="ja-JP" altLang="en-US" sz="1500" dirty="0"/>
                        <a:t>耐震適合率</a:t>
                      </a:r>
                    </a:p>
                  </a:txBody>
                  <a:tcPr marL="74295" marR="74295" marT="37148" marB="37148"/>
                </a:tc>
                <a:tc>
                  <a:txBody>
                    <a:bodyPr/>
                    <a:lstStyle/>
                    <a:p>
                      <a:r>
                        <a:rPr kumimoji="1" lang="ja-JP" altLang="en-US" sz="1500" dirty="0"/>
                        <a:t>耐震化率</a:t>
                      </a:r>
                    </a:p>
                  </a:txBody>
                  <a:tcPr marL="74295" marR="74295" marT="37148" marB="37148"/>
                </a:tc>
                <a:tc>
                  <a:txBody>
                    <a:bodyPr/>
                    <a:lstStyle/>
                    <a:p>
                      <a:endParaRPr kumimoji="1" lang="ja-JP" altLang="en-US" sz="1500" dirty="0"/>
                    </a:p>
                  </a:txBody>
                  <a:tcPr marL="74295" marR="74295" marT="37148" marB="37148"/>
                </a:tc>
                <a:tc>
                  <a:txBody>
                    <a:bodyPr/>
                    <a:lstStyle/>
                    <a:p>
                      <a:r>
                        <a:rPr kumimoji="1" lang="ja-JP" altLang="en-US" sz="1500" dirty="0"/>
                        <a:t>耐震適合率</a:t>
                      </a:r>
                    </a:p>
                  </a:txBody>
                  <a:tcPr marL="74295" marR="74295" marT="37148" marB="37148"/>
                </a:tc>
                <a:tc>
                  <a:txBody>
                    <a:bodyPr/>
                    <a:lstStyle/>
                    <a:p>
                      <a:r>
                        <a:rPr kumimoji="1" lang="ja-JP" altLang="en-US" sz="1500" dirty="0"/>
                        <a:t>耐震化率</a:t>
                      </a:r>
                    </a:p>
                  </a:txBody>
                  <a:tcPr marL="74295" marR="74295" marT="37148" marB="37148"/>
                </a:tc>
                <a:extLst>
                  <a:ext uri="{0D108BD9-81ED-4DB2-BD59-A6C34878D82A}">
                    <a16:rowId xmlns:a16="http://schemas.microsoft.com/office/drawing/2014/main" val="10000"/>
                  </a:ext>
                </a:extLst>
              </a:tr>
              <a:tr h="351000">
                <a:tc>
                  <a:txBody>
                    <a:bodyPr/>
                    <a:lstStyle/>
                    <a:p>
                      <a:r>
                        <a:rPr kumimoji="1" lang="ja-JP" altLang="en-US" sz="1500" dirty="0"/>
                        <a:t>山武郡企業団</a:t>
                      </a:r>
                    </a:p>
                  </a:txBody>
                  <a:tcPr marL="74295" marR="74295" marT="37148" marB="37148"/>
                </a:tc>
                <a:tc>
                  <a:txBody>
                    <a:bodyPr/>
                    <a:lstStyle/>
                    <a:p>
                      <a:r>
                        <a:rPr kumimoji="1" lang="en-US" altLang="ja-JP" sz="1500" dirty="0"/>
                        <a:t>54.8</a:t>
                      </a:r>
                      <a:endParaRPr kumimoji="1" lang="ja-JP" altLang="en-US" sz="1500" dirty="0"/>
                    </a:p>
                  </a:txBody>
                  <a:tcPr marL="74295" marR="74295" marT="37148" marB="37148"/>
                </a:tc>
                <a:tc>
                  <a:txBody>
                    <a:bodyPr/>
                    <a:lstStyle/>
                    <a:p>
                      <a:r>
                        <a:rPr kumimoji="1" lang="en-US" altLang="ja-JP" sz="1500" dirty="0"/>
                        <a:t>20.5</a:t>
                      </a:r>
                      <a:endParaRPr kumimoji="1" lang="ja-JP" altLang="en-US" sz="1500" dirty="0"/>
                    </a:p>
                  </a:txBody>
                  <a:tcPr marL="74295" marR="74295" marT="37148" marB="37148"/>
                </a:tc>
                <a:tc>
                  <a:txBody>
                    <a:bodyPr/>
                    <a:lstStyle/>
                    <a:p>
                      <a:r>
                        <a:rPr kumimoji="1" lang="ja-JP" altLang="en-US" sz="1500" dirty="0"/>
                        <a:t>用水供給</a:t>
                      </a:r>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extLst>
                  <a:ext uri="{0D108BD9-81ED-4DB2-BD59-A6C34878D82A}">
                    <a16:rowId xmlns:a16="http://schemas.microsoft.com/office/drawing/2014/main" val="10001"/>
                  </a:ext>
                </a:extLst>
              </a:tr>
              <a:tr h="351000">
                <a:tc>
                  <a:txBody>
                    <a:bodyPr/>
                    <a:lstStyle/>
                    <a:p>
                      <a:r>
                        <a:rPr kumimoji="1" lang="ja-JP" altLang="en-US" sz="1500" dirty="0"/>
                        <a:t>長生郡企業団</a:t>
                      </a:r>
                    </a:p>
                  </a:txBody>
                  <a:tcPr marL="74295" marR="74295" marT="37148" marB="37148"/>
                </a:tc>
                <a:tc>
                  <a:txBody>
                    <a:bodyPr/>
                    <a:lstStyle/>
                    <a:p>
                      <a:r>
                        <a:rPr kumimoji="1" lang="en-US" altLang="ja-JP" sz="1500" dirty="0"/>
                        <a:t>24.7</a:t>
                      </a:r>
                      <a:endParaRPr kumimoji="1" lang="ja-JP" altLang="en-US" sz="1500" dirty="0"/>
                    </a:p>
                  </a:txBody>
                  <a:tcPr marL="74295" marR="74295" marT="37148" marB="37148"/>
                </a:tc>
                <a:tc>
                  <a:txBody>
                    <a:bodyPr/>
                    <a:lstStyle/>
                    <a:p>
                      <a:r>
                        <a:rPr kumimoji="1" lang="en-US" altLang="ja-JP" sz="1500" dirty="0"/>
                        <a:t>3.8</a:t>
                      </a:r>
                      <a:endParaRPr kumimoji="1" lang="ja-JP" altLang="en-US" sz="1500" dirty="0"/>
                    </a:p>
                  </a:txBody>
                  <a:tcPr marL="74295" marR="74295" marT="37148" marB="37148"/>
                </a:tc>
                <a:tc>
                  <a:txBody>
                    <a:bodyPr/>
                    <a:lstStyle/>
                    <a:p>
                      <a:r>
                        <a:rPr kumimoji="1" lang="ja-JP" altLang="en-US" sz="1500" dirty="0"/>
                        <a:t>九十九里</a:t>
                      </a:r>
                    </a:p>
                  </a:txBody>
                  <a:tcPr marL="74295" marR="74295" marT="37148" marB="37148"/>
                </a:tc>
                <a:tc>
                  <a:txBody>
                    <a:bodyPr/>
                    <a:lstStyle/>
                    <a:p>
                      <a:r>
                        <a:rPr kumimoji="1" lang="en-US" altLang="ja-JP" sz="1500" dirty="0"/>
                        <a:t>68.3</a:t>
                      </a:r>
                      <a:endParaRPr kumimoji="1" lang="ja-JP" altLang="en-US" sz="1500" dirty="0"/>
                    </a:p>
                  </a:txBody>
                  <a:tcPr marL="74295" marR="74295" marT="37148" marB="37148"/>
                </a:tc>
                <a:tc>
                  <a:txBody>
                    <a:bodyPr/>
                    <a:lstStyle/>
                    <a:p>
                      <a:r>
                        <a:rPr kumimoji="1" lang="en-US" altLang="ja-JP" sz="1500" dirty="0"/>
                        <a:t>37.4</a:t>
                      </a:r>
                      <a:endParaRPr kumimoji="1" lang="ja-JP" altLang="en-US" sz="1500" dirty="0"/>
                    </a:p>
                  </a:txBody>
                  <a:tcPr marL="74295" marR="74295" marT="37148" marB="37148"/>
                </a:tc>
                <a:extLst>
                  <a:ext uri="{0D108BD9-81ED-4DB2-BD59-A6C34878D82A}">
                    <a16:rowId xmlns:a16="http://schemas.microsoft.com/office/drawing/2014/main" val="10002"/>
                  </a:ext>
                </a:extLst>
              </a:tr>
              <a:tr h="351000">
                <a:tc>
                  <a:txBody>
                    <a:bodyPr/>
                    <a:lstStyle/>
                    <a:p>
                      <a:r>
                        <a:rPr kumimoji="1" lang="ja-JP" altLang="en-US" sz="1500" dirty="0"/>
                        <a:t>三芳企業団</a:t>
                      </a:r>
                    </a:p>
                  </a:txBody>
                  <a:tcPr marL="74295" marR="74295" marT="37148" marB="37148"/>
                </a:tc>
                <a:tc>
                  <a:txBody>
                    <a:bodyPr/>
                    <a:lstStyle/>
                    <a:p>
                      <a:r>
                        <a:rPr kumimoji="1" lang="en-US" altLang="ja-JP" sz="1500" dirty="0"/>
                        <a:t>0.6</a:t>
                      </a:r>
                      <a:endParaRPr kumimoji="1" lang="ja-JP" altLang="en-US" sz="1500" dirty="0"/>
                    </a:p>
                  </a:txBody>
                  <a:tcPr marL="74295" marR="74295" marT="37148" marB="37148"/>
                </a:tc>
                <a:tc>
                  <a:txBody>
                    <a:bodyPr/>
                    <a:lstStyle/>
                    <a:p>
                      <a:r>
                        <a:rPr kumimoji="1" lang="en-US" altLang="ja-JP" sz="1500" dirty="0"/>
                        <a:t>0.6</a:t>
                      </a:r>
                      <a:endParaRPr kumimoji="1" lang="ja-JP" altLang="en-US" sz="1500" dirty="0"/>
                    </a:p>
                  </a:txBody>
                  <a:tcPr marL="74295" marR="74295" marT="37148" marB="37148"/>
                </a:tc>
                <a:tc>
                  <a:txBody>
                    <a:bodyPr/>
                    <a:lstStyle/>
                    <a:p>
                      <a:r>
                        <a:rPr kumimoji="1" lang="ja-JP" altLang="en-US" sz="1500" dirty="0"/>
                        <a:t>北千葉</a:t>
                      </a:r>
                    </a:p>
                  </a:txBody>
                  <a:tcPr marL="74295" marR="74295" marT="37148" marB="37148"/>
                </a:tc>
                <a:tc>
                  <a:txBody>
                    <a:bodyPr/>
                    <a:lstStyle/>
                    <a:p>
                      <a:r>
                        <a:rPr kumimoji="1" lang="en-US" altLang="ja-JP" sz="1500" dirty="0"/>
                        <a:t>91.3</a:t>
                      </a:r>
                      <a:endParaRPr kumimoji="1" lang="ja-JP" altLang="en-US" sz="1500" dirty="0"/>
                    </a:p>
                  </a:txBody>
                  <a:tcPr marL="74295" marR="74295" marT="37148" marB="37148"/>
                </a:tc>
                <a:tc>
                  <a:txBody>
                    <a:bodyPr/>
                    <a:lstStyle/>
                    <a:p>
                      <a:r>
                        <a:rPr kumimoji="1" lang="en-US" altLang="ja-JP" sz="1500" dirty="0"/>
                        <a:t>24.8</a:t>
                      </a:r>
                      <a:endParaRPr kumimoji="1" lang="ja-JP" altLang="en-US" sz="1500" dirty="0"/>
                    </a:p>
                  </a:txBody>
                  <a:tcPr marL="74295" marR="74295" marT="37148" marB="37148"/>
                </a:tc>
                <a:extLst>
                  <a:ext uri="{0D108BD9-81ED-4DB2-BD59-A6C34878D82A}">
                    <a16:rowId xmlns:a16="http://schemas.microsoft.com/office/drawing/2014/main" val="10003"/>
                  </a:ext>
                </a:extLst>
              </a:tr>
              <a:tr h="351000">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r>
                        <a:rPr kumimoji="1" lang="ja-JP" altLang="en-US" sz="1500" dirty="0"/>
                        <a:t>東総</a:t>
                      </a:r>
                    </a:p>
                  </a:txBody>
                  <a:tcPr marL="74295" marR="74295" marT="37148" marB="37148"/>
                </a:tc>
                <a:tc>
                  <a:txBody>
                    <a:bodyPr/>
                    <a:lstStyle/>
                    <a:p>
                      <a:r>
                        <a:rPr kumimoji="1" lang="en-US" altLang="ja-JP" sz="1500" dirty="0"/>
                        <a:t>67.0</a:t>
                      </a:r>
                      <a:endParaRPr kumimoji="1" lang="ja-JP" altLang="en-US" sz="1500" dirty="0"/>
                    </a:p>
                  </a:txBody>
                  <a:tcPr marL="74295" marR="74295" marT="37148" marB="37148"/>
                </a:tc>
                <a:tc>
                  <a:txBody>
                    <a:bodyPr/>
                    <a:lstStyle/>
                    <a:p>
                      <a:r>
                        <a:rPr kumimoji="1" lang="en-US" altLang="ja-JP" sz="1500" dirty="0"/>
                        <a:t>35.5</a:t>
                      </a:r>
                      <a:endParaRPr kumimoji="1" lang="ja-JP" altLang="en-US" sz="1500" dirty="0"/>
                    </a:p>
                  </a:txBody>
                  <a:tcPr marL="74295" marR="74295" marT="37148" marB="37148"/>
                </a:tc>
                <a:extLst>
                  <a:ext uri="{0D108BD9-81ED-4DB2-BD59-A6C34878D82A}">
                    <a16:rowId xmlns:a16="http://schemas.microsoft.com/office/drawing/2014/main" val="10004"/>
                  </a:ext>
                </a:extLst>
              </a:tr>
              <a:tr h="351000">
                <a:tc>
                  <a:txBody>
                    <a:bodyPr/>
                    <a:lstStyle/>
                    <a:p>
                      <a:r>
                        <a:rPr kumimoji="1" lang="ja-JP" altLang="en-US" sz="1500" dirty="0"/>
                        <a:t>千葉県</a:t>
                      </a:r>
                    </a:p>
                  </a:txBody>
                  <a:tcPr marL="74295" marR="74295" marT="37148" marB="37148"/>
                </a:tc>
                <a:tc>
                  <a:txBody>
                    <a:bodyPr/>
                    <a:lstStyle/>
                    <a:p>
                      <a:r>
                        <a:rPr kumimoji="1" lang="en-US" altLang="ja-JP" sz="1500" dirty="0"/>
                        <a:t>55.1</a:t>
                      </a:r>
                      <a:endParaRPr kumimoji="1" lang="ja-JP" altLang="en-US" sz="1500" dirty="0"/>
                    </a:p>
                  </a:txBody>
                  <a:tcPr marL="74295" marR="74295" marT="37148" marB="37148"/>
                </a:tc>
                <a:tc>
                  <a:txBody>
                    <a:bodyPr/>
                    <a:lstStyle/>
                    <a:p>
                      <a:r>
                        <a:rPr kumimoji="1" lang="en-US" altLang="ja-JP" sz="1500" dirty="0"/>
                        <a:t>28.1</a:t>
                      </a:r>
                      <a:endParaRPr kumimoji="1" lang="ja-JP" altLang="en-US" sz="1500" dirty="0"/>
                    </a:p>
                  </a:txBody>
                  <a:tcPr marL="74295" marR="74295" marT="37148" marB="37148"/>
                </a:tc>
                <a:tc>
                  <a:txBody>
                    <a:bodyPr/>
                    <a:lstStyle/>
                    <a:p>
                      <a:r>
                        <a:rPr kumimoji="1" lang="ja-JP" altLang="en-US" sz="1500" dirty="0"/>
                        <a:t>君津</a:t>
                      </a:r>
                    </a:p>
                  </a:txBody>
                  <a:tcPr marL="74295" marR="74295" marT="37148" marB="37148"/>
                </a:tc>
                <a:tc>
                  <a:txBody>
                    <a:bodyPr/>
                    <a:lstStyle/>
                    <a:p>
                      <a:r>
                        <a:rPr kumimoji="1" lang="en-US" altLang="ja-JP" sz="1500" dirty="0"/>
                        <a:t>45.9</a:t>
                      </a:r>
                      <a:endParaRPr kumimoji="1" lang="ja-JP" altLang="en-US" sz="1500" dirty="0"/>
                    </a:p>
                  </a:txBody>
                  <a:tcPr marL="74295" marR="74295" marT="37148" marB="37148"/>
                </a:tc>
                <a:tc>
                  <a:txBody>
                    <a:bodyPr/>
                    <a:lstStyle/>
                    <a:p>
                      <a:r>
                        <a:rPr kumimoji="1" lang="en-US" altLang="ja-JP" sz="1500" dirty="0"/>
                        <a:t>27.3</a:t>
                      </a:r>
                      <a:endParaRPr kumimoji="1" lang="ja-JP" altLang="en-US" sz="1500" dirty="0"/>
                    </a:p>
                  </a:txBody>
                  <a:tcPr marL="74295" marR="74295" marT="37148" marB="37148"/>
                </a:tc>
                <a:extLst>
                  <a:ext uri="{0D108BD9-81ED-4DB2-BD59-A6C34878D82A}">
                    <a16:rowId xmlns:a16="http://schemas.microsoft.com/office/drawing/2014/main" val="10005"/>
                  </a:ext>
                </a:extLst>
              </a:tr>
              <a:tr h="351000">
                <a:tc>
                  <a:txBody>
                    <a:bodyPr/>
                    <a:lstStyle/>
                    <a:p>
                      <a:r>
                        <a:rPr kumimoji="1" lang="ja-JP" altLang="en-US" sz="1500" dirty="0"/>
                        <a:t>全国</a:t>
                      </a:r>
                    </a:p>
                  </a:txBody>
                  <a:tcPr marL="74295" marR="74295" marT="37148" marB="37148"/>
                </a:tc>
                <a:tc>
                  <a:txBody>
                    <a:bodyPr/>
                    <a:lstStyle/>
                    <a:p>
                      <a:r>
                        <a:rPr kumimoji="1" lang="en-US" altLang="ja-JP" sz="1500" dirty="0"/>
                        <a:t>38.7</a:t>
                      </a:r>
                      <a:endParaRPr kumimoji="1" lang="ja-JP" altLang="en-US" sz="1500" dirty="0"/>
                    </a:p>
                  </a:txBody>
                  <a:tcPr marL="74295" marR="74295" marT="37148" marB="37148"/>
                </a:tc>
                <a:tc>
                  <a:txBody>
                    <a:bodyPr/>
                    <a:lstStyle/>
                    <a:p>
                      <a:r>
                        <a:rPr kumimoji="1" lang="en-US" altLang="ja-JP" sz="1500" dirty="0"/>
                        <a:t>24.4</a:t>
                      </a:r>
                      <a:endParaRPr kumimoji="1" lang="ja-JP" altLang="en-US" sz="1500" dirty="0"/>
                    </a:p>
                  </a:txBody>
                  <a:tcPr marL="74295" marR="74295" marT="37148" marB="37148"/>
                </a:tc>
                <a:tc>
                  <a:txBody>
                    <a:bodyPr/>
                    <a:lstStyle/>
                    <a:p>
                      <a:r>
                        <a:rPr kumimoji="1" lang="ja-JP" altLang="en-US" sz="1500" dirty="0"/>
                        <a:t>印旛</a:t>
                      </a:r>
                    </a:p>
                  </a:txBody>
                  <a:tcPr marL="74295" marR="74295" marT="37148" marB="37148"/>
                </a:tc>
                <a:tc>
                  <a:txBody>
                    <a:bodyPr/>
                    <a:lstStyle/>
                    <a:p>
                      <a:r>
                        <a:rPr kumimoji="1" lang="en-US" altLang="ja-JP" sz="1500" dirty="0"/>
                        <a:t>74.9</a:t>
                      </a:r>
                      <a:endParaRPr kumimoji="1" lang="ja-JP" altLang="en-US" sz="1500" dirty="0"/>
                    </a:p>
                  </a:txBody>
                  <a:tcPr marL="74295" marR="74295" marT="37148" marB="37148"/>
                </a:tc>
                <a:tc>
                  <a:txBody>
                    <a:bodyPr/>
                    <a:lstStyle/>
                    <a:p>
                      <a:r>
                        <a:rPr kumimoji="1" lang="en-US" altLang="ja-JP" sz="1500" dirty="0"/>
                        <a:t>33.7</a:t>
                      </a:r>
                      <a:endParaRPr kumimoji="1" lang="ja-JP" altLang="en-US" sz="1500" dirty="0"/>
                    </a:p>
                  </a:txBody>
                  <a:tcPr marL="74295" marR="74295" marT="37148" marB="37148"/>
                </a:tc>
                <a:extLst>
                  <a:ext uri="{0D108BD9-81ED-4DB2-BD59-A6C34878D82A}">
                    <a16:rowId xmlns:a16="http://schemas.microsoft.com/office/drawing/2014/main" val="10006"/>
                  </a:ext>
                </a:extLst>
              </a:tr>
              <a:tr h="351000">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r>
                        <a:rPr kumimoji="1" lang="ja-JP" altLang="en-US" sz="1500" dirty="0"/>
                        <a:t>南房</a:t>
                      </a:r>
                    </a:p>
                  </a:txBody>
                  <a:tcPr marL="74295" marR="74295" marT="37148" marB="37148"/>
                </a:tc>
                <a:tc>
                  <a:txBody>
                    <a:bodyPr/>
                    <a:lstStyle/>
                    <a:p>
                      <a:r>
                        <a:rPr kumimoji="1" lang="en-US" altLang="ja-JP" sz="1500" dirty="0"/>
                        <a:t>95.3</a:t>
                      </a:r>
                      <a:endParaRPr kumimoji="1" lang="ja-JP" altLang="en-US" sz="1500" dirty="0"/>
                    </a:p>
                  </a:txBody>
                  <a:tcPr marL="74295" marR="74295" marT="37148" marB="37148"/>
                </a:tc>
                <a:tc>
                  <a:txBody>
                    <a:bodyPr/>
                    <a:lstStyle/>
                    <a:p>
                      <a:r>
                        <a:rPr kumimoji="1" lang="en-US" altLang="ja-JP" sz="1500" dirty="0"/>
                        <a:t>40.6</a:t>
                      </a:r>
                      <a:endParaRPr kumimoji="1" lang="ja-JP" altLang="en-US" sz="1500" dirty="0"/>
                    </a:p>
                  </a:txBody>
                  <a:tcPr marL="74295" marR="74295" marT="37148" marB="37148"/>
                </a:tc>
                <a:extLst>
                  <a:ext uri="{0D108BD9-81ED-4DB2-BD59-A6C34878D82A}">
                    <a16:rowId xmlns:a16="http://schemas.microsoft.com/office/drawing/2014/main" val="10007"/>
                  </a:ext>
                </a:extLst>
              </a:tr>
              <a:tr h="351000">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extLst>
                  <a:ext uri="{0D108BD9-81ED-4DB2-BD59-A6C34878D82A}">
                    <a16:rowId xmlns:a16="http://schemas.microsoft.com/office/drawing/2014/main" val="10008"/>
                  </a:ext>
                </a:extLst>
              </a:tr>
              <a:tr h="351000">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dirty="0"/>
                    </a:p>
                  </a:txBody>
                  <a:tcPr marL="74295" marR="74295" marT="37148" marB="37148"/>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1878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57701" y="827421"/>
            <a:ext cx="1248139" cy="369312"/>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p:spPr>
        <p:style>
          <a:lnRef idx="2">
            <a:schemeClr val="accent1"/>
          </a:lnRef>
          <a:fillRef idx="1">
            <a:schemeClr val="lt1"/>
          </a:fillRef>
          <a:effectRef idx="0">
            <a:schemeClr val="accent1"/>
          </a:effectRef>
          <a:fontRef idx="minor">
            <a:schemeClr val="dk1"/>
          </a:fontRef>
        </p:style>
        <p:txBody>
          <a:bodyPr wrap="square" lIns="91421" tIns="45710" rIns="91421" bIns="45710">
            <a:spAutoFit/>
          </a:bodyPr>
          <a:lstStyle/>
          <a:p>
            <a:pPr algn="ctr">
              <a:defRPr/>
            </a:pPr>
            <a:r>
              <a:rPr lang="ja-JP" altLang="en-US" dirty="0">
                <a:solidFill>
                  <a:prstClr val="black"/>
                </a:solidFill>
              </a:rPr>
              <a:t>基幹管路</a:t>
            </a:r>
            <a:endParaRPr lang="en-US" altLang="ja-JP" dirty="0">
              <a:solidFill>
                <a:prstClr val="black"/>
              </a:solidFill>
            </a:endParaRPr>
          </a:p>
        </p:txBody>
      </p:sp>
      <p:sp>
        <p:nvSpPr>
          <p:cNvPr id="19" name="正方形/長方形 18"/>
          <p:cNvSpPr/>
          <p:nvPr/>
        </p:nvSpPr>
        <p:spPr>
          <a:xfrm>
            <a:off x="3723033" y="827421"/>
            <a:ext cx="1248139" cy="369312"/>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p:spPr>
        <p:style>
          <a:lnRef idx="2">
            <a:schemeClr val="accent1"/>
          </a:lnRef>
          <a:fillRef idx="1">
            <a:schemeClr val="lt1"/>
          </a:fillRef>
          <a:effectRef idx="0">
            <a:schemeClr val="accent1"/>
          </a:effectRef>
          <a:fontRef idx="minor">
            <a:schemeClr val="dk1"/>
          </a:fontRef>
        </p:style>
        <p:txBody>
          <a:bodyPr wrap="square" lIns="91421" tIns="45710" rIns="91421" bIns="45710">
            <a:spAutoFit/>
          </a:bodyPr>
          <a:lstStyle/>
          <a:p>
            <a:pPr algn="ctr">
              <a:defRPr/>
            </a:pPr>
            <a:r>
              <a:rPr lang="ja-JP" altLang="en-US" dirty="0">
                <a:solidFill>
                  <a:prstClr val="black"/>
                </a:solidFill>
              </a:rPr>
              <a:t>浄水施設</a:t>
            </a:r>
            <a:endParaRPr lang="en-US" altLang="ja-JP" dirty="0">
              <a:solidFill>
                <a:prstClr val="black"/>
              </a:solidFill>
            </a:endParaRPr>
          </a:p>
        </p:txBody>
      </p:sp>
      <p:sp>
        <p:nvSpPr>
          <p:cNvPr id="21" name="正方形/長方形 20"/>
          <p:cNvSpPr/>
          <p:nvPr/>
        </p:nvSpPr>
        <p:spPr>
          <a:xfrm>
            <a:off x="6903221" y="827421"/>
            <a:ext cx="1092121" cy="369312"/>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p:spPr>
        <p:style>
          <a:lnRef idx="2">
            <a:schemeClr val="accent1"/>
          </a:lnRef>
          <a:fillRef idx="1">
            <a:schemeClr val="lt1"/>
          </a:fillRef>
          <a:effectRef idx="0">
            <a:schemeClr val="accent1"/>
          </a:effectRef>
          <a:fontRef idx="minor">
            <a:schemeClr val="dk1"/>
          </a:fontRef>
        </p:style>
        <p:txBody>
          <a:bodyPr wrap="square" lIns="91421" tIns="45710" rIns="91421" bIns="45710">
            <a:spAutoFit/>
          </a:bodyPr>
          <a:lstStyle/>
          <a:p>
            <a:pPr algn="ctr">
              <a:defRPr/>
            </a:pPr>
            <a:r>
              <a:rPr lang="ja-JP" altLang="en-US" dirty="0">
                <a:solidFill>
                  <a:prstClr val="black"/>
                </a:solidFill>
              </a:rPr>
              <a:t>配水池</a:t>
            </a:r>
            <a:endParaRPr lang="en-US" altLang="ja-JP" dirty="0">
              <a:solidFill>
                <a:prstClr val="black"/>
              </a:solidFill>
            </a:endParaRPr>
          </a:p>
        </p:txBody>
      </p:sp>
      <p:sp>
        <p:nvSpPr>
          <p:cNvPr id="17" name="タイトル 1"/>
          <p:cNvSpPr txBox="1">
            <a:spLocks/>
          </p:cNvSpPr>
          <p:nvPr/>
        </p:nvSpPr>
        <p:spPr>
          <a:xfrm>
            <a:off x="0" y="-27383"/>
            <a:ext cx="9906000" cy="648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ja-JP"/>
            </a:defPPr>
            <a:lvl1pPr algn="ctr">
              <a:defRPr sz="2800">
                <a:solidFill>
                  <a:prstClr val="black"/>
                </a:solidFill>
                <a:latin typeface="ＭＳ Ｐゴシック"/>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200" dirty="0"/>
              <a:t>水道施設における耐震化の状況（平成</a:t>
            </a:r>
            <a:r>
              <a:rPr lang="en-US" altLang="ja-JP" sz="3200" dirty="0"/>
              <a:t>28</a:t>
            </a:r>
            <a:r>
              <a:rPr lang="ja-JP" altLang="en-US" sz="3200" dirty="0"/>
              <a:t>年度末）</a:t>
            </a:r>
            <a:endParaRPr lang="en-US" altLang="zh-TW" sz="3200" dirty="0"/>
          </a:p>
        </p:txBody>
      </p:sp>
      <p:sp>
        <p:nvSpPr>
          <p:cNvPr id="22" name="テキスト ボックス 5"/>
          <p:cNvSpPr txBox="1">
            <a:spLocks noChangeArrowheads="1"/>
          </p:cNvSpPr>
          <p:nvPr/>
        </p:nvSpPr>
        <p:spPr bwMode="auto">
          <a:xfrm>
            <a:off x="7113240" y="6619981"/>
            <a:ext cx="22882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ja-JP" altLang="en-US" sz="1200" dirty="0">
                <a:solidFill>
                  <a:prstClr val="black"/>
                </a:solidFill>
                <a:latin typeface="+mn-ea"/>
                <a:ea typeface="+mn-ea"/>
              </a:rPr>
              <a:t>（出典）厚生労働省水道</a:t>
            </a:r>
            <a:r>
              <a:rPr lang="ja-JP" altLang="en-US" sz="1200" dirty="0">
                <a:solidFill>
                  <a:prstClr val="black"/>
                </a:solidFill>
                <a:latin typeface="+mn-ea"/>
              </a:rPr>
              <a:t>課調べ</a:t>
            </a:r>
            <a:endParaRPr lang="ja-JP" altLang="en-US" sz="1200" dirty="0">
              <a:solidFill>
                <a:prstClr val="black"/>
              </a:solidFill>
              <a:latin typeface="+mn-ea"/>
              <a:ea typeface="+mn-ea"/>
            </a:endParaRPr>
          </a:p>
        </p:txBody>
      </p:sp>
      <p:sp>
        <p:nvSpPr>
          <p:cNvPr id="15" name="角丸四角形 14"/>
          <p:cNvSpPr/>
          <p:nvPr/>
        </p:nvSpPr>
        <p:spPr>
          <a:xfrm>
            <a:off x="116463" y="1340768"/>
            <a:ext cx="3276364" cy="1440160"/>
          </a:xfrm>
          <a:prstGeom prst="roundRect">
            <a:avLst>
              <a:gd name="adj" fmla="val 11072"/>
            </a:avLst>
          </a:prstGeom>
        </p:spPr>
        <p:style>
          <a:lnRef idx="2">
            <a:schemeClr val="accent1"/>
          </a:lnRef>
          <a:fillRef idx="1">
            <a:schemeClr val="lt1"/>
          </a:fillRef>
          <a:effectRef idx="0">
            <a:schemeClr val="accent1"/>
          </a:effectRef>
          <a:fontRef idx="minor">
            <a:schemeClr val="dk1"/>
          </a:fontRef>
        </p:style>
        <p:txBody>
          <a:bodyPr lIns="35993" tIns="35993" rIns="35993" bIns="35993"/>
          <a:lstStyle/>
          <a:p>
            <a:pPr marL="266644" indent="-266644">
              <a:spcBef>
                <a:spcPts val="600"/>
              </a:spcBef>
              <a:buFont typeface="Wingdings" pitchFamily="2" charset="2"/>
              <a:buChar char="Ø"/>
              <a:defRPr/>
            </a:pPr>
            <a:r>
              <a:rPr lang="ja-JP" altLang="en-US" sz="1600" dirty="0">
                <a:solidFill>
                  <a:prstClr val="black"/>
                </a:solidFill>
                <a:latin typeface="ＭＳ Ｐゴシック"/>
              </a:rPr>
              <a:t>平成</a:t>
            </a:r>
            <a:r>
              <a:rPr lang="en-US" altLang="ja-JP" sz="1600" dirty="0">
                <a:solidFill>
                  <a:prstClr val="black"/>
                </a:solidFill>
                <a:latin typeface="ＭＳ Ｐゴシック"/>
              </a:rPr>
              <a:t>27</a:t>
            </a:r>
            <a:r>
              <a:rPr lang="ja-JP" altLang="en-US" sz="1600" dirty="0">
                <a:solidFill>
                  <a:prstClr val="black"/>
                </a:solidFill>
                <a:latin typeface="ＭＳ Ｐゴシック"/>
              </a:rPr>
              <a:t>年度から</a:t>
            </a:r>
            <a:r>
              <a:rPr lang="en-US" altLang="ja-JP" sz="1600" dirty="0">
                <a:solidFill>
                  <a:prstClr val="black"/>
                </a:solidFill>
                <a:latin typeface="ＭＳ Ｐゴシック"/>
              </a:rPr>
              <a:t>1.5</a:t>
            </a:r>
            <a:r>
              <a:rPr lang="ja-JP" altLang="en-US" sz="1600" dirty="0">
                <a:solidFill>
                  <a:prstClr val="black"/>
                </a:solidFill>
                <a:latin typeface="ＭＳ Ｐゴシック"/>
              </a:rPr>
              <a:t>ポイント上昇しているが、耐震化が進んでいるとは言えない状況。</a:t>
            </a:r>
            <a:endParaRPr lang="en-US" altLang="ja-JP" sz="1600" dirty="0">
              <a:solidFill>
                <a:prstClr val="black"/>
              </a:solidFill>
              <a:latin typeface="ＭＳ Ｐゴシック"/>
            </a:endParaRPr>
          </a:p>
          <a:p>
            <a:pPr marL="266644" indent="-266644">
              <a:spcBef>
                <a:spcPts val="600"/>
              </a:spcBef>
              <a:buFont typeface="Wingdings" pitchFamily="2" charset="2"/>
              <a:buChar char="Ø"/>
              <a:defRPr/>
            </a:pPr>
            <a:r>
              <a:rPr lang="ja-JP" altLang="en-US" sz="1600" dirty="0">
                <a:solidFill>
                  <a:prstClr val="black"/>
                </a:solidFill>
                <a:latin typeface="ＭＳ Ｐゴシック"/>
              </a:rPr>
              <a:t>水道事業者別でも進み具合に大きな開きがある。</a:t>
            </a:r>
            <a:endParaRPr lang="en-US" altLang="ja-JP" sz="1600" dirty="0">
              <a:solidFill>
                <a:prstClr val="black"/>
              </a:solidFill>
            </a:endParaRPr>
          </a:p>
        </p:txBody>
      </p:sp>
      <p:sp>
        <p:nvSpPr>
          <p:cNvPr id="20" name="角丸四角形 19"/>
          <p:cNvSpPr/>
          <p:nvPr/>
        </p:nvSpPr>
        <p:spPr>
          <a:xfrm>
            <a:off x="6712553" y="1340768"/>
            <a:ext cx="3033622" cy="1440160"/>
          </a:xfrm>
          <a:prstGeom prst="roundRect">
            <a:avLst>
              <a:gd name="adj" fmla="val 11072"/>
            </a:avLst>
          </a:prstGeom>
        </p:spPr>
        <p:style>
          <a:lnRef idx="2">
            <a:schemeClr val="accent1"/>
          </a:lnRef>
          <a:fillRef idx="1">
            <a:schemeClr val="lt1"/>
          </a:fillRef>
          <a:effectRef idx="0">
            <a:schemeClr val="accent1"/>
          </a:effectRef>
          <a:fontRef idx="minor">
            <a:schemeClr val="dk1"/>
          </a:fontRef>
        </p:style>
        <p:txBody>
          <a:bodyPr lIns="91421" tIns="45710" rIns="91421" bIns="45710"/>
          <a:lstStyle/>
          <a:p>
            <a:pPr marL="266644" indent="-266644">
              <a:spcBef>
                <a:spcPts val="600"/>
              </a:spcBef>
              <a:buFont typeface="Wingdings" pitchFamily="2" charset="2"/>
              <a:buChar char="Ø"/>
              <a:defRPr/>
            </a:pPr>
            <a:r>
              <a:rPr lang="ja-JP" altLang="en-US" sz="1600" dirty="0">
                <a:solidFill>
                  <a:prstClr val="black"/>
                </a:solidFill>
                <a:latin typeface="ＭＳ Ｐゴシック"/>
              </a:rPr>
              <a:t>単独での改修が比較的行いやすいため、浄水施設に比べ耐震化が進んでいる。</a:t>
            </a:r>
            <a:endParaRPr lang="en-US" altLang="ja-JP" sz="1600" dirty="0">
              <a:solidFill>
                <a:prstClr val="black"/>
              </a:solidFill>
            </a:endParaRPr>
          </a:p>
        </p:txBody>
      </p:sp>
      <p:sp>
        <p:nvSpPr>
          <p:cNvPr id="18" name="角丸四角形 17"/>
          <p:cNvSpPr/>
          <p:nvPr/>
        </p:nvSpPr>
        <p:spPr>
          <a:xfrm>
            <a:off x="3492500" y="1340768"/>
            <a:ext cx="3149600" cy="1440160"/>
          </a:xfrm>
          <a:prstGeom prst="roundRect">
            <a:avLst>
              <a:gd name="adj" fmla="val 11072"/>
            </a:avLst>
          </a:prstGeom>
        </p:spPr>
        <p:style>
          <a:lnRef idx="2">
            <a:schemeClr val="accent1"/>
          </a:lnRef>
          <a:fillRef idx="1">
            <a:schemeClr val="lt1"/>
          </a:fillRef>
          <a:effectRef idx="0">
            <a:schemeClr val="accent1"/>
          </a:effectRef>
          <a:fontRef idx="minor">
            <a:schemeClr val="dk1"/>
          </a:fontRef>
        </p:style>
        <p:txBody>
          <a:bodyPr lIns="91421" tIns="45710" rIns="91421" bIns="45710"/>
          <a:lstStyle/>
          <a:p>
            <a:pPr marL="266644" indent="-266644">
              <a:buFont typeface="Wingdings" pitchFamily="2" charset="2"/>
              <a:buChar char="Ø"/>
              <a:defRPr/>
            </a:pPr>
            <a:r>
              <a:rPr lang="ja-JP" altLang="en-US" sz="1600" dirty="0">
                <a:solidFill>
                  <a:prstClr val="black"/>
                </a:solidFill>
                <a:latin typeface="ＭＳ Ｐゴシック"/>
              </a:rPr>
              <a:t>処理系統の全てを耐震化するには施設停止が必要で改修が難しい場合が多いため、基幹管路や配水池に比べて耐震化が進んでいない状況。</a:t>
            </a:r>
            <a:endParaRPr lang="en-US" altLang="ja-JP" sz="1600" dirty="0">
              <a:solidFill>
                <a:prstClr val="black"/>
              </a:solidFill>
            </a:endParaRPr>
          </a:p>
        </p:txBody>
      </p:sp>
      <p:graphicFrame>
        <p:nvGraphicFramePr>
          <p:cNvPr id="24" name="グラフ 23"/>
          <p:cNvGraphicFramePr>
            <a:graphicFrameLocks/>
          </p:cNvGraphicFramePr>
          <p:nvPr>
            <p:extLst/>
          </p:nvPr>
        </p:nvGraphicFramePr>
        <p:xfrm>
          <a:off x="0" y="2852936"/>
          <a:ext cx="3392827" cy="3767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a:graphicFrameLocks/>
          </p:cNvGraphicFramePr>
          <p:nvPr>
            <p:extLst/>
          </p:nvPr>
        </p:nvGraphicFramePr>
        <p:xfrm>
          <a:off x="3152800" y="2844799"/>
          <a:ext cx="3425799" cy="37751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グラフ 31"/>
          <p:cNvGraphicFramePr>
            <a:graphicFrameLocks/>
          </p:cNvGraphicFramePr>
          <p:nvPr>
            <p:extLst/>
          </p:nvPr>
        </p:nvGraphicFramePr>
        <p:xfrm>
          <a:off x="6465168" y="2844613"/>
          <a:ext cx="3440832" cy="3788481"/>
        </p:xfrm>
        <a:graphic>
          <a:graphicData uri="http://schemas.openxmlformats.org/drawingml/2006/chart">
            <c:chart xmlns:c="http://schemas.openxmlformats.org/drawingml/2006/chart" xmlns:r="http://schemas.openxmlformats.org/officeDocument/2006/relationships" r:id="rId5"/>
          </a:graphicData>
        </a:graphic>
      </p:graphicFrame>
      <p:sp>
        <p:nvSpPr>
          <p:cNvPr id="13"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13</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51539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耐震化状況</a:t>
            </a:r>
            <a:r>
              <a:rPr lang="en-US" altLang="ja-JP" sz="2800" dirty="0"/>
              <a:t>(</a:t>
            </a:r>
            <a:r>
              <a:rPr lang="ja-JP" altLang="en-US" sz="2800" dirty="0"/>
              <a:t>平成</a:t>
            </a:r>
            <a:r>
              <a:rPr lang="en-US" altLang="ja-JP" sz="2800" dirty="0"/>
              <a:t>28</a:t>
            </a:r>
            <a:r>
              <a:rPr lang="ja-JP" altLang="en-US" sz="2800" dirty="0"/>
              <a:t>年度末</a:t>
            </a:r>
            <a:r>
              <a:rPr lang="en-US" altLang="ja-JP" sz="2800" dirty="0"/>
              <a:t>)</a:t>
            </a:r>
            <a:endParaRPr kumimoji="1" lang="ja-JP" altLang="en-US" sz="2800" dirty="0"/>
          </a:p>
        </p:txBody>
      </p:sp>
      <p:graphicFrame>
        <p:nvGraphicFramePr>
          <p:cNvPr id="3" name="表 2"/>
          <p:cNvGraphicFramePr>
            <a:graphicFrameLocks noGrp="1"/>
          </p:cNvGraphicFramePr>
          <p:nvPr>
            <p:extLst>
              <p:ext uri="{D42A27DB-BD31-4B8C-83A1-F6EECF244321}">
                <p14:modId xmlns:p14="http://schemas.microsoft.com/office/powerpoint/2010/main" val="2726155778"/>
              </p:ext>
            </p:extLst>
          </p:nvPr>
        </p:nvGraphicFramePr>
        <p:xfrm>
          <a:off x="1362075" y="2290497"/>
          <a:ext cx="4717145" cy="2045976"/>
        </p:xfrm>
        <a:graphic>
          <a:graphicData uri="http://schemas.openxmlformats.org/drawingml/2006/table">
            <a:tbl>
              <a:tblPr firstRow="1" bandRow="1">
                <a:tableStyleId>{5C22544A-7EE6-4342-B048-85BDC9FD1C3A}</a:tableStyleId>
              </a:tblPr>
              <a:tblGrid>
                <a:gridCol w="943429">
                  <a:extLst>
                    <a:ext uri="{9D8B030D-6E8A-4147-A177-3AD203B41FA5}">
                      <a16:colId xmlns:a16="http://schemas.microsoft.com/office/drawing/2014/main" val="20000"/>
                    </a:ext>
                  </a:extLst>
                </a:gridCol>
                <a:gridCol w="943429">
                  <a:extLst>
                    <a:ext uri="{9D8B030D-6E8A-4147-A177-3AD203B41FA5}">
                      <a16:colId xmlns:a16="http://schemas.microsoft.com/office/drawing/2014/main" val="20001"/>
                    </a:ext>
                  </a:extLst>
                </a:gridCol>
                <a:gridCol w="1200011">
                  <a:extLst>
                    <a:ext uri="{9D8B030D-6E8A-4147-A177-3AD203B41FA5}">
                      <a16:colId xmlns:a16="http://schemas.microsoft.com/office/drawing/2014/main" val="20002"/>
                    </a:ext>
                  </a:extLst>
                </a:gridCol>
                <a:gridCol w="686847">
                  <a:extLst>
                    <a:ext uri="{9D8B030D-6E8A-4147-A177-3AD203B41FA5}">
                      <a16:colId xmlns:a16="http://schemas.microsoft.com/office/drawing/2014/main" val="20003"/>
                    </a:ext>
                  </a:extLst>
                </a:gridCol>
                <a:gridCol w="943429">
                  <a:extLst>
                    <a:ext uri="{9D8B030D-6E8A-4147-A177-3AD203B41FA5}">
                      <a16:colId xmlns:a16="http://schemas.microsoft.com/office/drawing/2014/main" val="20004"/>
                    </a:ext>
                  </a:extLst>
                </a:gridCol>
              </a:tblGrid>
              <a:tr h="301308">
                <a:tc>
                  <a:txBody>
                    <a:bodyPr/>
                    <a:lstStyle/>
                    <a:p>
                      <a:endParaRPr kumimoji="1" lang="ja-JP" altLang="en-US" sz="1500" dirty="0"/>
                    </a:p>
                  </a:txBody>
                  <a:tcPr marL="74295" marR="74295" marT="37148" marB="37148"/>
                </a:tc>
                <a:tc>
                  <a:txBody>
                    <a:bodyPr/>
                    <a:lstStyle/>
                    <a:p>
                      <a:r>
                        <a:rPr kumimoji="1" lang="ja-JP" altLang="en-US" sz="1500" dirty="0"/>
                        <a:t>浄水施設</a:t>
                      </a:r>
                    </a:p>
                  </a:txBody>
                  <a:tcPr marL="74295" marR="74295" marT="37148" marB="37148"/>
                </a:tc>
                <a:tc>
                  <a:txBody>
                    <a:bodyPr/>
                    <a:lstStyle/>
                    <a:p>
                      <a:r>
                        <a:rPr kumimoji="1" lang="ja-JP" altLang="en-US" sz="1500" dirty="0"/>
                        <a:t>浄水施設の主要構造物</a:t>
                      </a:r>
                    </a:p>
                  </a:txBody>
                  <a:tcPr marL="74295" marR="74295" marT="37148" marB="37148"/>
                </a:tc>
                <a:tc>
                  <a:txBody>
                    <a:bodyPr/>
                    <a:lstStyle/>
                    <a:p>
                      <a:endParaRPr kumimoji="1" lang="ja-JP" altLang="en-US" sz="1500" dirty="0"/>
                    </a:p>
                  </a:txBody>
                  <a:tcPr marL="74295" marR="74295"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a:t>配水池</a:t>
                      </a:r>
                    </a:p>
                  </a:txBody>
                  <a:tcPr marL="74295" marR="74295" marT="37148" marB="37148"/>
                </a:tc>
                <a:extLst>
                  <a:ext uri="{0D108BD9-81ED-4DB2-BD59-A6C34878D82A}">
                    <a16:rowId xmlns:a16="http://schemas.microsoft.com/office/drawing/2014/main" val="10000"/>
                  </a:ext>
                </a:extLst>
              </a:tr>
              <a:tr h="301308">
                <a:tc>
                  <a:txBody>
                    <a:bodyPr/>
                    <a:lstStyle/>
                    <a:p>
                      <a:r>
                        <a:rPr kumimoji="1" lang="ja-JP" altLang="en-US" sz="1500" dirty="0"/>
                        <a:t>全国</a:t>
                      </a:r>
                    </a:p>
                  </a:txBody>
                  <a:tcPr marL="74295" marR="74295" marT="37148" marB="37148"/>
                </a:tc>
                <a:tc>
                  <a:txBody>
                    <a:bodyPr/>
                    <a:lstStyle/>
                    <a:p>
                      <a:r>
                        <a:rPr kumimoji="1" lang="en-US" altLang="ja-JP" sz="1500" dirty="0"/>
                        <a:t>27.9</a:t>
                      </a:r>
                      <a:endParaRPr kumimoji="1" lang="ja-JP" altLang="en-US" sz="1500" dirty="0"/>
                    </a:p>
                  </a:txBody>
                  <a:tcPr marL="74295" marR="74295" marT="37148" marB="37148"/>
                </a:tc>
                <a:tc>
                  <a:txBody>
                    <a:bodyPr/>
                    <a:lstStyle/>
                    <a:p>
                      <a:r>
                        <a:rPr kumimoji="1" lang="en-US" altLang="ja-JP" sz="1500" dirty="0"/>
                        <a:t>40.8</a:t>
                      </a:r>
                      <a:endParaRPr kumimoji="1" lang="ja-JP" altLang="en-US" sz="1500" dirty="0"/>
                    </a:p>
                  </a:txBody>
                  <a:tcPr marL="74295" marR="74295" marT="37148" marB="37148"/>
                </a:tc>
                <a:tc>
                  <a:txBody>
                    <a:bodyPr/>
                    <a:lstStyle/>
                    <a:p>
                      <a:endParaRPr kumimoji="1" lang="ja-JP" altLang="en-US" sz="1500"/>
                    </a:p>
                  </a:txBody>
                  <a:tcPr marL="74295" marR="74295" marT="37148" marB="37148"/>
                </a:tc>
                <a:tc>
                  <a:txBody>
                    <a:bodyPr/>
                    <a:lstStyle/>
                    <a:p>
                      <a:r>
                        <a:rPr kumimoji="1" lang="en-US" altLang="ja-JP" sz="1500" dirty="0"/>
                        <a:t>53.3</a:t>
                      </a:r>
                      <a:endParaRPr kumimoji="1" lang="ja-JP" altLang="en-US" sz="1500" dirty="0"/>
                    </a:p>
                  </a:txBody>
                  <a:tcPr marL="74295" marR="74295" marT="37148" marB="37148"/>
                </a:tc>
                <a:extLst>
                  <a:ext uri="{0D108BD9-81ED-4DB2-BD59-A6C34878D82A}">
                    <a16:rowId xmlns:a16="http://schemas.microsoft.com/office/drawing/2014/main" val="10001"/>
                  </a:ext>
                </a:extLst>
              </a:tr>
              <a:tr h="301308">
                <a:tc>
                  <a:txBody>
                    <a:bodyPr/>
                    <a:lstStyle/>
                    <a:p>
                      <a:r>
                        <a:rPr kumimoji="1" lang="ja-JP" altLang="en-US" sz="1500" dirty="0"/>
                        <a:t>千葉県</a:t>
                      </a:r>
                    </a:p>
                  </a:txBody>
                  <a:tcPr marL="74295" marR="74295" marT="37148" marB="37148"/>
                </a:tc>
                <a:tc>
                  <a:txBody>
                    <a:bodyPr/>
                    <a:lstStyle/>
                    <a:p>
                      <a:r>
                        <a:rPr kumimoji="1" lang="en-US" altLang="ja-JP" sz="1500" dirty="0"/>
                        <a:t>36.3</a:t>
                      </a:r>
                      <a:endParaRPr kumimoji="1" lang="ja-JP" altLang="en-US" sz="1500" dirty="0"/>
                    </a:p>
                  </a:txBody>
                  <a:tcPr marL="74295" marR="74295" marT="37148" marB="37148"/>
                </a:tc>
                <a:tc>
                  <a:txBody>
                    <a:bodyPr/>
                    <a:lstStyle/>
                    <a:p>
                      <a:r>
                        <a:rPr kumimoji="1" lang="en-US" altLang="ja-JP" sz="1500" dirty="0"/>
                        <a:t>58.3</a:t>
                      </a:r>
                      <a:endParaRPr kumimoji="1" lang="ja-JP" altLang="en-US" sz="1500" dirty="0"/>
                    </a:p>
                  </a:txBody>
                  <a:tcPr marL="74295" marR="74295" marT="37148" marB="37148"/>
                </a:tc>
                <a:tc>
                  <a:txBody>
                    <a:bodyPr/>
                    <a:lstStyle/>
                    <a:p>
                      <a:endParaRPr kumimoji="1" lang="ja-JP" altLang="en-US" sz="1500" dirty="0"/>
                    </a:p>
                  </a:txBody>
                  <a:tcPr marL="74295" marR="74295" marT="37148" marB="37148"/>
                </a:tc>
                <a:tc>
                  <a:txBody>
                    <a:bodyPr/>
                    <a:lstStyle/>
                    <a:p>
                      <a:r>
                        <a:rPr kumimoji="1" lang="en-US" altLang="ja-JP" sz="1500" dirty="0"/>
                        <a:t>50.4</a:t>
                      </a:r>
                      <a:endParaRPr kumimoji="1" lang="ja-JP" altLang="en-US" sz="1500" dirty="0"/>
                    </a:p>
                  </a:txBody>
                  <a:tcPr marL="74295" marR="74295" marT="37148" marB="37148"/>
                </a:tc>
                <a:extLst>
                  <a:ext uri="{0D108BD9-81ED-4DB2-BD59-A6C34878D82A}">
                    <a16:rowId xmlns:a16="http://schemas.microsoft.com/office/drawing/2014/main" val="10002"/>
                  </a:ext>
                </a:extLst>
              </a:tr>
              <a:tr h="301308">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dirty="0"/>
                    </a:p>
                  </a:txBody>
                  <a:tcPr marL="74295" marR="74295" marT="37148" marB="37148"/>
                </a:tc>
                <a:extLst>
                  <a:ext uri="{0D108BD9-81ED-4DB2-BD59-A6C34878D82A}">
                    <a16:rowId xmlns:a16="http://schemas.microsoft.com/office/drawing/2014/main" val="10003"/>
                  </a:ext>
                </a:extLst>
              </a:tr>
              <a:tr h="301308">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dirty="0"/>
                    </a:p>
                  </a:txBody>
                  <a:tcPr marL="74295" marR="74295" marT="37148" marB="37148"/>
                </a:tc>
                <a:extLst>
                  <a:ext uri="{0D108BD9-81ED-4DB2-BD59-A6C34878D82A}">
                    <a16:rowId xmlns:a16="http://schemas.microsoft.com/office/drawing/2014/main" val="10004"/>
                  </a:ext>
                </a:extLst>
              </a:tr>
              <a:tr h="301308">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dirty="0"/>
                    </a:p>
                  </a:txBody>
                  <a:tcPr marL="74295" marR="74295" marT="37148" marB="3714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330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906000" cy="58685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defPPr>
              <a:defRPr lang="ja-JP"/>
            </a:defPPr>
            <a:lvl1pPr algn="ctr" fontAlgn="auto">
              <a:spcBef>
                <a:spcPts val="0"/>
              </a:spcBef>
              <a:spcAft>
                <a:spcPts val="0"/>
              </a:spcAft>
              <a:defRPr sz="3200" b="1">
                <a:solidFill>
                  <a:schemeClr val="dk1"/>
                </a:solidFill>
                <a:latin typeface="+mn-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b="0" dirty="0"/>
              <a:t>熊本地震における水道の復旧状況</a:t>
            </a:r>
          </a:p>
        </p:txBody>
      </p:sp>
      <p:graphicFrame>
        <p:nvGraphicFramePr>
          <p:cNvPr id="20" name="グラフ 19"/>
          <p:cNvGraphicFramePr>
            <a:graphicFrameLocks/>
          </p:cNvGraphicFramePr>
          <p:nvPr>
            <p:extLst/>
          </p:nvPr>
        </p:nvGraphicFramePr>
        <p:xfrm>
          <a:off x="0" y="620688"/>
          <a:ext cx="9872369" cy="5596054"/>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45160" y="2277006"/>
            <a:ext cx="461665" cy="1458091"/>
          </a:xfrm>
          <a:prstGeom prst="rect">
            <a:avLst/>
          </a:prstGeom>
          <a:noFill/>
        </p:spPr>
        <p:txBody>
          <a:bodyPr vert="eaVert" wrap="none" rtlCol="0">
            <a:spAutoFit/>
          </a:bodyPr>
          <a:lstStyle/>
          <a:p>
            <a:r>
              <a:rPr lang="ja-JP" altLang="en-US" b="1" dirty="0">
                <a:solidFill>
                  <a:prstClr val="black"/>
                </a:solidFill>
              </a:rPr>
              <a:t>断水戸数（戸）</a:t>
            </a:r>
          </a:p>
        </p:txBody>
      </p:sp>
      <p:sp>
        <p:nvSpPr>
          <p:cNvPr id="23" name="テキスト ボックス 22"/>
          <p:cNvSpPr txBox="1"/>
          <p:nvPr/>
        </p:nvSpPr>
        <p:spPr>
          <a:xfrm>
            <a:off x="753759" y="6237446"/>
            <a:ext cx="9152241" cy="461665"/>
          </a:xfrm>
          <a:prstGeom prst="rect">
            <a:avLst/>
          </a:prstGeom>
          <a:noFill/>
        </p:spPr>
        <p:txBody>
          <a:bodyPr wrap="square" rtlCol="0">
            <a:spAutoFit/>
          </a:bodyPr>
          <a:lstStyle/>
          <a:p>
            <a:r>
              <a:rPr lang="en-US" altLang="ja-JP" sz="1200" dirty="0">
                <a:solidFill>
                  <a:prstClr val="black"/>
                </a:solidFill>
              </a:rPr>
              <a:t>※4/27</a:t>
            </a:r>
            <a:r>
              <a:rPr lang="ja-JP" altLang="en-US" sz="1200" dirty="0">
                <a:solidFill>
                  <a:prstClr val="black"/>
                </a:solidFill>
              </a:rPr>
              <a:t>以降、地震により家屋等が大きく損壊した地域における断水戸数は、地域の復興見込みに合わせて水道も復旧・整備する予定として　</a:t>
            </a:r>
            <a:endParaRPr lang="en-US" altLang="ja-JP" sz="1200" dirty="0">
              <a:solidFill>
                <a:prstClr val="black"/>
              </a:solidFill>
            </a:endParaRPr>
          </a:p>
          <a:p>
            <a:r>
              <a:rPr lang="ja-JP" altLang="en-US" sz="1200" dirty="0">
                <a:solidFill>
                  <a:prstClr val="black"/>
                </a:solidFill>
              </a:rPr>
              <a:t>　市町村から報告のあったものであるため、集計する際の断水戸数に含めないこととした。</a:t>
            </a:r>
          </a:p>
        </p:txBody>
      </p:sp>
      <p:sp>
        <p:nvSpPr>
          <p:cNvPr id="24" name="テキスト ボックス 23"/>
          <p:cNvSpPr txBox="1"/>
          <p:nvPr/>
        </p:nvSpPr>
        <p:spPr>
          <a:xfrm>
            <a:off x="3048620" y="4727018"/>
            <a:ext cx="5417523" cy="646331"/>
          </a:xfrm>
          <a:prstGeom prst="rect">
            <a:avLst/>
          </a:prstGeom>
          <a:solidFill>
            <a:schemeClr val="bg1"/>
          </a:solidFill>
          <a:ln w="19050">
            <a:solidFill>
              <a:schemeClr val="tx1"/>
            </a:solidFill>
            <a:prstDash val="dash"/>
          </a:ln>
        </p:spPr>
        <p:txBody>
          <a:bodyPr wrap="square" rtlCol="0">
            <a:spAutoFit/>
          </a:bodyPr>
          <a:lstStyle/>
          <a:p>
            <a:r>
              <a:rPr lang="ja-JP" altLang="en-US" dirty="0">
                <a:solidFill>
                  <a:prstClr val="black"/>
                </a:solidFill>
                <a:latin typeface="ＭＳ ゴシック" panose="020B0609070205080204" pitchFamily="49" charset="-128"/>
                <a:ea typeface="ＭＳ ゴシック" panose="020B0609070205080204" pitchFamily="49" charset="-128"/>
              </a:rPr>
              <a:t>熊本市では、４月</a:t>
            </a:r>
            <a:r>
              <a:rPr lang="en-US" altLang="ja-JP" dirty="0">
                <a:solidFill>
                  <a:prstClr val="black"/>
                </a:solidFill>
                <a:latin typeface="ＭＳ ゴシック" panose="020B0609070205080204" pitchFamily="49" charset="-128"/>
                <a:ea typeface="ＭＳ ゴシック" panose="020B0609070205080204" pitchFamily="49" charset="-128"/>
              </a:rPr>
              <a:t>30</a:t>
            </a:r>
            <a:r>
              <a:rPr lang="ja-JP" altLang="en-US" dirty="0">
                <a:solidFill>
                  <a:prstClr val="black"/>
                </a:solidFill>
                <a:latin typeface="ＭＳ ゴシック" panose="020B0609070205080204" pitchFamily="49" charset="-128"/>
                <a:ea typeface="ＭＳ ゴシック" panose="020B0609070205080204" pitchFamily="49" charset="-128"/>
              </a:rPr>
              <a:t>日に断水が解消したが、</a:t>
            </a:r>
            <a:endParaRPr lang="en-US" altLang="ja-JP" dirty="0">
              <a:solidFill>
                <a:prstClr val="black"/>
              </a:solidFill>
              <a:latin typeface="ＭＳ ゴシック" panose="020B0609070205080204" pitchFamily="49" charset="-128"/>
              <a:ea typeface="ＭＳ ゴシック" panose="020B0609070205080204" pitchFamily="49" charset="-128"/>
            </a:endParaRPr>
          </a:p>
          <a:p>
            <a:r>
              <a:rPr lang="ja-JP" altLang="en-US" dirty="0">
                <a:solidFill>
                  <a:prstClr val="black"/>
                </a:solidFill>
                <a:latin typeface="ＭＳ ゴシック" panose="020B0609070205080204" pitchFamily="49" charset="-128"/>
                <a:ea typeface="ＭＳ ゴシック" panose="020B0609070205080204" pitchFamily="49" charset="-128"/>
              </a:rPr>
              <a:t>南阿蘇村では、断水解消に約３ヶ月半を要した。</a:t>
            </a:r>
            <a:endParaRPr lang="en-US" altLang="ja-JP" dirty="0">
              <a:solidFill>
                <a:prstClr val="black"/>
              </a:solidFill>
            </a:endParaRPr>
          </a:p>
        </p:txBody>
      </p:sp>
      <p:grpSp>
        <p:nvGrpSpPr>
          <p:cNvPr id="25" name="グループ化 24"/>
          <p:cNvGrpSpPr/>
          <p:nvPr/>
        </p:nvGrpSpPr>
        <p:grpSpPr>
          <a:xfrm>
            <a:off x="3895208" y="764704"/>
            <a:ext cx="5522288" cy="3767858"/>
            <a:chOff x="3584848" y="908720"/>
            <a:chExt cx="5522288" cy="3767858"/>
          </a:xfrm>
        </p:grpSpPr>
        <p:graphicFrame>
          <p:nvGraphicFramePr>
            <p:cNvPr id="26" name="グラフ 25"/>
            <p:cNvGraphicFramePr>
              <a:graphicFrameLocks/>
            </p:cNvGraphicFramePr>
            <p:nvPr>
              <p:extLst/>
            </p:nvPr>
          </p:nvGraphicFramePr>
          <p:xfrm>
            <a:off x="3584848" y="908720"/>
            <a:ext cx="5522288" cy="3767858"/>
          </p:xfrm>
          <a:graphic>
            <a:graphicData uri="http://schemas.openxmlformats.org/drawingml/2006/chart">
              <c:chart xmlns:c="http://schemas.openxmlformats.org/drawingml/2006/chart" xmlns:r="http://schemas.openxmlformats.org/officeDocument/2006/relationships" r:id="rId4"/>
            </a:graphicData>
          </a:graphic>
        </p:graphicFrame>
        <p:sp>
          <p:nvSpPr>
            <p:cNvPr id="27" name="タイトル 1"/>
            <p:cNvSpPr txBox="1">
              <a:spLocks/>
            </p:cNvSpPr>
            <p:nvPr/>
          </p:nvSpPr>
          <p:spPr>
            <a:xfrm>
              <a:off x="4731088" y="1016272"/>
              <a:ext cx="3864496" cy="293427"/>
            </a:xfrm>
            <a:prstGeom prst="rect">
              <a:avLst/>
            </a:prstGeom>
            <a:gradFill>
              <a:gsLst>
                <a:gs pos="0">
                  <a:srgbClr val="002060"/>
                </a:gs>
                <a:gs pos="10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anchor="ctr">
              <a:normAutofit fontScale="55000" lnSpcReduction="20000"/>
            </a:bodyPr>
            <a:lstStyle/>
            <a:p>
              <a:pPr algn="ctr">
                <a:defRPr/>
              </a:pPr>
              <a:r>
                <a:rPr lang="ja-JP" altLang="en-US" sz="2800" dirty="0">
                  <a:solidFill>
                    <a:prstClr val="white"/>
                  </a:solidFill>
                </a:rPr>
                <a:t>主な市町村における耐震適合率と復旧率</a:t>
              </a:r>
            </a:p>
          </p:txBody>
        </p:sp>
        <p:sp>
          <p:nvSpPr>
            <p:cNvPr id="28" name="テキスト ボックス 27"/>
            <p:cNvSpPr txBox="1"/>
            <p:nvPr/>
          </p:nvSpPr>
          <p:spPr>
            <a:xfrm>
              <a:off x="3728855" y="1327336"/>
              <a:ext cx="400110" cy="3349242"/>
            </a:xfrm>
            <a:prstGeom prst="rect">
              <a:avLst/>
            </a:prstGeom>
            <a:noFill/>
          </p:spPr>
          <p:txBody>
            <a:bodyPr vert="eaVert" wrap="square" rtlCol="0">
              <a:spAutoFit/>
            </a:bodyPr>
            <a:lstStyle/>
            <a:p>
              <a:r>
                <a:rPr lang="zh-TW" altLang="en-US" sz="1400" b="1" dirty="0">
                  <a:solidFill>
                    <a:prstClr val="black"/>
                  </a:solidFill>
                  <a:latin typeface="ＭＳ ゴシック" panose="020B0609070205080204" pitchFamily="49" charset="-128"/>
                  <a:ea typeface="ＭＳ ゴシック" panose="020B0609070205080204" pitchFamily="49" charset="-128"/>
                </a:rPr>
                <a:t>復旧率（</a:t>
              </a:r>
              <a:r>
                <a:rPr lang="en-US" altLang="zh-TW" sz="1400" b="1" dirty="0">
                  <a:solidFill>
                    <a:prstClr val="black"/>
                  </a:solidFill>
                  <a:latin typeface="ＭＳ ゴシック" panose="020B0609070205080204" pitchFamily="49" charset="-128"/>
                  <a:ea typeface="ＭＳ ゴシック" panose="020B0609070205080204" pitchFamily="49" charset="-128"/>
                </a:rPr>
                <a:t>4</a:t>
              </a:r>
              <a:r>
                <a:rPr lang="zh-TW" altLang="en-US" sz="1400" b="1" dirty="0">
                  <a:solidFill>
                    <a:prstClr val="black"/>
                  </a:solidFill>
                  <a:latin typeface="ＭＳ ゴシック" panose="020B0609070205080204" pitchFamily="49" charset="-128"/>
                  <a:ea typeface="ＭＳ ゴシック" panose="020B0609070205080204" pitchFamily="49" charset="-128"/>
                </a:rPr>
                <a:t>月</a:t>
              </a:r>
              <a:r>
                <a:rPr lang="en-US" altLang="zh-TW" sz="1400" b="1" dirty="0">
                  <a:solidFill>
                    <a:prstClr val="black"/>
                  </a:solidFill>
                  <a:latin typeface="ＭＳ ゴシック" panose="020B0609070205080204" pitchFamily="49" charset="-128"/>
                  <a:ea typeface="ＭＳ ゴシック" panose="020B0609070205080204" pitchFamily="49" charset="-128"/>
                </a:rPr>
                <a:t>23</a:t>
              </a:r>
              <a:r>
                <a:rPr lang="zh-TW" altLang="en-US" sz="1400" b="1" dirty="0">
                  <a:solidFill>
                    <a:prstClr val="black"/>
                  </a:solidFill>
                  <a:latin typeface="ＭＳ ゴシック" panose="020B0609070205080204" pitchFamily="49" charset="-128"/>
                  <a:ea typeface="ＭＳ ゴシック" panose="020B0609070205080204" pitchFamily="49" charset="-128"/>
                </a:rPr>
                <a:t>日時点　本震後１週間）</a:t>
              </a:r>
            </a:p>
          </p:txBody>
        </p:sp>
        <p:sp>
          <p:nvSpPr>
            <p:cNvPr id="29" name="テキスト ボックス 28"/>
            <p:cNvSpPr txBox="1"/>
            <p:nvPr/>
          </p:nvSpPr>
          <p:spPr>
            <a:xfrm>
              <a:off x="5233957" y="4297821"/>
              <a:ext cx="2921821" cy="307777"/>
            </a:xfrm>
            <a:prstGeom prst="rect">
              <a:avLst/>
            </a:prstGeom>
            <a:noFill/>
          </p:spPr>
          <p:txBody>
            <a:bodyPr vert="horz" wrap="square" rtlCol="0">
              <a:spAutoFit/>
            </a:bodyPr>
            <a:lstStyle/>
            <a:p>
              <a:pPr algn="ctr"/>
              <a:r>
                <a:rPr lang="zh-TW" altLang="en-US" sz="1400" b="1" dirty="0">
                  <a:solidFill>
                    <a:prstClr val="black"/>
                  </a:solidFill>
                  <a:latin typeface="ＭＳ ゴシック" panose="020B0609070205080204" pitchFamily="49" charset="-128"/>
                  <a:ea typeface="ＭＳ ゴシック" panose="020B0609070205080204" pitchFamily="49" charset="-128"/>
                </a:rPr>
                <a:t>基幹管路耐震適合率</a:t>
              </a:r>
            </a:p>
          </p:txBody>
        </p:sp>
      </p:grpSp>
      <p:sp>
        <p:nvSpPr>
          <p:cNvPr id="30" name="角丸四角形 29"/>
          <p:cNvSpPr/>
          <p:nvPr/>
        </p:nvSpPr>
        <p:spPr>
          <a:xfrm>
            <a:off x="8062044" y="1268760"/>
            <a:ext cx="710470" cy="247807"/>
          </a:xfrm>
          <a:prstGeom prst="roundRect">
            <a:avLst/>
          </a:prstGeom>
          <a:solidFill>
            <a:schemeClr val="bg1"/>
          </a:solidFill>
          <a:ln w="19050">
            <a:solidFill>
              <a:schemeClr val="tx1"/>
            </a:solidFill>
          </a:ln>
          <a:effectLst>
            <a:outerShdw rotWithShape="0">
              <a:srgbClr val="000000">
                <a:alpha val="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50" dirty="0">
                <a:solidFill>
                  <a:prstClr val="black"/>
                </a:solidFill>
              </a:rPr>
              <a:t>熊本市</a:t>
            </a:r>
          </a:p>
        </p:txBody>
      </p:sp>
      <p:sp>
        <p:nvSpPr>
          <p:cNvPr id="31" name="角丸四角形 30"/>
          <p:cNvSpPr/>
          <p:nvPr/>
        </p:nvSpPr>
        <p:spPr>
          <a:xfrm>
            <a:off x="8354298" y="2095508"/>
            <a:ext cx="710470" cy="228038"/>
          </a:xfrm>
          <a:prstGeom prst="roundRect">
            <a:avLst/>
          </a:prstGeom>
          <a:solidFill>
            <a:schemeClr val="bg1"/>
          </a:solidFill>
          <a:ln w="19050">
            <a:solidFill>
              <a:schemeClr val="tx1"/>
            </a:solidFill>
          </a:ln>
          <a:effectLst>
            <a:outerShdw rotWithShape="0">
              <a:srgbClr val="000000">
                <a:alpha val="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50" dirty="0">
                <a:solidFill>
                  <a:prstClr val="black"/>
                </a:solidFill>
              </a:rPr>
              <a:t>阿蘇市</a:t>
            </a:r>
          </a:p>
        </p:txBody>
      </p:sp>
      <p:sp>
        <p:nvSpPr>
          <p:cNvPr id="32" name="角丸四角形 31"/>
          <p:cNvSpPr/>
          <p:nvPr/>
        </p:nvSpPr>
        <p:spPr>
          <a:xfrm>
            <a:off x="6343462" y="2637046"/>
            <a:ext cx="710470" cy="247807"/>
          </a:xfrm>
          <a:prstGeom prst="roundRect">
            <a:avLst/>
          </a:prstGeom>
          <a:solidFill>
            <a:schemeClr val="bg1"/>
          </a:solidFill>
          <a:ln w="19050">
            <a:solidFill>
              <a:schemeClr val="tx1"/>
            </a:solidFill>
          </a:ln>
          <a:effectLst>
            <a:outerShdw rotWithShape="0">
              <a:srgbClr val="000000">
                <a:alpha val="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50" dirty="0">
                <a:solidFill>
                  <a:prstClr val="black"/>
                </a:solidFill>
              </a:rPr>
              <a:t>御船町</a:t>
            </a:r>
          </a:p>
        </p:txBody>
      </p:sp>
      <p:sp>
        <p:nvSpPr>
          <p:cNvPr id="33" name="角丸四角形 32"/>
          <p:cNvSpPr/>
          <p:nvPr/>
        </p:nvSpPr>
        <p:spPr>
          <a:xfrm>
            <a:off x="5250668" y="2245089"/>
            <a:ext cx="795152" cy="247807"/>
          </a:xfrm>
          <a:prstGeom prst="roundRect">
            <a:avLst/>
          </a:prstGeom>
          <a:solidFill>
            <a:schemeClr val="bg1"/>
          </a:solidFill>
          <a:ln w="19050">
            <a:solidFill>
              <a:schemeClr val="tx1"/>
            </a:solidFill>
          </a:ln>
          <a:effectLst>
            <a:outerShdw rotWithShape="0">
              <a:srgbClr val="000000">
                <a:alpha val="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50" dirty="0">
                <a:solidFill>
                  <a:prstClr val="black"/>
                </a:solidFill>
              </a:rPr>
              <a:t>南阿蘇村</a:t>
            </a:r>
          </a:p>
        </p:txBody>
      </p:sp>
      <p:sp>
        <p:nvSpPr>
          <p:cNvPr id="34" name="角丸四角形 33"/>
          <p:cNvSpPr/>
          <p:nvPr/>
        </p:nvSpPr>
        <p:spPr>
          <a:xfrm>
            <a:off x="5301856" y="3356992"/>
            <a:ext cx="648072" cy="247807"/>
          </a:xfrm>
          <a:prstGeom prst="roundRect">
            <a:avLst/>
          </a:prstGeom>
          <a:solidFill>
            <a:schemeClr val="bg1"/>
          </a:solidFill>
          <a:ln w="19050">
            <a:solidFill>
              <a:schemeClr val="tx1"/>
            </a:solidFill>
          </a:ln>
          <a:effectLst>
            <a:outerShdw rotWithShape="0">
              <a:srgbClr val="000000">
                <a:alpha val="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50" dirty="0">
                <a:solidFill>
                  <a:prstClr val="black"/>
                </a:solidFill>
              </a:rPr>
              <a:t>益城町</a:t>
            </a:r>
          </a:p>
        </p:txBody>
      </p:sp>
      <p:sp>
        <p:nvSpPr>
          <p:cNvPr id="35" name="正方形/長方形 34"/>
          <p:cNvSpPr/>
          <p:nvPr/>
        </p:nvSpPr>
        <p:spPr>
          <a:xfrm rot="16200000">
            <a:off x="9177141" y="5708926"/>
            <a:ext cx="504057" cy="552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black"/>
              </a:solidFill>
            </a:endParaRPr>
          </a:p>
        </p:txBody>
      </p:sp>
      <p:sp>
        <p:nvSpPr>
          <p:cNvPr id="36" name="大波 35"/>
          <p:cNvSpPr/>
          <p:nvPr/>
        </p:nvSpPr>
        <p:spPr>
          <a:xfrm rot="5400000">
            <a:off x="9054021" y="5616017"/>
            <a:ext cx="318240" cy="120678"/>
          </a:xfrm>
          <a:prstGeom prst="wav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rot="16200000">
            <a:off x="9143773" y="5819576"/>
            <a:ext cx="527709" cy="307777"/>
          </a:xfrm>
          <a:prstGeom prst="rect">
            <a:avLst/>
          </a:prstGeom>
          <a:noFill/>
        </p:spPr>
        <p:txBody>
          <a:bodyPr wrap="none">
            <a:spAutoFit/>
          </a:bodyPr>
          <a:lstStyle/>
          <a:p>
            <a:pPr algn="ctr"/>
            <a:r>
              <a:rPr lang="en-US" altLang="ja-JP" sz="1400" dirty="0">
                <a:solidFill>
                  <a:prstClr val="black"/>
                </a:solidFill>
              </a:rPr>
              <a:t>7/28</a:t>
            </a:r>
            <a:endParaRPr lang="ja-JP" altLang="en-US" sz="1400" dirty="0">
              <a:solidFill>
                <a:prstClr val="black"/>
              </a:solidFill>
            </a:endParaRPr>
          </a:p>
        </p:txBody>
      </p:sp>
      <p:sp>
        <p:nvSpPr>
          <p:cNvPr id="38" name="正方形/長方形 37"/>
          <p:cNvSpPr/>
          <p:nvPr/>
        </p:nvSpPr>
        <p:spPr>
          <a:xfrm>
            <a:off x="9151006" y="5805271"/>
            <a:ext cx="122474" cy="144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p:nvSpPr>
        <p:spPr>
          <a:xfrm>
            <a:off x="9157919" y="5398778"/>
            <a:ext cx="249707" cy="1438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15</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59559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rotWithShape="1">
          <a:blip r:embed="rId2" cstate="print">
            <a:extLst>
              <a:ext uri="{28A0092B-C50C-407E-A947-70E740481C1C}">
                <a14:useLocalDpi xmlns:a14="http://schemas.microsoft.com/office/drawing/2010/main" val="0"/>
              </a:ext>
            </a:extLst>
          </a:blip>
          <a:srcRect t="11461" b="35318"/>
          <a:stretch/>
        </p:blipFill>
        <p:spPr>
          <a:xfrm>
            <a:off x="658633" y="696176"/>
            <a:ext cx="3993520" cy="3050566"/>
          </a:xfrm>
          <a:prstGeom prst="rect">
            <a:avLst/>
          </a:prstGeom>
        </p:spPr>
      </p:pic>
      <p:pic>
        <p:nvPicPr>
          <p:cNvPr id="14" name="図 13"/>
          <p:cNvPicPr>
            <a:picLocks noChangeAspect="1"/>
          </p:cNvPicPr>
          <p:nvPr/>
        </p:nvPicPr>
        <p:blipFill rotWithShape="1">
          <a:blip r:embed="rId3" cstate="print">
            <a:extLst>
              <a:ext uri="{28A0092B-C50C-407E-A947-70E740481C1C}">
                <a14:useLocalDpi xmlns:a14="http://schemas.microsoft.com/office/drawing/2010/main" val="0"/>
              </a:ext>
            </a:extLst>
          </a:blip>
          <a:srcRect t="10910"/>
          <a:stretch/>
        </p:blipFill>
        <p:spPr>
          <a:xfrm>
            <a:off x="4913205" y="3819719"/>
            <a:ext cx="4217027" cy="2803660"/>
          </a:xfrm>
          <a:prstGeom prst="rect">
            <a:avLst/>
          </a:prstGeom>
        </p:spPr>
      </p:pic>
      <p:sp>
        <p:nvSpPr>
          <p:cNvPr id="6" name="タイトル 1"/>
          <p:cNvSpPr txBox="1">
            <a:spLocks/>
          </p:cNvSpPr>
          <p:nvPr/>
        </p:nvSpPr>
        <p:spPr>
          <a:xfrm>
            <a:off x="373571" y="-14132"/>
            <a:ext cx="9144000" cy="586854"/>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p>
            <a:pPr algn="ctr">
              <a:defRPr/>
            </a:pPr>
            <a:r>
              <a:rPr lang="ja-JP" altLang="en-US" sz="2800" dirty="0">
                <a:solidFill>
                  <a:prstClr val="white"/>
                </a:solidFill>
              </a:rPr>
              <a:t>被害状況（熊本市）</a:t>
            </a:r>
          </a:p>
        </p:txBody>
      </p:sp>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10214" r="5015"/>
          <a:stretch/>
        </p:blipFill>
        <p:spPr>
          <a:xfrm>
            <a:off x="4886531" y="692696"/>
            <a:ext cx="4243700" cy="3050566"/>
          </a:xfrm>
          <a:prstGeom prst="rect">
            <a:avLst/>
          </a:prstGeom>
        </p:spPr>
      </p:pic>
      <p:sp>
        <p:nvSpPr>
          <p:cNvPr id="11" name="テキスト ボックス 10"/>
          <p:cNvSpPr txBox="1"/>
          <p:nvPr/>
        </p:nvSpPr>
        <p:spPr>
          <a:xfrm>
            <a:off x="4911730" y="728116"/>
            <a:ext cx="1785540" cy="369332"/>
          </a:xfrm>
          <a:prstGeom prst="rect">
            <a:avLst/>
          </a:prstGeom>
          <a:solidFill>
            <a:schemeClr val="bg1"/>
          </a:solidFill>
          <a:ln>
            <a:solidFill>
              <a:schemeClr val="tx1"/>
            </a:solidFill>
          </a:ln>
        </p:spPr>
        <p:txBody>
          <a:bodyPr wrap="square" rtlCol="0">
            <a:spAutoFit/>
          </a:bodyPr>
          <a:lstStyle/>
          <a:p>
            <a:pPr algn="ctr"/>
            <a:r>
              <a:rPr lang="ja-JP" altLang="en-US" dirty="0"/>
              <a:t>送水管漏水箇所</a:t>
            </a:r>
            <a:endParaRPr lang="en-US" altLang="ja-JP" dirty="0"/>
          </a:p>
        </p:txBody>
      </p:sp>
      <p:sp>
        <p:nvSpPr>
          <p:cNvPr id="12" name="テキスト ボックス 11"/>
          <p:cNvSpPr txBox="1"/>
          <p:nvPr/>
        </p:nvSpPr>
        <p:spPr>
          <a:xfrm>
            <a:off x="687827" y="718734"/>
            <a:ext cx="1785540" cy="369332"/>
          </a:xfrm>
          <a:prstGeom prst="rect">
            <a:avLst/>
          </a:prstGeom>
          <a:solidFill>
            <a:schemeClr val="bg1"/>
          </a:solidFill>
          <a:ln>
            <a:solidFill>
              <a:schemeClr val="tx1"/>
            </a:solidFill>
          </a:ln>
        </p:spPr>
        <p:txBody>
          <a:bodyPr wrap="square" rtlCol="0">
            <a:spAutoFit/>
          </a:bodyPr>
          <a:lstStyle/>
          <a:p>
            <a:pPr algn="ctr"/>
            <a:r>
              <a:rPr lang="ja-JP" altLang="en-US" dirty="0"/>
              <a:t>送水管漏水状況</a:t>
            </a:r>
            <a:endParaRPr lang="en-US" altLang="ja-JP" dirty="0"/>
          </a:p>
        </p:txBody>
      </p:sp>
      <p:sp>
        <p:nvSpPr>
          <p:cNvPr id="13" name="テキスト ボックス 12"/>
          <p:cNvSpPr txBox="1"/>
          <p:nvPr/>
        </p:nvSpPr>
        <p:spPr>
          <a:xfrm>
            <a:off x="4936924" y="3833752"/>
            <a:ext cx="1785540" cy="369332"/>
          </a:xfrm>
          <a:prstGeom prst="rect">
            <a:avLst/>
          </a:prstGeom>
          <a:solidFill>
            <a:schemeClr val="bg1"/>
          </a:solidFill>
          <a:ln>
            <a:solidFill>
              <a:schemeClr val="tx1"/>
            </a:solidFill>
          </a:ln>
        </p:spPr>
        <p:txBody>
          <a:bodyPr wrap="square" rtlCol="0">
            <a:spAutoFit/>
          </a:bodyPr>
          <a:lstStyle/>
          <a:p>
            <a:pPr algn="ctr"/>
            <a:r>
              <a:rPr lang="ja-JP" altLang="en-US" dirty="0"/>
              <a:t>送水管漏水状況</a:t>
            </a:r>
            <a:endParaRPr lang="en-US" altLang="ja-JP" dirty="0"/>
          </a:p>
        </p:txBody>
      </p:sp>
      <p:sp>
        <p:nvSpPr>
          <p:cNvPr id="15" name="テキスト ボックス 14"/>
          <p:cNvSpPr txBox="1"/>
          <p:nvPr/>
        </p:nvSpPr>
        <p:spPr>
          <a:xfrm>
            <a:off x="687826" y="3398027"/>
            <a:ext cx="1785540" cy="307777"/>
          </a:xfrm>
          <a:prstGeom prst="rect">
            <a:avLst/>
          </a:prstGeom>
          <a:solidFill>
            <a:schemeClr val="bg1"/>
          </a:solidFill>
          <a:ln>
            <a:solidFill>
              <a:schemeClr val="tx1"/>
            </a:solidFill>
          </a:ln>
        </p:spPr>
        <p:txBody>
          <a:bodyPr wrap="square" rtlCol="0">
            <a:spAutoFit/>
          </a:bodyPr>
          <a:lstStyle/>
          <a:p>
            <a:pPr algn="ctr"/>
            <a:r>
              <a:rPr lang="ja-JP" altLang="en-US" sz="1400" dirty="0"/>
              <a:t>送水管（外径</a:t>
            </a:r>
            <a:r>
              <a:rPr lang="en-US" altLang="ja-JP" sz="1400" dirty="0"/>
              <a:t>135</a:t>
            </a:r>
            <a:r>
              <a:rPr lang="ja-JP" altLang="en-US" sz="1400" dirty="0"/>
              <a:t>㎝）</a:t>
            </a:r>
            <a:endParaRPr lang="en-US" altLang="ja-JP" sz="1400" dirty="0"/>
          </a:p>
        </p:txBody>
      </p:sp>
      <p:sp>
        <p:nvSpPr>
          <p:cNvPr id="16" name="テキスト ボックス 15"/>
          <p:cNvSpPr txBox="1"/>
          <p:nvPr/>
        </p:nvSpPr>
        <p:spPr>
          <a:xfrm>
            <a:off x="4952208" y="3275116"/>
            <a:ext cx="1785540" cy="307777"/>
          </a:xfrm>
          <a:prstGeom prst="rect">
            <a:avLst/>
          </a:prstGeom>
          <a:solidFill>
            <a:schemeClr val="bg1"/>
          </a:solidFill>
          <a:ln>
            <a:solidFill>
              <a:schemeClr val="tx1"/>
            </a:solidFill>
          </a:ln>
        </p:spPr>
        <p:txBody>
          <a:bodyPr wrap="square" rtlCol="0">
            <a:spAutoFit/>
          </a:bodyPr>
          <a:lstStyle/>
          <a:p>
            <a:pPr algn="ctr"/>
            <a:r>
              <a:rPr lang="ja-JP" altLang="en-US" sz="1400" dirty="0"/>
              <a:t>送水管（外径</a:t>
            </a:r>
            <a:r>
              <a:rPr lang="en-US" altLang="ja-JP" sz="1400" dirty="0"/>
              <a:t>80</a:t>
            </a:r>
            <a:r>
              <a:rPr lang="ja-JP" altLang="en-US" sz="1400" dirty="0"/>
              <a:t>㎝）</a:t>
            </a:r>
            <a:endParaRPr lang="en-US" altLang="ja-JP" sz="1400" dirty="0"/>
          </a:p>
        </p:txBody>
      </p:sp>
      <p:cxnSp>
        <p:nvCxnSpPr>
          <p:cNvPr id="17" name="直線矢印コネクタ 16"/>
          <p:cNvCxnSpPr>
            <a:stCxn id="16" idx="0"/>
          </p:cNvCxnSpPr>
          <p:nvPr/>
        </p:nvCxnSpPr>
        <p:spPr>
          <a:xfrm flipV="1">
            <a:off x="5844977" y="2219834"/>
            <a:ext cx="777929" cy="10552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283042" y="6165310"/>
            <a:ext cx="1785540" cy="307777"/>
          </a:xfrm>
          <a:prstGeom prst="rect">
            <a:avLst/>
          </a:prstGeom>
          <a:solidFill>
            <a:schemeClr val="bg1"/>
          </a:solidFill>
          <a:ln>
            <a:solidFill>
              <a:schemeClr val="tx1"/>
            </a:solidFill>
          </a:ln>
        </p:spPr>
        <p:txBody>
          <a:bodyPr wrap="square" rtlCol="0">
            <a:spAutoFit/>
          </a:bodyPr>
          <a:lstStyle/>
          <a:p>
            <a:pPr algn="ctr"/>
            <a:r>
              <a:rPr lang="ja-JP" altLang="en-US" sz="1400" dirty="0"/>
              <a:t>送水管（外径</a:t>
            </a:r>
            <a:r>
              <a:rPr lang="en-US" altLang="ja-JP" sz="1400" dirty="0"/>
              <a:t>70</a:t>
            </a:r>
            <a:r>
              <a:rPr lang="ja-JP" altLang="en-US" sz="1400" dirty="0"/>
              <a:t>㎝）</a:t>
            </a:r>
            <a:endParaRPr lang="en-US" altLang="ja-JP" sz="1400" dirty="0"/>
          </a:p>
        </p:txBody>
      </p:sp>
      <p:sp>
        <p:nvSpPr>
          <p:cNvPr id="18" name="円/楕円 17"/>
          <p:cNvSpPr/>
          <p:nvPr/>
        </p:nvSpPr>
        <p:spPr>
          <a:xfrm>
            <a:off x="7484247" y="1628800"/>
            <a:ext cx="526324" cy="4332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p:nvPr/>
        </p:nvSpPr>
        <p:spPr>
          <a:xfrm>
            <a:off x="7942242" y="1027860"/>
            <a:ext cx="1126343" cy="307777"/>
          </a:xfrm>
          <a:prstGeom prst="rect">
            <a:avLst/>
          </a:prstGeom>
          <a:solidFill>
            <a:schemeClr val="bg1"/>
          </a:solidFill>
          <a:ln>
            <a:solidFill>
              <a:schemeClr val="tx1"/>
            </a:solidFill>
          </a:ln>
        </p:spPr>
        <p:txBody>
          <a:bodyPr wrap="square" rtlCol="0">
            <a:spAutoFit/>
          </a:bodyPr>
          <a:lstStyle/>
          <a:p>
            <a:pPr algn="ctr"/>
            <a:r>
              <a:rPr lang="ja-JP" altLang="en-US" sz="1400" dirty="0"/>
              <a:t>漏水箇所</a:t>
            </a:r>
            <a:endParaRPr lang="en-US" altLang="ja-JP" sz="1400" dirty="0"/>
          </a:p>
        </p:txBody>
      </p:sp>
      <p:cxnSp>
        <p:nvCxnSpPr>
          <p:cNvPr id="22" name="直線矢印コネクタ 21"/>
          <p:cNvCxnSpPr/>
          <p:nvPr/>
        </p:nvCxnSpPr>
        <p:spPr>
          <a:xfrm flipH="1">
            <a:off x="8010571" y="1335640"/>
            <a:ext cx="416254" cy="3566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2294243" y="2420888"/>
            <a:ext cx="864096" cy="8542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3158343" y="3127777"/>
            <a:ext cx="1126343" cy="307777"/>
          </a:xfrm>
          <a:prstGeom prst="rect">
            <a:avLst/>
          </a:prstGeom>
          <a:solidFill>
            <a:schemeClr val="bg1"/>
          </a:solidFill>
          <a:ln>
            <a:solidFill>
              <a:schemeClr val="tx1"/>
            </a:solidFill>
          </a:ln>
        </p:spPr>
        <p:txBody>
          <a:bodyPr wrap="square" rtlCol="0">
            <a:spAutoFit/>
          </a:bodyPr>
          <a:lstStyle/>
          <a:p>
            <a:pPr algn="ctr"/>
            <a:r>
              <a:rPr lang="ja-JP" altLang="en-US" sz="1400" dirty="0"/>
              <a:t>漏水箇所</a:t>
            </a:r>
            <a:endParaRPr lang="en-US" altLang="ja-JP" sz="1400" dirty="0"/>
          </a:p>
        </p:txBody>
      </p:sp>
      <p:pic>
        <p:nvPicPr>
          <p:cNvPr id="27" name="図 26"/>
          <p:cNvPicPr>
            <a:picLocks noChangeAspect="1"/>
          </p:cNvPicPr>
          <p:nvPr/>
        </p:nvPicPr>
        <p:blipFill rotWithShape="1">
          <a:blip r:embed="rId5" cstate="print">
            <a:extLst>
              <a:ext uri="{28A0092B-C50C-407E-A947-70E740481C1C}">
                <a14:useLocalDpi xmlns:a14="http://schemas.microsoft.com/office/drawing/2010/main" val="0"/>
              </a:ext>
            </a:extLst>
          </a:blip>
          <a:srcRect t="20943" b="30454"/>
          <a:stretch/>
        </p:blipFill>
        <p:spPr>
          <a:xfrm>
            <a:off x="687826" y="3854320"/>
            <a:ext cx="3993520" cy="2803660"/>
          </a:xfrm>
          <a:prstGeom prst="rect">
            <a:avLst/>
          </a:prstGeom>
        </p:spPr>
      </p:pic>
      <p:sp>
        <p:nvSpPr>
          <p:cNvPr id="2" name="スライド番号プレースホルダー 1"/>
          <p:cNvSpPr>
            <a:spLocks noGrp="1"/>
          </p:cNvSpPr>
          <p:nvPr>
            <p:ph type="sldNum" sz="quarter" idx="12"/>
          </p:nvPr>
        </p:nvSpPr>
        <p:spPr/>
        <p:txBody>
          <a:bodyPr/>
          <a:lstStyle/>
          <a:p>
            <a:fld id="{332EF2D9-00D6-42E9-8D21-4B2B9FE66B7A}" type="slidenum">
              <a:rPr lang="ja-JP" altLang="en-US" smtClean="0"/>
              <a:pPr/>
              <a:t>16</a:t>
            </a:fld>
            <a:endParaRPr lang="ja-JP" altLang="en-US" dirty="0"/>
          </a:p>
        </p:txBody>
      </p:sp>
    </p:spTree>
    <p:extLst>
      <p:ext uri="{BB962C8B-B14F-4D97-AF65-F5344CB8AC3E}">
        <p14:creationId xmlns:p14="http://schemas.microsoft.com/office/powerpoint/2010/main" val="52468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3824" y="1"/>
            <a:ext cx="9906000" cy="476673"/>
          </a:xfrm>
          <a:prstGeom prst="rect">
            <a:avLst/>
          </a:prstGeom>
        </p:spPr>
        <p:style>
          <a:lnRef idx="0">
            <a:schemeClr val="accent1"/>
          </a:lnRef>
          <a:fillRef idx="3">
            <a:schemeClr val="accent1"/>
          </a:fillRef>
          <a:effectRef idx="3">
            <a:schemeClr val="accent1"/>
          </a:effectRef>
          <a:fontRef idx="minor">
            <a:schemeClr val="lt1"/>
          </a:fontRef>
        </p:style>
        <p:txBody>
          <a:bodyPr lIns="91429" tIns="35996" rIns="91429" bIns="35996" anchor="ctr">
            <a:normAutofit lnSpcReduction="10000"/>
          </a:bodyPr>
          <a:lstStyle/>
          <a:p>
            <a:pPr algn="ctr" eaLnBrk="0" fontAlgn="base" hangingPunct="0">
              <a:spcBef>
                <a:spcPct val="0"/>
              </a:spcBef>
              <a:spcAft>
                <a:spcPct val="0"/>
              </a:spcAft>
              <a:buFont typeface="Arial" charset="0"/>
              <a:buNone/>
              <a:defRPr/>
            </a:pPr>
            <a:r>
              <a:rPr lang="ja-JP" altLang="en-US" sz="2800" b="1" dirty="0">
                <a:solidFill>
                  <a:prstClr val="white"/>
                </a:solidFill>
                <a:latin typeface="ＭＳ Ｐゴシック" panose="020B0600070205080204" pitchFamily="50" charset="-128"/>
                <a:ea typeface="ＭＳ Ｐゴシック" panose="020B0600070205080204" pitchFamily="50" charset="-128"/>
              </a:rPr>
              <a:t>大阪府北部を震源とする地震による水道の被害状況</a:t>
            </a:r>
            <a:endParaRPr lang="en-US" altLang="ja-JP" sz="2800" b="1" dirty="0">
              <a:solidFill>
                <a:prstClr val="white"/>
              </a:solidFill>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97781" y="708827"/>
            <a:ext cx="9682790" cy="847706"/>
          </a:xfrm>
          <a:prstGeom prst="rect">
            <a:avLst/>
          </a:prstGeom>
          <a:noFill/>
          <a:ln w="25400">
            <a:solidFill>
              <a:schemeClr val="tx2">
                <a:lumMod val="75000"/>
              </a:schemeClr>
            </a:solidFill>
          </a:ln>
        </p:spPr>
        <p:txBody>
          <a:bodyPr wrap="square" lIns="91429" tIns="53994" rIns="91429" bIns="53994" rtlCol="0" anchor="ctr" anchorCtr="0">
            <a:spAutoFit/>
          </a:bodyPr>
          <a:lstStyle/>
          <a:p>
            <a:r>
              <a:rPr lang="ja-JP" altLang="en-US" sz="1600" dirty="0">
                <a:latin typeface="+mn-ea"/>
              </a:rPr>
              <a:t>○   ６月</a:t>
            </a:r>
            <a:r>
              <a:rPr lang="en-US" altLang="ja-JP" sz="1600" dirty="0">
                <a:latin typeface="+mn-ea"/>
              </a:rPr>
              <a:t>18</a:t>
            </a:r>
            <a:r>
              <a:rPr lang="ja-JP" altLang="en-US" sz="1600" dirty="0">
                <a:latin typeface="+mn-ea"/>
              </a:rPr>
              <a:t>日の大阪北部を震源とする地震では、最大震度６弱を記録し、大阪広域水道企業団の水道管の</a:t>
            </a:r>
            <a:endParaRPr lang="en-US" altLang="ja-JP" sz="1600" dirty="0">
              <a:latin typeface="+mn-ea"/>
            </a:endParaRPr>
          </a:p>
          <a:p>
            <a:r>
              <a:rPr lang="en-US" altLang="ja-JP" sz="1600" dirty="0">
                <a:latin typeface="+mn-ea"/>
              </a:rPr>
              <a:t>   </a:t>
            </a:r>
            <a:r>
              <a:rPr lang="ja-JP" altLang="en-US" sz="1600" dirty="0">
                <a:latin typeface="+mn-ea"/>
              </a:rPr>
              <a:t>破損等により、高槻市や箕面市等において最大９万４千戸に断水又は減圧給水が発生した。（翌日の</a:t>
            </a:r>
            <a:r>
              <a:rPr lang="en-US" altLang="ja-JP" sz="1600" dirty="0">
                <a:latin typeface="+mn-ea"/>
              </a:rPr>
              <a:t>19</a:t>
            </a:r>
            <a:r>
              <a:rPr lang="ja-JP" altLang="en-US" sz="1600" dirty="0">
                <a:latin typeface="+mn-ea"/>
              </a:rPr>
              <a:t>日</a:t>
            </a:r>
            <a:endParaRPr lang="en-US" altLang="ja-JP" sz="1600" dirty="0">
              <a:latin typeface="+mn-ea"/>
            </a:endParaRPr>
          </a:p>
          <a:p>
            <a:r>
              <a:rPr lang="ja-JP" altLang="en-US" sz="1600" dirty="0">
                <a:latin typeface="+mn-ea"/>
              </a:rPr>
              <a:t>　には解消。）</a:t>
            </a:r>
            <a:endParaRPr lang="en-US" altLang="ja-JP" sz="900" dirty="0">
              <a:latin typeface="+mn-ea"/>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07590" y="5573961"/>
            <a:ext cx="1721956" cy="10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8214590" y="5268076"/>
            <a:ext cx="1440160" cy="276999"/>
          </a:xfrm>
          <a:prstGeom prst="rect">
            <a:avLst/>
          </a:prstGeom>
          <a:noFill/>
        </p:spPr>
        <p:txBody>
          <a:bodyPr wrap="square" rtlCol="0">
            <a:spAutoFit/>
          </a:bodyPr>
          <a:lstStyle/>
          <a:p>
            <a:pPr algn="ctr"/>
            <a:r>
              <a:rPr kumimoji="1" lang="en-US" altLang="ja-JP" sz="1200" dirty="0"/>
              <a:t>【</a:t>
            </a:r>
            <a:r>
              <a:rPr kumimoji="1" lang="ja-JP" altLang="en-US" sz="1200" dirty="0"/>
              <a:t>破損現場</a:t>
            </a:r>
            <a:r>
              <a:rPr kumimoji="1" lang="en-US" altLang="ja-JP" sz="1200" dirty="0"/>
              <a:t>】</a:t>
            </a:r>
            <a:endParaRPr kumimoji="1" lang="ja-JP" altLang="en-US" sz="1200" dirty="0"/>
          </a:p>
        </p:txBody>
      </p:sp>
      <p:sp>
        <p:nvSpPr>
          <p:cNvPr id="2" name="スライド番号プレースホルダー 1"/>
          <p:cNvSpPr>
            <a:spLocks noGrp="1"/>
          </p:cNvSpPr>
          <p:nvPr>
            <p:ph type="sldNum" sz="quarter" idx="12"/>
          </p:nvPr>
        </p:nvSpPr>
        <p:spPr/>
        <p:txBody>
          <a:bodyPr/>
          <a:lstStyle/>
          <a:p>
            <a:fld id="{332EF2D9-00D6-42E9-8D21-4B2B9FE66B7A}" type="slidenum">
              <a:rPr lang="ja-JP" altLang="en-US" smtClean="0">
                <a:solidFill>
                  <a:prstClr val="black">
                    <a:tint val="75000"/>
                  </a:prstClr>
                </a:solidFill>
              </a:rPr>
              <a:pPr/>
              <a:t>17</a:t>
            </a:fld>
            <a:endParaRPr lang="ja-JP" altLang="en-US" dirty="0">
              <a:solidFill>
                <a:prstClr val="black">
                  <a:tint val="75000"/>
                </a:prstClr>
              </a:solidFill>
            </a:endParaRPr>
          </a:p>
        </p:txBody>
      </p:sp>
      <p:grpSp>
        <p:nvGrpSpPr>
          <p:cNvPr id="39" name="グループ化 38"/>
          <p:cNvGrpSpPr/>
          <p:nvPr/>
        </p:nvGrpSpPr>
        <p:grpSpPr>
          <a:xfrm>
            <a:off x="416496" y="1700808"/>
            <a:ext cx="8157867" cy="4959084"/>
            <a:chOff x="683565" y="616696"/>
            <a:chExt cx="8032095" cy="5980656"/>
          </a:xfrm>
        </p:grpSpPr>
        <p:grpSp>
          <p:nvGrpSpPr>
            <p:cNvPr id="40" name="グループ化 39"/>
            <p:cNvGrpSpPr/>
            <p:nvPr/>
          </p:nvGrpSpPr>
          <p:grpSpPr>
            <a:xfrm>
              <a:off x="683565" y="616696"/>
              <a:ext cx="8032095" cy="5980656"/>
              <a:chOff x="683565" y="616696"/>
              <a:chExt cx="8032095" cy="5980656"/>
            </a:xfrm>
          </p:grpSpPr>
          <p:pic>
            <p:nvPicPr>
              <p:cNvPr id="4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41061" y="616696"/>
                <a:ext cx="6686748" cy="598065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3" name="テキスト ボックス 42"/>
              <p:cNvSpPr txBox="1"/>
              <p:nvPr/>
            </p:nvSpPr>
            <p:spPr>
              <a:xfrm>
                <a:off x="5230765" y="2905780"/>
                <a:ext cx="753117" cy="523220"/>
              </a:xfrm>
              <a:prstGeom prst="rect">
                <a:avLst/>
              </a:prstGeom>
              <a:noFill/>
              <a:ln w="19050">
                <a:noFill/>
              </a:ln>
            </p:spPr>
            <p:txBody>
              <a:bodyPr wrap="square" rtlCol="0">
                <a:spAutoFit/>
              </a:bodyPr>
              <a:lstStyle/>
              <a:p>
                <a:r>
                  <a:rPr kumimoji="1" lang="en-US" altLang="ja-JP" sz="2800" b="1" dirty="0">
                    <a:solidFill>
                      <a:srgbClr val="00B050"/>
                    </a:solidFill>
                  </a:rPr>
                  <a:t>×</a:t>
                </a:r>
                <a:endParaRPr kumimoji="1" lang="ja-JP" altLang="en-US" sz="2800" b="1" dirty="0">
                  <a:solidFill>
                    <a:srgbClr val="00B050"/>
                  </a:solidFill>
                </a:endParaRPr>
              </a:p>
            </p:txBody>
          </p:sp>
          <p:sp>
            <p:nvSpPr>
              <p:cNvPr id="44" name="テキスト ボックス 43"/>
              <p:cNvSpPr txBox="1"/>
              <p:nvPr/>
            </p:nvSpPr>
            <p:spPr>
              <a:xfrm>
                <a:off x="6218819" y="850151"/>
                <a:ext cx="2496841" cy="932814"/>
              </a:xfrm>
              <a:prstGeom prst="rect">
                <a:avLst/>
              </a:prstGeom>
              <a:solidFill>
                <a:schemeClr val="bg1"/>
              </a:solidFill>
              <a:ln w="19050">
                <a:solidFill>
                  <a:srgbClr val="FF0000"/>
                </a:solidFill>
              </a:ln>
            </p:spPr>
            <p:txBody>
              <a:bodyPr wrap="square" rtlCol="0">
                <a:spAutoFit/>
              </a:bodyPr>
              <a:lstStyle/>
              <a:p>
                <a:r>
                  <a:rPr lang="en-US" altLang="ja-JP" sz="1050" dirty="0"/>
                  <a:t>【</a:t>
                </a:r>
                <a:r>
                  <a:rPr lang="ja-JP" altLang="en-US" sz="1050" dirty="0"/>
                  <a:t>高槻市</a:t>
                </a:r>
                <a:r>
                  <a:rPr lang="en-US" altLang="ja-JP" sz="1050" dirty="0"/>
                  <a:t>】</a:t>
                </a:r>
                <a:r>
                  <a:rPr lang="ja-JP" altLang="en-US" sz="1050" dirty="0"/>
                  <a:t>　震度</a:t>
                </a:r>
                <a:r>
                  <a:rPr lang="en-US" altLang="ja-JP" sz="1050" dirty="0"/>
                  <a:t>6</a:t>
                </a:r>
                <a:r>
                  <a:rPr lang="ja-JP" altLang="en-US" sz="1050" dirty="0"/>
                  <a:t>弱</a:t>
                </a:r>
                <a:endParaRPr lang="en-US" altLang="ja-JP" sz="1050" dirty="0"/>
              </a:p>
              <a:p>
                <a:pPr marL="171450" indent="-171450">
                  <a:buFont typeface="Wingdings" panose="05000000000000000000" pitchFamily="2" charset="2"/>
                  <a:buChar char="l"/>
                </a:pPr>
                <a:r>
                  <a:rPr lang="ja-JP" altLang="en-US" sz="1050" dirty="0"/>
                  <a:t>断水又は減圧給水　</a:t>
                </a:r>
                <a:r>
                  <a:rPr lang="en-US" altLang="ja-JP" sz="1050" dirty="0"/>
                  <a:t>19.4</a:t>
                </a:r>
                <a:r>
                  <a:rPr lang="ja-JP" altLang="en-US" sz="1050" dirty="0"/>
                  <a:t>万人</a:t>
                </a:r>
                <a:endParaRPr lang="en-US" altLang="ja-JP" sz="1050" dirty="0"/>
              </a:p>
              <a:p>
                <a:r>
                  <a:rPr lang="ja-JP" altLang="en-US" sz="1050" dirty="0"/>
                  <a:t>　（</a:t>
                </a:r>
                <a:r>
                  <a:rPr lang="en-US" altLang="ja-JP" sz="1050" dirty="0"/>
                  <a:t>8.6</a:t>
                </a:r>
                <a:r>
                  <a:rPr lang="ja-JP" altLang="en-US" sz="1050" dirty="0"/>
                  <a:t>万戸）</a:t>
                </a:r>
                <a:endParaRPr lang="en-US" altLang="ja-JP" sz="1050" dirty="0"/>
              </a:p>
              <a:p>
                <a:pPr marL="171450" indent="-171450">
                  <a:buFont typeface="Wingdings" panose="05000000000000000000" pitchFamily="2" charset="2"/>
                  <a:buChar char="l"/>
                </a:pPr>
                <a:r>
                  <a:rPr lang="en-US" altLang="ja-JP" sz="1050" dirty="0"/>
                  <a:t>19</a:t>
                </a:r>
                <a:r>
                  <a:rPr lang="ja-JP" altLang="en-US" sz="1050" dirty="0"/>
                  <a:t>日</a:t>
                </a:r>
                <a:r>
                  <a:rPr lang="en-US" altLang="ja-JP" sz="1050" dirty="0"/>
                  <a:t>15</a:t>
                </a:r>
                <a:r>
                  <a:rPr lang="ja-JP" altLang="en-US" sz="1050" dirty="0"/>
                  <a:t>時までに解消</a:t>
                </a:r>
                <a:r>
                  <a:rPr lang="ja-JP" altLang="en-US" sz="1100" dirty="0"/>
                  <a:t>。</a:t>
                </a:r>
              </a:p>
            </p:txBody>
          </p:sp>
          <p:grpSp>
            <p:nvGrpSpPr>
              <p:cNvPr id="45" name="グループ化 44"/>
              <p:cNvGrpSpPr/>
              <p:nvPr/>
            </p:nvGrpSpPr>
            <p:grpSpPr>
              <a:xfrm>
                <a:off x="6176560" y="5393809"/>
                <a:ext cx="1984176" cy="1080000"/>
                <a:chOff x="5589240" y="1793280"/>
                <a:chExt cx="1488132" cy="1440000"/>
              </a:xfrm>
            </p:grpSpPr>
            <p:sp>
              <p:nvSpPr>
                <p:cNvPr id="57" name="正方形/長方形 56"/>
                <p:cNvSpPr/>
                <p:nvPr/>
              </p:nvSpPr>
              <p:spPr>
                <a:xfrm>
                  <a:off x="5589240" y="1793280"/>
                  <a:ext cx="1485000" cy="144000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a:off x="5686207" y="2422325"/>
                  <a:ext cx="3870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073251" y="2095128"/>
                  <a:ext cx="1004121" cy="1046440"/>
                </a:xfrm>
                <a:prstGeom prst="rect">
                  <a:avLst/>
                </a:prstGeom>
                <a:noFill/>
                <a:ln w="19050">
                  <a:noFill/>
                </a:ln>
              </p:spPr>
              <p:txBody>
                <a:bodyPr wrap="none" rtlCol="0">
                  <a:spAutoFit/>
                </a:bodyPr>
                <a:lstStyle/>
                <a:p>
                  <a:endParaRPr lang="en-US" altLang="ja-JP" sz="900" dirty="0"/>
                </a:p>
                <a:p>
                  <a:r>
                    <a:rPr kumimoji="1" lang="ja-JP" altLang="en-US" sz="900" dirty="0"/>
                    <a:t>上水道給水区域</a:t>
                  </a:r>
                  <a:endParaRPr kumimoji="1" lang="en-US" altLang="ja-JP" sz="900" dirty="0"/>
                </a:p>
                <a:p>
                  <a:endParaRPr kumimoji="1" lang="en-US" altLang="ja-JP" sz="900" dirty="0"/>
                </a:p>
                <a:p>
                  <a:r>
                    <a:rPr kumimoji="1" lang="ja-JP" altLang="en-US" sz="900" dirty="0"/>
                    <a:t>大阪広域水道企業団の</a:t>
                  </a:r>
                  <a:endParaRPr kumimoji="1" lang="en-US" altLang="ja-JP" sz="900" dirty="0"/>
                </a:p>
                <a:p>
                  <a:r>
                    <a:rPr kumimoji="1" lang="ja-JP" altLang="en-US" sz="900" dirty="0"/>
                    <a:t>送水管</a:t>
                  </a:r>
                </a:p>
              </p:txBody>
            </p:sp>
            <p:cxnSp>
              <p:nvCxnSpPr>
                <p:cNvPr id="60" name="直線コネクタ 59"/>
                <p:cNvCxnSpPr/>
                <p:nvPr/>
              </p:nvCxnSpPr>
              <p:spPr>
                <a:xfrm>
                  <a:off x="5686207" y="2055912"/>
                  <a:ext cx="38704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6073251" y="1886508"/>
                  <a:ext cx="484748" cy="307776"/>
                </a:xfrm>
                <a:prstGeom prst="rect">
                  <a:avLst/>
                </a:prstGeom>
                <a:noFill/>
                <a:ln w="19050">
                  <a:noFill/>
                </a:ln>
              </p:spPr>
              <p:txBody>
                <a:bodyPr wrap="none" rtlCol="0">
                  <a:spAutoFit/>
                </a:bodyPr>
                <a:lstStyle/>
                <a:p>
                  <a:r>
                    <a:rPr lang="ja-JP" altLang="en-US" sz="900" dirty="0"/>
                    <a:t>市町境界</a:t>
                  </a:r>
                  <a:endParaRPr kumimoji="1" lang="ja-JP" altLang="en-US" sz="900" dirty="0"/>
                </a:p>
              </p:txBody>
            </p:sp>
            <p:cxnSp>
              <p:nvCxnSpPr>
                <p:cNvPr id="62" name="直線コネクタ 61"/>
                <p:cNvCxnSpPr/>
                <p:nvPr/>
              </p:nvCxnSpPr>
              <p:spPr>
                <a:xfrm>
                  <a:off x="5686206" y="2835631"/>
                  <a:ext cx="387043"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p:cNvSpPr txBox="1"/>
              <p:nvPr/>
            </p:nvSpPr>
            <p:spPr>
              <a:xfrm>
                <a:off x="6261222" y="2511385"/>
                <a:ext cx="2322493" cy="2600572"/>
              </a:xfrm>
              <a:prstGeom prst="rect">
                <a:avLst/>
              </a:prstGeom>
              <a:solidFill>
                <a:schemeClr val="bg1"/>
              </a:solidFill>
              <a:ln w="19050">
                <a:solidFill>
                  <a:srgbClr val="00B050"/>
                </a:solidFill>
              </a:ln>
            </p:spPr>
            <p:txBody>
              <a:bodyPr wrap="square" rtlCol="0">
                <a:spAutoFit/>
              </a:bodyPr>
              <a:lstStyle/>
              <a:p>
                <a:r>
                  <a:rPr lang="en-US" altLang="ja-JP" sz="1100" dirty="0"/>
                  <a:t>【</a:t>
                </a:r>
                <a:r>
                  <a:rPr lang="ja-JP" altLang="en-US" sz="1100" dirty="0"/>
                  <a:t>送水管破損箇所</a:t>
                </a:r>
                <a:r>
                  <a:rPr lang="en-US" altLang="ja-JP" sz="1100" dirty="0"/>
                  <a:t>】</a:t>
                </a:r>
                <a:r>
                  <a:rPr lang="ja-JP" altLang="en-US" sz="1100" dirty="0"/>
                  <a:t>（震度</a:t>
                </a:r>
                <a:r>
                  <a:rPr lang="en-US" altLang="ja-JP" sz="1100" dirty="0"/>
                  <a:t>6</a:t>
                </a:r>
                <a:r>
                  <a:rPr lang="ja-JP" altLang="en-US" sz="1100" dirty="0"/>
                  <a:t>弱）</a:t>
                </a:r>
                <a:endParaRPr lang="en-US" altLang="ja-JP" sz="1100" dirty="0"/>
              </a:p>
              <a:p>
                <a:pPr marL="171450" indent="-171450">
                  <a:buFont typeface="Wingdings" panose="05000000000000000000" pitchFamily="2" charset="2"/>
                  <a:buChar char="l"/>
                </a:pPr>
                <a:r>
                  <a:rPr lang="ja-JP" altLang="en-US" sz="1100" dirty="0"/>
                  <a:t>大阪広域水道企業団の北部</a:t>
                </a:r>
                <a:r>
                  <a:rPr lang="en-US" altLang="ja-JP" sz="1100" dirty="0"/>
                  <a:t>7</a:t>
                </a:r>
                <a:r>
                  <a:rPr lang="ja-JP" altLang="en-US" sz="1100" dirty="0"/>
                  <a:t>市町</a:t>
                </a:r>
                <a:r>
                  <a:rPr lang="ja-JP" altLang="en-US" sz="900" dirty="0"/>
                  <a:t>（高槻市、茨木市、箕面市、吹田市、豊中市、枚方市、島本町）</a:t>
                </a:r>
                <a:r>
                  <a:rPr lang="ja-JP" altLang="en-US" sz="1100" dirty="0"/>
                  <a:t>へ送水するための送水管（昭和</a:t>
                </a:r>
                <a:r>
                  <a:rPr lang="en-US" altLang="ja-JP" sz="1100" dirty="0"/>
                  <a:t>38</a:t>
                </a:r>
                <a:r>
                  <a:rPr lang="ja-JP" altLang="en-US" sz="1100" dirty="0"/>
                  <a:t>年布設）が破損。</a:t>
                </a:r>
                <a:endParaRPr lang="en-US" altLang="ja-JP" sz="1100" dirty="0"/>
              </a:p>
              <a:p>
                <a:pPr marL="171450" indent="-171450">
                  <a:buFont typeface="Wingdings" panose="05000000000000000000" pitchFamily="2" charset="2"/>
                  <a:buChar char="l"/>
                </a:pPr>
                <a:r>
                  <a:rPr lang="ja-JP" altLang="en-US" sz="1100" dirty="0"/>
                  <a:t>二重化されていた区間であるため、破損していない</a:t>
                </a:r>
                <a:r>
                  <a:rPr lang="en-US" altLang="ja-JP" sz="1100" dirty="0"/>
                  <a:t>1</a:t>
                </a:r>
                <a:r>
                  <a:rPr lang="ja-JP" altLang="en-US" sz="1100" dirty="0"/>
                  <a:t>本（昭和</a:t>
                </a:r>
                <a:r>
                  <a:rPr lang="en-US" altLang="ja-JP" sz="1100" dirty="0"/>
                  <a:t>43</a:t>
                </a:r>
                <a:r>
                  <a:rPr lang="ja-JP" altLang="en-US" sz="1100" dirty="0"/>
                  <a:t>年布設）を使用して、</a:t>
                </a:r>
                <a:r>
                  <a:rPr lang="en-US" altLang="ja-JP" sz="1100" dirty="0"/>
                  <a:t>19</a:t>
                </a:r>
                <a:r>
                  <a:rPr lang="ja-JP" altLang="en-US" sz="1100" dirty="0"/>
                  <a:t>日</a:t>
                </a:r>
                <a:r>
                  <a:rPr lang="en-US" altLang="ja-JP" sz="1100" dirty="0"/>
                  <a:t>0</a:t>
                </a:r>
                <a:r>
                  <a:rPr lang="ja-JP" altLang="en-US" sz="1100" dirty="0"/>
                  <a:t>時</a:t>
                </a:r>
                <a:r>
                  <a:rPr lang="en-US" altLang="ja-JP" sz="1100" dirty="0"/>
                  <a:t>30</a:t>
                </a:r>
                <a:r>
                  <a:rPr lang="ja-JP" altLang="en-US" sz="1100" dirty="0"/>
                  <a:t>分頃から送水再開。</a:t>
                </a:r>
                <a:endParaRPr lang="en-US" altLang="ja-JP" sz="1100" dirty="0"/>
              </a:p>
              <a:p>
                <a:r>
                  <a:rPr lang="en-US" altLang="ja-JP" sz="1100" dirty="0"/>
                  <a:t>     </a:t>
                </a:r>
                <a:r>
                  <a:rPr lang="ja-JP" altLang="en-US" sz="1100" dirty="0"/>
                  <a:t>（破損箇所は</a:t>
                </a:r>
                <a:r>
                  <a:rPr lang="en-US" altLang="ja-JP" sz="1100" dirty="0"/>
                  <a:t>19</a:t>
                </a:r>
                <a:r>
                  <a:rPr lang="ja-JP" altLang="en-US" sz="1100" dirty="0"/>
                  <a:t>日午前までに　</a:t>
                </a:r>
                <a:endParaRPr lang="en-US" altLang="ja-JP" sz="1100" dirty="0"/>
              </a:p>
              <a:p>
                <a:r>
                  <a:rPr lang="ja-JP" altLang="en-US" sz="1100" dirty="0"/>
                  <a:t>　　 修繕完了）</a:t>
                </a:r>
                <a:endParaRPr lang="en-US" altLang="ja-JP" sz="1100" dirty="0"/>
              </a:p>
            </p:txBody>
          </p:sp>
          <p:cxnSp>
            <p:nvCxnSpPr>
              <p:cNvPr id="47" name="直線コネクタ 46"/>
              <p:cNvCxnSpPr/>
              <p:nvPr/>
            </p:nvCxnSpPr>
            <p:spPr>
              <a:xfrm flipH="1" flipV="1">
                <a:off x="5508105" y="3167390"/>
                <a:ext cx="710714" cy="690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44" idx="1"/>
                <a:endCxn id="49" idx="0"/>
              </p:cNvCxnSpPr>
              <p:nvPr/>
            </p:nvCxnSpPr>
            <p:spPr>
              <a:xfrm flipH="1">
                <a:off x="5052055" y="1316558"/>
                <a:ext cx="1166764" cy="6288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4692015" y="1945407"/>
                <a:ext cx="72008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2330886" y="2191203"/>
                <a:ext cx="72008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83565" y="1289085"/>
                <a:ext cx="1944219" cy="706677"/>
              </a:xfrm>
              <a:prstGeom prst="rect">
                <a:avLst/>
              </a:prstGeom>
              <a:solidFill>
                <a:schemeClr val="bg1"/>
              </a:solidFill>
              <a:ln w="19050">
                <a:solidFill>
                  <a:srgbClr val="FF0000"/>
                </a:solidFill>
              </a:ln>
            </p:spPr>
            <p:txBody>
              <a:bodyPr wrap="square" rtlCol="0">
                <a:spAutoFit/>
              </a:bodyPr>
              <a:lstStyle/>
              <a:p>
                <a:r>
                  <a:rPr lang="en-US" altLang="ja-JP" sz="1050" dirty="0"/>
                  <a:t>【</a:t>
                </a:r>
                <a:r>
                  <a:rPr lang="ja-JP" altLang="en-US" sz="1050" dirty="0"/>
                  <a:t>箕面市</a:t>
                </a:r>
                <a:r>
                  <a:rPr lang="en-US" altLang="ja-JP" sz="1050" dirty="0"/>
                  <a:t>】</a:t>
                </a:r>
                <a:r>
                  <a:rPr lang="ja-JP" altLang="en-US" sz="1050" dirty="0"/>
                  <a:t>　震度</a:t>
                </a:r>
                <a:r>
                  <a:rPr lang="en-US" altLang="ja-JP" sz="1050" dirty="0"/>
                  <a:t>6</a:t>
                </a:r>
                <a:r>
                  <a:rPr lang="ja-JP" altLang="en-US" sz="1050" dirty="0"/>
                  <a:t>弱</a:t>
                </a:r>
                <a:endParaRPr lang="en-US" altLang="ja-JP" sz="1050" dirty="0"/>
              </a:p>
              <a:p>
                <a:pPr marL="171450" indent="-171450">
                  <a:buFont typeface="Wingdings" panose="05000000000000000000" pitchFamily="2" charset="2"/>
                  <a:buChar char="l"/>
                </a:pPr>
                <a:r>
                  <a:rPr lang="ja-JP" altLang="en-US" sz="1050" dirty="0"/>
                  <a:t>断水　</a:t>
                </a:r>
                <a:r>
                  <a:rPr lang="en-US" altLang="ja-JP" sz="1050" dirty="0"/>
                  <a:t>2</a:t>
                </a:r>
                <a:r>
                  <a:rPr lang="ja-JP" altLang="en-US" sz="1050" dirty="0"/>
                  <a:t>万人（</a:t>
                </a:r>
                <a:r>
                  <a:rPr lang="en-US" altLang="ja-JP" sz="1050" dirty="0"/>
                  <a:t>0.8</a:t>
                </a:r>
                <a:r>
                  <a:rPr lang="ja-JP" altLang="en-US" sz="1050" dirty="0"/>
                  <a:t>万戸）</a:t>
                </a:r>
                <a:endParaRPr lang="en-US" altLang="ja-JP" sz="1050" dirty="0"/>
              </a:p>
              <a:p>
                <a:pPr marL="171450" indent="-171450">
                  <a:buFont typeface="Wingdings" panose="05000000000000000000" pitchFamily="2" charset="2"/>
                  <a:buChar char="l"/>
                </a:pPr>
                <a:r>
                  <a:rPr lang="en-US" altLang="ja-JP" sz="1050" dirty="0"/>
                  <a:t>19</a:t>
                </a:r>
                <a:r>
                  <a:rPr lang="ja-JP" altLang="en-US" sz="1050" dirty="0"/>
                  <a:t>日</a:t>
                </a:r>
                <a:r>
                  <a:rPr lang="en-US" altLang="ja-JP" sz="1050" dirty="0"/>
                  <a:t>16</a:t>
                </a:r>
                <a:r>
                  <a:rPr lang="ja-JP" altLang="en-US" sz="1050" dirty="0"/>
                  <a:t>時頃までに解消。</a:t>
                </a:r>
              </a:p>
            </p:txBody>
          </p:sp>
          <p:cxnSp>
            <p:nvCxnSpPr>
              <p:cNvPr id="52" name="直線コネクタ 51"/>
              <p:cNvCxnSpPr>
                <a:stCxn id="51" idx="2"/>
                <a:endCxn id="50" idx="1"/>
              </p:cNvCxnSpPr>
              <p:nvPr/>
            </p:nvCxnSpPr>
            <p:spPr>
              <a:xfrm>
                <a:off x="1655675" y="1995762"/>
                <a:ext cx="675211" cy="3394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5607324" y="2962930"/>
                <a:ext cx="116804" cy="547033"/>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163382" y="2695710"/>
                <a:ext cx="1584176" cy="706677"/>
              </a:xfrm>
              <a:prstGeom prst="rect">
                <a:avLst/>
              </a:prstGeom>
              <a:solidFill>
                <a:schemeClr val="bg1"/>
              </a:solidFill>
              <a:ln w="19050">
                <a:solidFill>
                  <a:srgbClr val="FF0000"/>
                </a:solidFill>
              </a:ln>
            </p:spPr>
            <p:txBody>
              <a:bodyPr wrap="square" rtlCol="0">
                <a:spAutoFit/>
              </a:bodyPr>
              <a:lstStyle/>
              <a:p>
                <a:r>
                  <a:rPr lang="en-US" altLang="ja-JP" sz="1050" dirty="0"/>
                  <a:t>【</a:t>
                </a:r>
                <a:r>
                  <a:rPr lang="ja-JP" altLang="en-US" sz="1050" dirty="0"/>
                  <a:t>吹田市</a:t>
                </a:r>
                <a:r>
                  <a:rPr lang="en-US" altLang="ja-JP" sz="1050" dirty="0"/>
                  <a:t>】</a:t>
                </a:r>
                <a:r>
                  <a:rPr lang="ja-JP" altLang="en-US" sz="1050" dirty="0"/>
                  <a:t>　震度</a:t>
                </a:r>
                <a:r>
                  <a:rPr lang="en-US" altLang="ja-JP" sz="1050" dirty="0"/>
                  <a:t>5</a:t>
                </a:r>
                <a:r>
                  <a:rPr lang="ja-JP" altLang="en-US" sz="1050" dirty="0"/>
                  <a:t>強</a:t>
                </a:r>
                <a:endParaRPr lang="en-US" altLang="ja-JP" sz="1050" dirty="0"/>
              </a:p>
              <a:p>
                <a:pPr marL="171450" indent="-171450">
                  <a:buFont typeface="Wingdings" panose="05000000000000000000" pitchFamily="2" charset="2"/>
                  <a:buChar char="l"/>
                </a:pPr>
                <a:r>
                  <a:rPr lang="ja-JP" altLang="en-US" sz="1050" dirty="0"/>
                  <a:t>断水　（</a:t>
                </a:r>
                <a:r>
                  <a:rPr lang="en-US" altLang="ja-JP" sz="1050" dirty="0"/>
                  <a:t>30</a:t>
                </a:r>
                <a:r>
                  <a:rPr lang="ja-JP" altLang="en-US" sz="1050" dirty="0"/>
                  <a:t>戸）</a:t>
                </a:r>
                <a:endParaRPr lang="en-US" altLang="ja-JP" sz="1050" dirty="0"/>
              </a:p>
              <a:p>
                <a:pPr marL="171450" indent="-171450">
                  <a:buFont typeface="Wingdings" panose="05000000000000000000" pitchFamily="2" charset="2"/>
                  <a:buChar char="l"/>
                </a:pPr>
                <a:r>
                  <a:rPr lang="en-US" altLang="ja-JP" sz="1050" dirty="0"/>
                  <a:t>18</a:t>
                </a:r>
                <a:r>
                  <a:rPr lang="ja-JP" altLang="en-US" sz="1050" dirty="0"/>
                  <a:t>日までに解消。</a:t>
                </a:r>
              </a:p>
            </p:txBody>
          </p:sp>
          <p:sp>
            <p:nvSpPr>
              <p:cNvPr id="55" name="正方形/長方形 54"/>
              <p:cNvSpPr/>
              <p:nvPr/>
            </p:nvSpPr>
            <p:spPr>
              <a:xfrm>
                <a:off x="3081436" y="3701895"/>
                <a:ext cx="72008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a:stCxn id="54" idx="3"/>
                <a:endCxn id="55" idx="0"/>
              </p:cNvCxnSpPr>
              <p:nvPr/>
            </p:nvCxnSpPr>
            <p:spPr>
              <a:xfrm>
                <a:off x="2747558" y="3049050"/>
                <a:ext cx="693917" cy="6528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テキスト ボックス 40"/>
            <p:cNvSpPr txBox="1"/>
            <p:nvPr/>
          </p:nvSpPr>
          <p:spPr>
            <a:xfrm>
              <a:off x="3519941" y="3345414"/>
              <a:ext cx="753117" cy="523220"/>
            </a:xfrm>
            <a:prstGeom prst="rect">
              <a:avLst/>
            </a:prstGeom>
            <a:noFill/>
            <a:ln w="19050">
              <a:noFill/>
            </a:ln>
          </p:spPr>
          <p:txBody>
            <a:bodyPr wrap="square" rtlCol="0">
              <a:spAutoFit/>
            </a:bodyPr>
            <a:lstStyle/>
            <a:p>
              <a:r>
                <a:rPr kumimoji="1" lang="en-US" altLang="ja-JP" sz="2800" b="1" dirty="0">
                  <a:solidFill>
                    <a:srgbClr val="00B050"/>
                  </a:solidFill>
                </a:rPr>
                <a:t>×</a:t>
              </a:r>
              <a:endParaRPr kumimoji="1" lang="ja-JP" altLang="en-US" sz="2800" b="1" dirty="0">
                <a:solidFill>
                  <a:srgbClr val="00B050"/>
                </a:solidFill>
              </a:endParaRPr>
            </a:p>
          </p:txBody>
        </p:sp>
      </p:grpSp>
      <p:pic>
        <p:nvPicPr>
          <p:cNvPr id="63" name="Picture 2" descr="https://www.mapion.co.jp/d/admi/img/admi27.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107" y="4108858"/>
            <a:ext cx="1956690" cy="269045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64" name="正方形/長方形 63"/>
          <p:cNvSpPr/>
          <p:nvPr/>
        </p:nvSpPr>
        <p:spPr>
          <a:xfrm>
            <a:off x="1126993" y="4423043"/>
            <a:ext cx="936000" cy="100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27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a:xfrm>
            <a:off x="169481" y="703331"/>
            <a:ext cx="9599519" cy="853461"/>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Ins="72000" anchor="ctr"/>
          <a:lstStyle/>
          <a:p>
            <a:pPr fontAlgn="auto">
              <a:lnSpc>
                <a:spcPts val="2200"/>
              </a:lnSpc>
              <a:spcBef>
                <a:spcPts val="600"/>
              </a:spcBef>
              <a:spcAft>
                <a:spcPts val="0"/>
              </a:spcAft>
              <a:defRPr/>
            </a:pPr>
            <a:r>
              <a:rPr lang="ja-JP" altLang="en-US" sz="1700" dirty="0">
                <a:solidFill>
                  <a:prstClr val="black"/>
                </a:solidFill>
                <a:latin typeface="ＭＳ Ｐゴシック"/>
              </a:rPr>
              <a:t>大阪府北部を震源とする地震において、最大震度</a:t>
            </a:r>
            <a:r>
              <a:rPr lang="en-US" altLang="ja-JP" sz="1700" dirty="0">
                <a:solidFill>
                  <a:prstClr val="black"/>
                </a:solidFill>
                <a:latin typeface="ＭＳ Ｐゴシック"/>
              </a:rPr>
              <a:t>5</a:t>
            </a:r>
            <a:r>
              <a:rPr lang="ja-JP" altLang="en-US" sz="1700" dirty="0">
                <a:solidFill>
                  <a:prstClr val="black"/>
                </a:solidFill>
                <a:latin typeface="ＭＳ Ｐゴシック"/>
              </a:rPr>
              <a:t>弱以上を観測した</a:t>
            </a:r>
            <a:r>
              <a:rPr lang="en-US" altLang="ja-JP" sz="1700" dirty="0">
                <a:solidFill>
                  <a:prstClr val="black"/>
                </a:solidFill>
                <a:latin typeface="ＭＳ Ｐゴシック"/>
              </a:rPr>
              <a:t>2</a:t>
            </a:r>
            <a:r>
              <a:rPr lang="ja-JP" altLang="en-US" sz="1700" dirty="0">
                <a:solidFill>
                  <a:prstClr val="black"/>
                </a:solidFill>
                <a:latin typeface="ＭＳ Ｐゴシック"/>
              </a:rPr>
              <a:t>府</a:t>
            </a:r>
            <a:r>
              <a:rPr lang="en-US" altLang="ja-JP" sz="1700" dirty="0">
                <a:solidFill>
                  <a:prstClr val="black"/>
                </a:solidFill>
                <a:latin typeface="ＭＳ Ｐゴシック"/>
              </a:rPr>
              <a:t>3</a:t>
            </a:r>
            <a:r>
              <a:rPr lang="ja-JP" altLang="en-US" sz="1700" dirty="0">
                <a:solidFill>
                  <a:prstClr val="black"/>
                </a:solidFill>
                <a:latin typeface="ＭＳ Ｐゴシック"/>
              </a:rPr>
              <a:t>県（</a:t>
            </a:r>
            <a:r>
              <a:rPr lang="en-US" altLang="ja-JP" sz="1700" dirty="0">
                <a:solidFill>
                  <a:prstClr val="black"/>
                </a:solidFill>
                <a:latin typeface="ＭＳ Ｐゴシック"/>
              </a:rPr>
              <a:t>27</a:t>
            </a:r>
            <a:r>
              <a:rPr lang="ja-JP" altLang="en-US" sz="1700" dirty="0">
                <a:solidFill>
                  <a:prstClr val="black"/>
                </a:solidFill>
                <a:latin typeface="ＭＳ Ｐゴシック"/>
              </a:rPr>
              <a:t>市</a:t>
            </a:r>
            <a:r>
              <a:rPr lang="en-US" altLang="ja-JP" sz="1700" dirty="0">
                <a:solidFill>
                  <a:prstClr val="black"/>
                </a:solidFill>
                <a:latin typeface="ＭＳ Ｐゴシック"/>
              </a:rPr>
              <a:t>9</a:t>
            </a:r>
            <a:r>
              <a:rPr lang="ja-JP" altLang="en-US" sz="1700" dirty="0">
                <a:solidFill>
                  <a:prstClr val="black"/>
                </a:solidFill>
                <a:latin typeface="ＭＳ Ｐゴシック"/>
              </a:rPr>
              <a:t>町）における送配水管の破損割合は、　水道管の布設年度が古いほど高い傾向にあった。</a:t>
            </a:r>
            <a:endParaRPr lang="en-US" altLang="ja-JP" sz="1700" dirty="0">
              <a:solidFill>
                <a:prstClr val="black"/>
              </a:solidFill>
              <a:latin typeface="ＭＳ Ｐゴシック"/>
            </a:endParaRPr>
          </a:p>
        </p:txBody>
      </p:sp>
      <p:graphicFrame>
        <p:nvGraphicFramePr>
          <p:cNvPr id="3" name="グラフ 2"/>
          <p:cNvGraphicFramePr/>
          <p:nvPr>
            <p:extLst/>
          </p:nvPr>
        </p:nvGraphicFramePr>
        <p:xfrm>
          <a:off x="704527" y="1687840"/>
          <a:ext cx="8410495" cy="38615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p:cNvGraphicFramePr>
            <a:graphicFrameLocks noGrp="1"/>
          </p:cNvGraphicFramePr>
          <p:nvPr>
            <p:extLst/>
          </p:nvPr>
        </p:nvGraphicFramePr>
        <p:xfrm>
          <a:off x="1712638" y="5181828"/>
          <a:ext cx="6624738" cy="1036320"/>
        </p:xfrm>
        <a:graphic>
          <a:graphicData uri="http://schemas.openxmlformats.org/drawingml/2006/table">
            <a:tbl>
              <a:tblPr firstRow="1" bandRow="1">
                <a:tableStyleId>{5940675A-B579-460E-94D1-54222C63F5DA}</a:tableStyleId>
              </a:tblPr>
              <a:tblGrid>
                <a:gridCol w="1104123">
                  <a:extLst>
                    <a:ext uri="{9D8B030D-6E8A-4147-A177-3AD203B41FA5}">
                      <a16:colId xmlns:a16="http://schemas.microsoft.com/office/drawing/2014/main" val="20000"/>
                    </a:ext>
                  </a:extLst>
                </a:gridCol>
                <a:gridCol w="1104123">
                  <a:extLst>
                    <a:ext uri="{9D8B030D-6E8A-4147-A177-3AD203B41FA5}">
                      <a16:colId xmlns:a16="http://schemas.microsoft.com/office/drawing/2014/main" val="20001"/>
                    </a:ext>
                  </a:extLst>
                </a:gridCol>
                <a:gridCol w="1104123">
                  <a:extLst>
                    <a:ext uri="{9D8B030D-6E8A-4147-A177-3AD203B41FA5}">
                      <a16:colId xmlns:a16="http://schemas.microsoft.com/office/drawing/2014/main" val="20002"/>
                    </a:ext>
                  </a:extLst>
                </a:gridCol>
                <a:gridCol w="1104123">
                  <a:extLst>
                    <a:ext uri="{9D8B030D-6E8A-4147-A177-3AD203B41FA5}">
                      <a16:colId xmlns:a16="http://schemas.microsoft.com/office/drawing/2014/main" val="20003"/>
                    </a:ext>
                  </a:extLst>
                </a:gridCol>
                <a:gridCol w="1104123">
                  <a:extLst>
                    <a:ext uri="{9D8B030D-6E8A-4147-A177-3AD203B41FA5}">
                      <a16:colId xmlns:a16="http://schemas.microsoft.com/office/drawing/2014/main" val="20004"/>
                    </a:ext>
                  </a:extLst>
                </a:gridCol>
                <a:gridCol w="1104123">
                  <a:extLst>
                    <a:ext uri="{9D8B030D-6E8A-4147-A177-3AD203B41FA5}">
                      <a16:colId xmlns:a16="http://schemas.microsoft.com/office/drawing/2014/main" val="20005"/>
                    </a:ext>
                  </a:extLst>
                </a:gridCol>
              </a:tblGrid>
              <a:tr h="370840">
                <a:tc>
                  <a:txBody>
                    <a:bodyPr/>
                    <a:lstStyle/>
                    <a:p>
                      <a:pPr algn="r"/>
                      <a:r>
                        <a:rPr kumimoji="1" lang="en-US" altLang="ja-JP" sz="2800" b="1" dirty="0">
                          <a:latin typeface="+mj-ea"/>
                          <a:ea typeface="+mj-ea"/>
                        </a:rPr>
                        <a:t>5</a:t>
                      </a:r>
                      <a:endParaRPr kumimoji="1" lang="ja-JP" altLang="en-US" sz="2800" b="1" dirty="0">
                        <a:latin typeface="+mj-ea"/>
                        <a:ea typeface="+mj-ea"/>
                      </a:endParaRPr>
                    </a:p>
                  </a:txBody>
                  <a:tcPr anchor="ctr"/>
                </a:tc>
                <a:tc>
                  <a:txBody>
                    <a:bodyPr/>
                    <a:lstStyle/>
                    <a:p>
                      <a:pPr algn="r"/>
                      <a:r>
                        <a:rPr kumimoji="1" lang="en-US" altLang="ja-JP" sz="2800" b="1" dirty="0">
                          <a:latin typeface="+mj-ea"/>
                          <a:ea typeface="+mj-ea"/>
                        </a:rPr>
                        <a:t>11</a:t>
                      </a:r>
                    </a:p>
                  </a:txBody>
                  <a:tcPr anchor="ctr">
                    <a:noFill/>
                  </a:tcPr>
                </a:tc>
                <a:tc>
                  <a:txBody>
                    <a:bodyPr/>
                    <a:lstStyle/>
                    <a:p>
                      <a:pPr algn="r"/>
                      <a:r>
                        <a:rPr kumimoji="1" lang="en-US" altLang="ja-JP" sz="2800" b="1" dirty="0">
                          <a:latin typeface="+mj-ea"/>
                          <a:ea typeface="+mj-ea"/>
                        </a:rPr>
                        <a:t>6</a:t>
                      </a:r>
                      <a:endParaRPr kumimoji="1" lang="ja-JP" altLang="en-US" sz="2800" b="1" dirty="0">
                        <a:latin typeface="+mj-ea"/>
                        <a:ea typeface="+mj-ea"/>
                      </a:endParaRPr>
                    </a:p>
                  </a:txBody>
                  <a:tcPr anchor="ctr"/>
                </a:tc>
                <a:tc>
                  <a:txBody>
                    <a:bodyPr/>
                    <a:lstStyle/>
                    <a:p>
                      <a:pPr algn="r"/>
                      <a:r>
                        <a:rPr kumimoji="1" lang="en-US" altLang="ja-JP" sz="2800" b="1" dirty="0">
                          <a:latin typeface="+mj-ea"/>
                          <a:ea typeface="+mj-ea"/>
                        </a:rPr>
                        <a:t>1</a:t>
                      </a:r>
                      <a:endParaRPr kumimoji="1" lang="ja-JP" altLang="en-US" sz="2800" b="1" dirty="0">
                        <a:latin typeface="+mj-ea"/>
                        <a:ea typeface="+mj-ea"/>
                      </a:endParaRPr>
                    </a:p>
                  </a:txBody>
                  <a:tcPr anchor="ctr"/>
                </a:tc>
                <a:tc>
                  <a:txBody>
                    <a:bodyPr/>
                    <a:lstStyle/>
                    <a:p>
                      <a:pPr algn="r"/>
                      <a:r>
                        <a:rPr kumimoji="1" lang="en-US" altLang="ja-JP" sz="2800" b="1" dirty="0">
                          <a:latin typeface="+mj-ea"/>
                          <a:ea typeface="+mj-ea"/>
                        </a:rPr>
                        <a:t>0</a:t>
                      </a:r>
                      <a:endParaRPr kumimoji="1" lang="ja-JP" altLang="en-US" sz="2800" b="1" dirty="0">
                        <a:latin typeface="+mj-ea"/>
                        <a:ea typeface="+mj-ea"/>
                      </a:endParaRPr>
                    </a:p>
                  </a:txBody>
                  <a:tcPr anchor="ctr"/>
                </a:tc>
                <a:tc>
                  <a:txBody>
                    <a:bodyPr/>
                    <a:lstStyle/>
                    <a:p>
                      <a:pPr algn="r"/>
                      <a:r>
                        <a:rPr kumimoji="1" lang="en-US" altLang="ja-JP" sz="2800" b="1" dirty="0">
                          <a:latin typeface="+mj-ea"/>
                          <a:ea typeface="+mj-ea"/>
                        </a:rPr>
                        <a:t>1</a:t>
                      </a:r>
                      <a:endParaRPr kumimoji="1" lang="ja-JP" altLang="en-US" sz="2800" b="1" dirty="0">
                        <a:latin typeface="+mj-ea"/>
                        <a:ea typeface="+mj-ea"/>
                      </a:endParaRPr>
                    </a:p>
                  </a:txBody>
                  <a:tcPr anchor="ctr"/>
                </a:tc>
                <a:extLst>
                  <a:ext uri="{0D108BD9-81ED-4DB2-BD59-A6C34878D82A}">
                    <a16:rowId xmlns:a16="http://schemas.microsoft.com/office/drawing/2014/main" val="10000"/>
                  </a:ext>
                </a:extLst>
              </a:tr>
              <a:tr h="370840">
                <a:tc>
                  <a:txBody>
                    <a:bodyPr/>
                    <a:lstStyle/>
                    <a:p>
                      <a:pPr algn="r"/>
                      <a:r>
                        <a:rPr kumimoji="1" lang="en-US" altLang="ja-JP" sz="2800" b="1" dirty="0">
                          <a:latin typeface="+mj-ea"/>
                          <a:ea typeface="+mj-ea"/>
                        </a:rPr>
                        <a:t>3.2</a:t>
                      </a:r>
                      <a:endParaRPr kumimoji="1" lang="ja-JP" altLang="en-US" sz="2800" b="1" dirty="0">
                        <a:latin typeface="+mj-ea"/>
                        <a:ea typeface="+mj-ea"/>
                      </a:endParaRPr>
                    </a:p>
                  </a:txBody>
                  <a:tcPr anchor="ctr"/>
                </a:tc>
                <a:tc>
                  <a:txBody>
                    <a:bodyPr/>
                    <a:lstStyle/>
                    <a:p>
                      <a:pPr algn="r"/>
                      <a:r>
                        <a:rPr kumimoji="1" lang="en-US" altLang="ja-JP" sz="2800" b="1" dirty="0">
                          <a:latin typeface="+mj-ea"/>
                          <a:ea typeface="+mj-ea"/>
                        </a:rPr>
                        <a:t>2.1</a:t>
                      </a:r>
                    </a:p>
                  </a:txBody>
                  <a:tcPr anchor="ctr">
                    <a:noFill/>
                  </a:tcPr>
                </a:tc>
                <a:tc>
                  <a:txBody>
                    <a:bodyPr/>
                    <a:lstStyle/>
                    <a:p>
                      <a:pPr algn="r"/>
                      <a:r>
                        <a:rPr kumimoji="1" lang="en-US" altLang="ja-JP" sz="2800" b="1" dirty="0">
                          <a:latin typeface="+mj-ea"/>
                          <a:ea typeface="+mj-ea"/>
                        </a:rPr>
                        <a:t>1.1</a:t>
                      </a:r>
                      <a:endParaRPr kumimoji="1" lang="ja-JP" altLang="en-US" sz="2800" b="1" dirty="0">
                        <a:latin typeface="+mj-ea"/>
                        <a:ea typeface="+mj-ea"/>
                      </a:endParaRPr>
                    </a:p>
                  </a:txBody>
                  <a:tcPr anchor="ctr"/>
                </a:tc>
                <a:tc>
                  <a:txBody>
                    <a:bodyPr/>
                    <a:lstStyle/>
                    <a:p>
                      <a:pPr algn="r"/>
                      <a:r>
                        <a:rPr kumimoji="1" lang="en-US" altLang="ja-JP" sz="2800" b="1" dirty="0">
                          <a:latin typeface="+mj-ea"/>
                          <a:ea typeface="+mj-ea"/>
                        </a:rPr>
                        <a:t>0.1</a:t>
                      </a:r>
                      <a:endParaRPr kumimoji="1" lang="ja-JP" altLang="en-US" sz="2800" b="1" dirty="0">
                        <a:latin typeface="+mj-ea"/>
                        <a:ea typeface="+mj-ea"/>
                      </a:endParaRPr>
                    </a:p>
                  </a:txBody>
                  <a:tcPr anchor="ctr"/>
                </a:tc>
                <a:tc>
                  <a:txBody>
                    <a:bodyPr/>
                    <a:lstStyle/>
                    <a:p>
                      <a:pPr algn="r"/>
                      <a:r>
                        <a:rPr kumimoji="1" lang="en-US" altLang="ja-JP" sz="2800" b="1" dirty="0">
                          <a:latin typeface="+mj-ea"/>
                          <a:ea typeface="+mj-ea"/>
                        </a:rPr>
                        <a:t>0</a:t>
                      </a:r>
                      <a:endParaRPr kumimoji="1" lang="ja-JP" altLang="en-US" sz="2800" b="1" dirty="0">
                        <a:latin typeface="+mj-ea"/>
                        <a:ea typeface="+mj-ea"/>
                      </a:endParaRPr>
                    </a:p>
                  </a:txBody>
                  <a:tcPr anchor="ctr"/>
                </a:tc>
                <a:tc>
                  <a:txBody>
                    <a:bodyPr/>
                    <a:lstStyle/>
                    <a:p>
                      <a:pPr algn="r"/>
                      <a:r>
                        <a:rPr kumimoji="1" lang="en-US" altLang="ja-JP" sz="2800" b="1" dirty="0">
                          <a:latin typeface="+mj-ea"/>
                          <a:ea typeface="+mj-ea"/>
                        </a:rPr>
                        <a:t>0.3</a:t>
                      </a:r>
                      <a:endParaRPr kumimoji="1" lang="ja-JP" altLang="en-US" sz="2800" b="1" dirty="0">
                        <a:latin typeface="+mj-ea"/>
                        <a:ea typeface="+mj-ea"/>
                      </a:endParaRPr>
                    </a:p>
                  </a:txBody>
                  <a:tcPr anchor="ctr"/>
                </a:tc>
                <a:extLst>
                  <a:ext uri="{0D108BD9-81ED-4DB2-BD59-A6C34878D82A}">
                    <a16:rowId xmlns:a16="http://schemas.microsoft.com/office/drawing/2014/main" val="10001"/>
                  </a:ext>
                </a:extLst>
              </a:tr>
            </a:tbl>
          </a:graphicData>
        </a:graphic>
      </p:graphicFrame>
      <p:sp>
        <p:nvSpPr>
          <p:cNvPr id="34" name="AutoShape 14"/>
          <p:cNvSpPr>
            <a:spLocks noChangeArrowheads="1"/>
          </p:cNvSpPr>
          <p:nvPr/>
        </p:nvSpPr>
        <p:spPr bwMode="auto">
          <a:xfrm>
            <a:off x="178017" y="5253532"/>
            <a:ext cx="1455044" cy="408502"/>
          </a:xfrm>
          <a:prstGeom prst="roundRect">
            <a:avLst>
              <a:gd name="adj" fmla="val 16667"/>
            </a:avLst>
          </a:prstGeom>
          <a:noFill/>
          <a:ln w="25400" algn="ctr">
            <a:noFill/>
            <a:round/>
            <a:headEnd/>
            <a:tailEnd/>
          </a:ln>
          <a:effectLst/>
        </p:spPr>
        <p:txBody>
          <a:bodyPr wrap="square" lIns="91322" tIns="45666" rIns="91322" bIns="45666">
            <a:spAutoFit/>
          </a:bodyPr>
          <a:lstStyle/>
          <a:p>
            <a:pPr>
              <a:spcBef>
                <a:spcPct val="50000"/>
              </a:spcBef>
            </a:pPr>
            <a:r>
              <a:rPr lang="ja-JP" altLang="en-US" b="1" dirty="0">
                <a:solidFill>
                  <a:prstClr val="black"/>
                </a:solidFill>
                <a:latin typeface="ＭＳ Ｐゴシック" panose="020B0600070205080204" pitchFamily="50" charset="-128"/>
                <a:ea typeface="ＭＳ Ｐゴシック" panose="020B0600070205080204" pitchFamily="50" charset="-128"/>
              </a:rPr>
              <a:t>破損箇所数</a:t>
            </a:r>
          </a:p>
        </p:txBody>
      </p:sp>
      <p:sp>
        <p:nvSpPr>
          <p:cNvPr id="14" name="AutoShape 14"/>
          <p:cNvSpPr>
            <a:spLocks noChangeArrowheads="1"/>
          </p:cNvSpPr>
          <p:nvPr/>
        </p:nvSpPr>
        <p:spPr bwMode="auto">
          <a:xfrm>
            <a:off x="5578686" y="5512142"/>
            <a:ext cx="1168654" cy="255268"/>
          </a:xfrm>
          <a:prstGeom prst="roundRect">
            <a:avLst>
              <a:gd name="adj" fmla="val 16667"/>
            </a:avLst>
          </a:prstGeom>
          <a:noFill/>
          <a:ln w="25400" algn="ctr">
            <a:noFill/>
            <a:round/>
            <a:headEnd/>
            <a:tailEnd/>
          </a:ln>
          <a:effectLst/>
        </p:spPr>
        <p:txBody>
          <a:bodyPr wrap="square" lIns="91322" tIns="45666" rIns="91322" bIns="45666">
            <a:spAutoFit/>
          </a:bodyPr>
          <a:lstStyle/>
          <a:p>
            <a:pPr>
              <a:spcBef>
                <a:spcPct val="50000"/>
              </a:spcBef>
            </a:pPr>
            <a:r>
              <a:rPr lang="ja-JP" altLang="en-US" sz="900" dirty="0">
                <a:solidFill>
                  <a:prstClr val="black"/>
                </a:solidFill>
                <a:latin typeface="ＭＳ Ｐゴシック" panose="020B0600070205080204" pitchFamily="50" charset="-128"/>
                <a:ea typeface="ＭＳ Ｐゴシック" panose="020B0600070205080204" pitchFamily="50" charset="-128"/>
              </a:rPr>
              <a:t>（樹脂管）</a:t>
            </a:r>
          </a:p>
        </p:txBody>
      </p:sp>
      <p:sp>
        <p:nvSpPr>
          <p:cNvPr id="15" name="AutoShape 14"/>
          <p:cNvSpPr>
            <a:spLocks noChangeArrowheads="1"/>
          </p:cNvSpPr>
          <p:nvPr/>
        </p:nvSpPr>
        <p:spPr bwMode="auto">
          <a:xfrm>
            <a:off x="-82667" y="5818615"/>
            <a:ext cx="1757332" cy="447307"/>
          </a:xfrm>
          <a:prstGeom prst="roundRect">
            <a:avLst>
              <a:gd name="adj" fmla="val 16667"/>
            </a:avLst>
          </a:prstGeom>
          <a:noFill/>
          <a:ln w="25400" algn="ctr">
            <a:noFill/>
            <a:round/>
            <a:headEnd/>
            <a:tailEnd/>
          </a:ln>
          <a:effectLst/>
        </p:spPr>
        <p:txBody>
          <a:bodyPr wrap="square" lIns="91322" tIns="45666" rIns="91322" bIns="45666">
            <a:spAutoFit/>
          </a:bodyPr>
          <a:lstStyle/>
          <a:p>
            <a:pPr algn="ctr">
              <a:lnSpc>
                <a:spcPts val="600"/>
              </a:lnSpc>
              <a:spcBef>
                <a:spcPct val="50000"/>
              </a:spcBef>
            </a:pPr>
            <a:r>
              <a:rPr lang="ja-JP" altLang="en-US" b="1" dirty="0">
                <a:solidFill>
                  <a:prstClr val="black"/>
                </a:solidFill>
                <a:latin typeface="ＭＳ Ｐゴシック" panose="020B0600070205080204" pitchFamily="50" charset="-128"/>
                <a:ea typeface="ＭＳ Ｐゴシック" panose="020B0600070205080204" pitchFamily="50" charset="-128"/>
              </a:rPr>
              <a:t>破損割合</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algn="ctr">
              <a:lnSpc>
                <a:spcPts val="600"/>
              </a:lnSpc>
              <a:spcBef>
                <a:spcPct val="50000"/>
              </a:spcBef>
            </a:pPr>
            <a:r>
              <a:rPr lang="ja-JP" altLang="en-US" b="1" dirty="0">
                <a:solidFill>
                  <a:prstClr val="black"/>
                </a:solidFill>
                <a:latin typeface="ＭＳ Ｐゴシック" panose="020B0600070205080204" pitchFamily="50" charset="-128"/>
                <a:ea typeface="ＭＳ Ｐゴシック" panose="020B0600070205080204" pitchFamily="50" charset="-128"/>
              </a:rPr>
              <a:t>（</a:t>
            </a:r>
            <a:r>
              <a:rPr lang="en-US" altLang="ja-JP" b="1" dirty="0">
                <a:solidFill>
                  <a:prstClr val="black"/>
                </a:solidFill>
                <a:latin typeface="ＭＳ Ｐゴシック" panose="020B0600070205080204" pitchFamily="50" charset="-128"/>
                <a:ea typeface="ＭＳ Ｐゴシック" panose="020B0600070205080204" pitchFamily="50" charset="-128"/>
              </a:rPr>
              <a:t>1000km</a:t>
            </a:r>
            <a:r>
              <a:rPr lang="ja-JP" altLang="en-US" b="1" dirty="0">
                <a:solidFill>
                  <a:prstClr val="black"/>
                </a:solidFill>
                <a:latin typeface="ＭＳ Ｐゴシック" panose="020B0600070205080204" pitchFamily="50" charset="-128"/>
                <a:ea typeface="ＭＳ Ｐゴシック" panose="020B0600070205080204" pitchFamily="50" charset="-128"/>
              </a:rPr>
              <a:t>当り）</a:t>
            </a:r>
          </a:p>
        </p:txBody>
      </p:sp>
      <p:sp>
        <p:nvSpPr>
          <p:cNvPr id="16" name="AutoShape 14"/>
          <p:cNvSpPr>
            <a:spLocks noChangeArrowheads="1"/>
          </p:cNvSpPr>
          <p:nvPr/>
        </p:nvSpPr>
        <p:spPr bwMode="auto">
          <a:xfrm>
            <a:off x="6577231" y="6400615"/>
            <a:ext cx="2946285" cy="374450"/>
          </a:xfrm>
          <a:prstGeom prst="roundRect">
            <a:avLst>
              <a:gd name="adj" fmla="val 16667"/>
            </a:avLst>
          </a:prstGeom>
          <a:noFill/>
          <a:ln w="25400" algn="ctr">
            <a:noFill/>
            <a:round/>
            <a:headEnd/>
            <a:tailEnd/>
          </a:ln>
          <a:effectLst/>
        </p:spPr>
        <p:txBody>
          <a:bodyPr wrap="square" lIns="91322" tIns="45666" rIns="91322" bIns="45666">
            <a:spAutoFit/>
          </a:bodyPr>
          <a:lstStyle/>
          <a:p>
            <a:pPr>
              <a:spcBef>
                <a:spcPct val="50000"/>
              </a:spcBef>
            </a:pPr>
            <a:r>
              <a:rPr lang="ja-JP" altLang="en-US" sz="1600" dirty="0">
                <a:solidFill>
                  <a:prstClr val="black"/>
                </a:solidFill>
                <a:latin typeface="ＭＳ Ｐゴシック" panose="020B0600070205080204" pitchFamily="50" charset="-128"/>
                <a:ea typeface="ＭＳ Ｐゴシック" panose="020B0600070205080204" pitchFamily="50" charset="-128"/>
              </a:rPr>
              <a:t>（出典）厚生労働省水道課調べ</a:t>
            </a:r>
          </a:p>
        </p:txBody>
      </p:sp>
      <p:sp>
        <p:nvSpPr>
          <p:cNvPr id="17" name="AutoShape 14"/>
          <p:cNvSpPr>
            <a:spLocks noChangeArrowheads="1"/>
          </p:cNvSpPr>
          <p:nvPr/>
        </p:nvSpPr>
        <p:spPr bwMode="auto">
          <a:xfrm>
            <a:off x="7783637" y="5506042"/>
            <a:ext cx="1168654" cy="255268"/>
          </a:xfrm>
          <a:prstGeom prst="roundRect">
            <a:avLst>
              <a:gd name="adj" fmla="val 16667"/>
            </a:avLst>
          </a:prstGeom>
          <a:noFill/>
          <a:ln w="25400" algn="ctr">
            <a:noFill/>
            <a:round/>
            <a:headEnd/>
            <a:tailEnd/>
          </a:ln>
          <a:effectLst/>
        </p:spPr>
        <p:txBody>
          <a:bodyPr wrap="square" lIns="91322" tIns="45666" rIns="91322" bIns="45666">
            <a:spAutoFit/>
          </a:bodyPr>
          <a:lstStyle/>
          <a:p>
            <a:pPr>
              <a:spcBef>
                <a:spcPct val="50000"/>
              </a:spcBef>
            </a:pPr>
            <a:r>
              <a:rPr lang="ja-JP" altLang="en-US" sz="900" dirty="0">
                <a:solidFill>
                  <a:prstClr val="black"/>
                </a:solidFill>
                <a:latin typeface="ＭＳ Ｐゴシック" panose="020B0600070205080204" pitchFamily="50" charset="-128"/>
                <a:ea typeface="ＭＳ Ｐゴシック" panose="020B0600070205080204" pitchFamily="50" charset="-128"/>
              </a:rPr>
              <a:t>（塩ビ管）</a:t>
            </a:r>
          </a:p>
        </p:txBody>
      </p:sp>
      <p:sp>
        <p:nvSpPr>
          <p:cNvPr id="18" name="タイトル 1"/>
          <p:cNvSpPr txBox="1">
            <a:spLocks/>
          </p:cNvSpPr>
          <p:nvPr/>
        </p:nvSpPr>
        <p:spPr>
          <a:xfrm>
            <a:off x="-13824" y="1"/>
            <a:ext cx="9906000" cy="476673"/>
          </a:xfrm>
          <a:prstGeom prst="rect">
            <a:avLst/>
          </a:prstGeom>
        </p:spPr>
        <p:style>
          <a:lnRef idx="0">
            <a:schemeClr val="accent1"/>
          </a:lnRef>
          <a:fillRef idx="3">
            <a:schemeClr val="accent1"/>
          </a:fillRef>
          <a:effectRef idx="3">
            <a:schemeClr val="accent1"/>
          </a:effectRef>
          <a:fontRef idx="minor">
            <a:schemeClr val="lt1"/>
          </a:fontRef>
        </p:style>
        <p:txBody>
          <a:bodyPr lIns="91429" tIns="35996" rIns="91429" bIns="35996" anchor="ctr">
            <a:normAutofit fontScale="92500"/>
          </a:bodyPr>
          <a:lstStyle/>
          <a:p>
            <a:pPr algn="ctr" eaLnBrk="0" fontAlgn="base" hangingPunct="0">
              <a:spcBef>
                <a:spcPct val="0"/>
              </a:spcBef>
              <a:spcAft>
                <a:spcPct val="0"/>
              </a:spcAft>
              <a:buFont typeface="Arial" charset="0"/>
              <a:buNone/>
              <a:defRPr/>
            </a:pPr>
            <a:r>
              <a:rPr lang="ja-JP" altLang="en-US" sz="2800" b="1" dirty="0">
                <a:solidFill>
                  <a:prstClr val="white"/>
                </a:solidFill>
                <a:latin typeface="ＭＳ Ｐゴシック" panose="020B0600070205080204" pitchFamily="50" charset="-128"/>
                <a:ea typeface="ＭＳ Ｐゴシック" panose="020B0600070205080204" pitchFamily="50" charset="-128"/>
              </a:rPr>
              <a:t>大阪府北部を震源とする地震における水道管の被害状況について</a:t>
            </a:r>
            <a:endParaRPr lang="en-US" altLang="ja-JP" sz="2800" b="1" dirty="0">
              <a:solidFill>
                <a:prstClr val="white"/>
              </a:solidFill>
              <a:latin typeface="ＭＳ Ｐゴシック" panose="020B0600070205080204" pitchFamily="50" charset="-128"/>
              <a:ea typeface="ＭＳ Ｐゴシック" panose="020B0600070205080204" pitchFamily="50" charset="-128"/>
            </a:endParaRPr>
          </a:p>
        </p:txBody>
      </p:sp>
      <p:sp>
        <p:nvSpPr>
          <p:cNvPr id="11"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r>
              <a:rPr lang="en-US" altLang="ja-JP"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11</a:t>
            </a:r>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849839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090"/>
          <p:cNvGraphicFramePr>
            <a:graphicFrameLocks noGrp="1"/>
          </p:cNvGraphicFramePr>
          <p:nvPr>
            <p:extLst/>
          </p:nvPr>
        </p:nvGraphicFramePr>
        <p:xfrm>
          <a:off x="149903" y="548681"/>
          <a:ext cx="9555625" cy="3921661"/>
        </p:xfrm>
        <a:graphic>
          <a:graphicData uri="http://schemas.openxmlformats.org/drawingml/2006/table">
            <a:tbl>
              <a:tblPr/>
              <a:tblGrid>
                <a:gridCol w="6099241">
                  <a:extLst>
                    <a:ext uri="{9D8B030D-6E8A-4147-A177-3AD203B41FA5}">
                      <a16:colId xmlns:a16="http://schemas.microsoft.com/office/drawing/2014/main" val="20000"/>
                    </a:ext>
                  </a:extLst>
                </a:gridCol>
                <a:gridCol w="1472369">
                  <a:extLst>
                    <a:ext uri="{9D8B030D-6E8A-4147-A177-3AD203B41FA5}">
                      <a16:colId xmlns:a16="http://schemas.microsoft.com/office/drawing/2014/main" val="20001"/>
                    </a:ext>
                  </a:extLst>
                </a:gridCol>
                <a:gridCol w="1984015">
                  <a:extLst>
                    <a:ext uri="{9D8B030D-6E8A-4147-A177-3AD203B41FA5}">
                      <a16:colId xmlns:a16="http://schemas.microsoft.com/office/drawing/2014/main" val="20002"/>
                    </a:ext>
                  </a:extLst>
                </a:gridCol>
              </a:tblGrid>
              <a:tr h="4664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時期・地域名</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断水戸数</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最大断水日数</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5046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平成</a:t>
                      </a:r>
                      <a:r>
                        <a:rPr kumimoji="1" lang="en-US" altLang="ja-JP" sz="1600" b="0" i="0" u="none" strike="noStrike" cap="none" normalizeH="0" baseline="0" dirty="0">
                          <a:ln>
                            <a:noFill/>
                          </a:ln>
                          <a:solidFill>
                            <a:schemeClr val="tx1"/>
                          </a:solidFill>
                          <a:effectLst/>
                          <a:latin typeface="+mn-ea"/>
                          <a:ea typeface="+mn-ea"/>
                        </a:rPr>
                        <a:t>23</a:t>
                      </a:r>
                      <a:r>
                        <a:rPr kumimoji="1" lang="ja-JP" altLang="en-US" sz="1600" b="0" i="0" u="none" strike="noStrike" cap="none" normalizeH="0" baseline="0" dirty="0">
                          <a:ln>
                            <a:noFill/>
                          </a:ln>
                          <a:solidFill>
                            <a:schemeClr val="tx1"/>
                          </a:solidFill>
                          <a:effectLst/>
                          <a:latin typeface="+mn-ea"/>
                          <a:ea typeface="+mn-ea"/>
                        </a:rPr>
                        <a:t>年</a:t>
                      </a:r>
                      <a:r>
                        <a:rPr kumimoji="1" lang="en-US" altLang="ja-JP" sz="1600" b="0" i="0" u="none" strike="noStrike" cap="none" normalizeH="0" baseline="0" dirty="0">
                          <a:ln>
                            <a:noFill/>
                          </a:ln>
                          <a:solidFill>
                            <a:schemeClr val="tx1"/>
                          </a:solidFill>
                          <a:effectLst/>
                          <a:latin typeface="+mn-ea"/>
                          <a:ea typeface="+mn-ea"/>
                        </a:rPr>
                        <a:t>7</a:t>
                      </a:r>
                      <a:r>
                        <a:rPr kumimoji="1" lang="ja-JP" altLang="en-US" sz="1600" b="0" i="0" u="none" strike="noStrike" cap="none" normalizeH="0" baseline="0" dirty="0">
                          <a:ln>
                            <a:noFill/>
                          </a:ln>
                          <a:solidFill>
                            <a:schemeClr val="tx1"/>
                          </a:solidFill>
                          <a:effectLst/>
                          <a:latin typeface="+mn-ea"/>
                          <a:ea typeface="+mn-ea"/>
                        </a:rPr>
                        <a:t>月　新潟・福島豪雨</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5.0</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68</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5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平成</a:t>
                      </a:r>
                      <a:r>
                        <a:rPr kumimoji="1" lang="en-US" altLang="ja-JP" sz="1600" b="0" i="0" u="none" strike="noStrike" cap="none" normalizeH="0" baseline="0" dirty="0">
                          <a:ln>
                            <a:noFill/>
                          </a:ln>
                          <a:solidFill>
                            <a:schemeClr val="tx1"/>
                          </a:solidFill>
                          <a:effectLst/>
                          <a:latin typeface="+mn-ea"/>
                          <a:ea typeface="+mn-ea"/>
                        </a:rPr>
                        <a:t>23</a:t>
                      </a:r>
                      <a:r>
                        <a:rPr kumimoji="1" lang="ja-JP" altLang="en-US" sz="1600" b="0" i="0" u="none" strike="noStrike" cap="none" normalizeH="0" baseline="0" dirty="0">
                          <a:ln>
                            <a:noFill/>
                          </a:ln>
                          <a:solidFill>
                            <a:schemeClr val="tx1"/>
                          </a:solidFill>
                          <a:effectLst/>
                          <a:latin typeface="+mn-ea"/>
                          <a:ea typeface="+mn-ea"/>
                        </a:rPr>
                        <a:t>年</a:t>
                      </a:r>
                      <a:r>
                        <a:rPr kumimoji="1" lang="en-US" altLang="ja-JP" sz="1600" b="0" i="0" u="none" strike="noStrike" cap="none" normalizeH="0" baseline="0" dirty="0">
                          <a:ln>
                            <a:noFill/>
                          </a:ln>
                          <a:solidFill>
                            <a:schemeClr val="tx1"/>
                          </a:solidFill>
                          <a:effectLst/>
                          <a:latin typeface="+mn-ea"/>
                          <a:ea typeface="+mn-ea"/>
                        </a:rPr>
                        <a:t>9</a:t>
                      </a:r>
                      <a:r>
                        <a:rPr kumimoji="1" lang="ja-JP" altLang="en-US" sz="1600" b="0" i="0" u="none" strike="noStrike" cap="none" normalizeH="0" baseline="0" dirty="0">
                          <a:ln>
                            <a:noFill/>
                          </a:ln>
                          <a:solidFill>
                            <a:schemeClr val="tx1"/>
                          </a:solidFill>
                          <a:effectLst/>
                          <a:latin typeface="+mn-ea"/>
                          <a:ea typeface="+mn-ea"/>
                        </a:rPr>
                        <a:t>月　台風</a:t>
                      </a:r>
                      <a:r>
                        <a:rPr kumimoji="1" lang="en-US" altLang="ja-JP" sz="1600" b="0" i="0" u="none" strike="noStrike" cap="none" normalizeH="0" baseline="0" dirty="0">
                          <a:ln>
                            <a:noFill/>
                          </a:ln>
                          <a:solidFill>
                            <a:schemeClr val="tx1"/>
                          </a:solidFill>
                          <a:effectLst/>
                          <a:latin typeface="+mn-ea"/>
                          <a:ea typeface="+mn-ea"/>
                        </a:rPr>
                        <a:t>12</a:t>
                      </a:r>
                      <a:r>
                        <a:rPr kumimoji="1" lang="ja-JP" altLang="en-US" sz="1600" b="0" i="0" u="none" strike="noStrike" cap="none" normalizeH="0" baseline="0" dirty="0">
                          <a:ln>
                            <a:noFill/>
                          </a:ln>
                          <a:solidFill>
                            <a:schemeClr val="tx1"/>
                          </a:solidFill>
                          <a:effectLst/>
                          <a:latin typeface="+mn-ea"/>
                          <a:ea typeface="+mn-ea"/>
                        </a:rPr>
                        <a:t>号（和歌山県、三重県、奈良県等）</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5.4</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26</a:t>
                      </a:r>
                      <a:r>
                        <a:rPr kumimoji="1" lang="ja-JP" altLang="en-US" sz="1600" b="0" i="0" u="none" strike="noStrike" cap="none" normalizeH="0" baseline="0" dirty="0">
                          <a:ln>
                            <a:noFill/>
                          </a:ln>
                          <a:solidFill>
                            <a:schemeClr val="tx1"/>
                          </a:solidFill>
                          <a:effectLst/>
                          <a:latin typeface="+mn-ea"/>
                          <a:ea typeface="+mn-ea"/>
                        </a:rPr>
                        <a:t>日</a:t>
                      </a:r>
                      <a:endParaRPr kumimoji="1" lang="en-US" altLang="ja-JP" sz="1600" b="0" i="0" u="none" strike="noStrike" cap="none" normalizeH="0" baseline="0" dirty="0">
                        <a:ln>
                          <a:noFill/>
                        </a:ln>
                        <a:solidFill>
                          <a:schemeClr val="tx1"/>
                        </a:solidFill>
                        <a:effectLst/>
                        <a:latin typeface="+mn-ea"/>
                        <a:ea typeface="+mn-ea"/>
                      </a:endParaRPr>
                    </a:p>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（全戸避難地区除く）</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46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25</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7</a:t>
                      </a:r>
                      <a:r>
                        <a:rPr kumimoji="1" lang="ja-JP" altLang="en-US" sz="1600" b="0" i="0" u="none" strike="noStrike" kern="1200" cap="none" normalizeH="0" baseline="0" dirty="0">
                          <a:ln>
                            <a:noFill/>
                          </a:ln>
                          <a:solidFill>
                            <a:schemeClr val="tx1"/>
                          </a:solidFill>
                          <a:effectLst/>
                          <a:latin typeface="+mn-ea"/>
                          <a:ea typeface="+mn-ea"/>
                          <a:cs typeface="+mn-cs"/>
                        </a:rPr>
                        <a:t>・</a:t>
                      </a:r>
                      <a:r>
                        <a:rPr kumimoji="1" lang="en-US" altLang="ja-JP" sz="1600" b="0" i="0" u="none" strike="noStrike" kern="1200" cap="none" normalizeH="0" baseline="0" dirty="0">
                          <a:ln>
                            <a:noFill/>
                          </a:ln>
                          <a:solidFill>
                            <a:schemeClr val="tx1"/>
                          </a:solidFill>
                          <a:effectLst/>
                          <a:latin typeface="+mn-ea"/>
                          <a:ea typeface="+mn-ea"/>
                          <a:cs typeface="+mn-cs"/>
                        </a:rPr>
                        <a:t>8</a:t>
                      </a:r>
                      <a:r>
                        <a:rPr kumimoji="1" lang="ja-JP" altLang="en-US" sz="1600" b="0" i="0" u="none" strike="noStrike" kern="1200" cap="none" normalizeH="0" baseline="0" dirty="0">
                          <a:ln>
                            <a:noFill/>
                          </a:ln>
                          <a:solidFill>
                            <a:schemeClr val="tx1"/>
                          </a:solidFill>
                          <a:effectLst/>
                          <a:latin typeface="+mn-ea"/>
                          <a:ea typeface="+mn-ea"/>
                          <a:cs typeface="+mn-cs"/>
                        </a:rPr>
                        <a:t>月　梅雨期豪雨（山形県、山口県、島根県等）</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6.4</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17</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536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26</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7</a:t>
                      </a:r>
                      <a:r>
                        <a:rPr kumimoji="1" lang="ja-JP" altLang="en-US" sz="1600" b="0" i="0" u="none" strike="noStrike" kern="1200" cap="none" normalizeH="0" baseline="0" dirty="0">
                          <a:ln>
                            <a:noFill/>
                          </a:ln>
                          <a:solidFill>
                            <a:schemeClr val="tx1"/>
                          </a:solidFill>
                          <a:effectLst/>
                          <a:latin typeface="+mn-ea"/>
                          <a:ea typeface="+mn-ea"/>
                          <a:cs typeface="+mn-cs"/>
                        </a:rPr>
                        <a:t>～</a:t>
                      </a:r>
                      <a:r>
                        <a:rPr kumimoji="1" lang="en-US" altLang="ja-JP" sz="1600" b="0" i="0" u="none" strike="noStrike" kern="1200" cap="none" normalizeH="0" baseline="0" dirty="0">
                          <a:ln>
                            <a:noFill/>
                          </a:ln>
                          <a:solidFill>
                            <a:schemeClr val="tx1"/>
                          </a:solidFill>
                          <a:effectLst/>
                          <a:latin typeface="+mn-ea"/>
                          <a:ea typeface="+mn-ea"/>
                          <a:cs typeface="+mn-cs"/>
                        </a:rPr>
                        <a:t>9</a:t>
                      </a:r>
                      <a:r>
                        <a:rPr kumimoji="1" lang="ja-JP" altLang="en-US" sz="1600" b="0" i="0" u="none" strike="noStrike" kern="1200" cap="none" normalizeH="0" baseline="0" dirty="0">
                          <a:ln>
                            <a:noFill/>
                          </a:ln>
                          <a:solidFill>
                            <a:schemeClr val="tx1"/>
                          </a:solidFill>
                          <a:effectLst/>
                          <a:latin typeface="+mn-ea"/>
                          <a:ea typeface="+mn-ea"/>
                          <a:cs typeface="+mn-cs"/>
                        </a:rPr>
                        <a:t>月　梅雨・台風・土砂災害</a:t>
                      </a:r>
                      <a:endParaRPr kumimoji="1" lang="en-US" altLang="ja-JP" sz="1600" b="0" i="0" u="none" strike="noStrike" kern="1200" cap="none" normalizeH="0" baseline="0" dirty="0">
                        <a:ln>
                          <a:noFill/>
                        </a:ln>
                        <a:solidFill>
                          <a:schemeClr val="tx1"/>
                        </a:solidFill>
                        <a:effectLst/>
                        <a:latin typeface="+mn-ea"/>
                        <a:ea typeface="+mn-ea"/>
                        <a:cs typeface="+mn-cs"/>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　（高知県、長野県、広島県、北海道等）</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5.7</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44</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46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27</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9</a:t>
                      </a:r>
                      <a:r>
                        <a:rPr kumimoji="1" lang="ja-JP" altLang="en-US" sz="1600" b="0" i="0" u="none" strike="noStrike" kern="1200" cap="none" normalizeH="0" baseline="0" dirty="0">
                          <a:ln>
                            <a:noFill/>
                          </a:ln>
                          <a:solidFill>
                            <a:schemeClr val="tx1"/>
                          </a:solidFill>
                          <a:effectLst/>
                          <a:latin typeface="+mn-ea"/>
                          <a:ea typeface="+mn-ea"/>
                          <a:cs typeface="+mn-cs"/>
                        </a:rPr>
                        <a:t>月　関東・東北豪雨</a:t>
                      </a:r>
                      <a:r>
                        <a:rPr kumimoji="1" lang="en-US" altLang="ja-JP" sz="1600" b="0" i="0" u="none" strike="noStrike" kern="1200" cap="none" normalizeH="0" baseline="0" dirty="0">
                          <a:ln>
                            <a:noFill/>
                          </a:ln>
                          <a:solidFill>
                            <a:schemeClr val="tx1"/>
                          </a:solidFill>
                          <a:effectLst/>
                          <a:latin typeface="+mn-ea"/>
                          <a:ea typeface="+mn-ea"/>
                          <a:cs typeface="+mn-cs"/>
                        </a:rPr>
                        <a:t> (</a:t>
                      </a:r>
                      <a:r>
                        <a:rPr kumimoji="1" lang="ja-JP" altLang="en-US" sz="1600" b="0" i="0" u="none" strike="noStrike" kern="1200" cap="none" normalizeH="0" baseline="0" dirty="0">
                          <a:ln>
                            <a:noFill/>
                          </a:ln>
                          <a:solidFill>
                            <a:schemeClr val="tx1"/>
                          </a:solidFill>
                          <a:effectLst/>
                          <a:latin typeface="+mn-ea"/>
                          <a:ea typeface="+mn-ea"/>
                          <a:cs typeface="+mn-cs"/>
                        </a:rPr>
                        <a:t>茨城県、栃木県、福島県、宮城県）</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2.7</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12</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46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28</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8</a:t>
                      </a:r>
                      <a:r>
                        <a:rPr kumimoji="1" lang="ja-JP" altLang="en-US" sz="1600" b="0" i="0" u="none" strike="noStrike" kern="1200" cap="none" normalizeH="0" baseline="0" dirty="0">
                          <a:ln>
                            <a:noFill/>
                          </a:ln>
                          <a:solidFill>
                            <a:schemeClr val="tx1"/>
                          </a:solidFill>
                          <a:effectLst/>
                          <a:latin typeface="+mn-ea"/>
                          <a:ea typeface="+mn-ea"/>
                          <a:cs typeface="+mn-cs"/>
                        </a:rPr>
                        <a:t>月　台風</a:t>
                      </a:r>
                      <a:r>
                        <a:rPr kumimoji="1" lang="en-US" altLang="ja-JP" sz="1600" b="0" i="0" u="none" strike="noStrike" kern="1200" cap="none" normalizeH="0" baseline="0" dirty="0">
                          <a:ln>
                            <a:noFill/>
                          </a:ln>
                          <a:solidFill>
                            <a:schemeClr val="tx1"/>
                          </a:solidFill>
                          <a:effectLst/>
                          <a:latin typeface="+mn-ea"/>
                          <a:ea typeface="+mn-ea"/>
                          <a:cs typeface="+mn-cs"/>
                        </a:rPr>
                        <a:t>10</a:t>
                      </a:r>
                      <a:r>
                        <a:rPr kumimoji="1" lang="ja-JP" altLang="en-US" sz="1600" b="0" i="0" u="none" strike="noStrike" kern="1200" cap="none" normalizeH="0" baseline="0" dirty="0">
                          <a:ln>
                            <a:noFill/>
                          </a:ln>
                          <a:solidFill>
                            <a:schemeClr val="tx1"/>
                          </a:solidFill>
                          <a:effectLst/>
                          <a:latin typeface="+mn-ea"/>
                          <a:ea typeface="+mn-ea"/>
                          <a:cs typeface="+mn-cs"/>
                        </a:rPr>
                        <a:t>号等による豪雨（北海道、岩手県等）</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 </a:t>
                      </a:r>
                      <a:r>
                        <a:rPr kumimoji="1" lang="en-US" altLang="ja-JP" sz="1600" b="0" i="0" u="none" strike="noStrike" cap="none" normalizeH="0" baseline="0" dirty="0">
                          <a:ln>
                            <a:noFill/>
                          </a:ln>
                          <a:solidFill>
                            <a:schemeClr val="tx1"/>
                          </a:solidFill>
                          <a:effectLst/>
                          <a:latin typeface="+mn-ea"/>
                          <a:ea typeface="+mn-ea"/>
                        </a:rPr>
                        <a:t>1.7</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39</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638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29</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7</a:t>
                      </a:r>
                      <a:r>
                        <a:rPr kumimoji="1" lang="ja-JP" altLang="en-US" sz="1600" b="0" i="0" u="none" strike="noStrike" kern="1200" cap="none" normalizeH="0" baseline="0" dirty="0">
                          <a:ln>
                            <a:noFill/>
                          </a:ln>
                          <a:solidFill>
                            <a:schemeClr val="tx1"/>
                          </a:solidFill>
                          <a:effectLst/>
                          <a:latin typeface="+mn-ea"/>
                          <a:ea typeface="+mn-ea"/>
                          <a:cs typeface="+mn-cs"/>
                        </a:rPr>
                        <a:t>月　九州北部豪雨（福岡県、大分県）</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a:t>
                      </a:r>
                      <a:r>
                        <a:rPr kumimoji="1" lang="en-US" altLang="ja-JP" sz="1600" b="0" i="0" u="none" strike="noStrike" cap="none" normalizeH="0" baseline="0" dirty="0">
                          <a:ln>
                            <a:noFill/>
                          </a:ln>
                          <a:solidFill>
                            <a:schemeClr val="tx1"/>
                          </a:solidFill>
                          <a:effectLst/>
                          <a:latin typeface="+mn-ea"/>
                          <a:ea typeface="+mn-ea"/>
                        </a:rPr>
                        <a:t>0.3</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23</a:t>
                      </a:r>
                      <a:r>
                        <a:rPr kumimoji="1" lang="ja-JP" altLang="en-US" sz="1600" b="0" i="0" u="none" strike="noStrike" cap="none" normalizeH="0" baseline="0" dirty="0">
                          <a:ln>
                            <a:noFill/>
                          </a:ln>
                          <a:solidFill>
                            <a:schemeClr val="tx1"/>
                          </a:solidFill>
                          <a:effectLst/>
                          <a:latin typeface="+mn-ea"/>
                          <a:ea typeface="+mn-ea"/>
                        </a:rPr>
                        <a:t>日</a:t>
                      </a:r>
                      <a:endParaRPr kumimoji="1" lang="en-US" altLang="ja-JP" sz="1600" b="0" i="0" u="none" strike="noStrike" cap="none" normalizeH="0" baseline="0" dirty="0">
                        <a:ln>
                          <a:noFill/>
                        </a:ln>
                        <a:solidFill>
                          <a:schemeClr val="tx1"/>
                        </a:solidFill>
                        <a:effectLst/>
                        <a:latin typeface="+mn-ea"/>
                        <a:ea typeface="+mn-ea"/>
                      </a:endParaRPr>
                    </a:p>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（家屋等損壊地域除く）</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05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30</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7</a:t>
                      </a:r>
                      <a:r>
                        <a:rPr kumimoji="1" lang="ja-JP" altLang="en-US" sz="1600" b="0" i="0" u="none" strike="noStrike" kern="1200" cap="none" normalizeH="0" baseline="0" dirty="0">
                          <a:ln>
                            <a:noFill/>
                          </a:ln>
                          <a:solidFill>
                            <a:schemeClr val="tx1"/>
                          </a:solidFill>
                          <a:effectLst/>
                          <a:latin typeface="+mn-ea"/>
                          <a:ea typeface="+mn-ea"/>
                          <a:cs typeface="+mn-cs"/>
                        </a:rPr>
                        <a:t>月　豪雨（広島県、愛媛県、岡山県等）</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a:t>
                      </a:r>
                      <a:r>
                        <a:rPr kumimoji="1" lang="en-US" altLang="ja-JP" sz="1600" b="0" i="0" u="none" strike="noStrike" cap="none" normalizeH="0" baseline="0" dirty="0">
                          <a:ln>
                            <a:noFill/>
                          </a:ln>
                          <a:solidFill>
                            <a:schemeClr val="tx1"/>
                          </a:solidFill>
                          <a:effectLst/>
                          <a:latin typeface="+mn-ea"/>
                          <a:ea typeface="+mn-ea"/>
                        </a:rPr>
                        <a:t>26.3</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endParaRPr kumimoji="1" lang="ja-JP" altLang="en-US" sz="1200" b="0" i="0" u="none" strike="noStrike" cap="none" normalizeH="0" baseline="0" dirty="0">
                        <a:ln>
                          <a:noFill/>
                        </a:ln>
                        <a:solidFill>
                          <a:schemeClr val="tx1"/>
                        </a:solidFill>
                        <a:effectLst/>
                        <a:latin typeface="+mn-ea"/>
                        <a:ea typeface="+mn-ea"/>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5143189"/>
                  </a:ext>
                </a:extLst>
              </a:tr>
            </a:tbl>
          </a:graphicData>
        </a:graphic>
      </p:graphicFrame>
      <p:sp>
        <p:nvSpPr>
          <p:cNvPr id="5" name="タイトル 1"/>
          <p:cNvSpPr txBox="1">
            <a:spLocks/>
          </p:cNvSpPr>
          <p:nvPr/>
        </p:nvSpPr>
        <p:spPr>
          <a:xfrm>
            <a:off x="0" y="0"/>
            <a:ext cx="9906000" cy="40466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defPPr>
              <a:defRPr lang="ja-JP"/>
            </a:defPPr>
            <a:lvl1pPr algn="ctr" fontAlgn="auto">
              <a:spcBef>
                <a:spcPts val="0"/>
              </a:spcBef>
              <a:spcAft>
                <a:spcPts val="0"/>
              </a:spcAft>
              <a:defRPr sz="2800" b="0">
                <a:solidFill>
                  <a:schemeClr val="dk1"/>
                </a:solidFill>
                <a:latin typeface="+mn-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2400" dirty="0"/>
              <a:t>近年の大雨による被害</a:t>
            </a:r>
          </a:p>
        </p:txBody>
      </p:sp>
      <p:sp>
        <p:nvSpPr>
          <p:cNvPr id="4"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19</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タイトル 1"/>
          <p:cNvSpPr txBox="1">
            <a:spLocks/>
          </p:cNvSpPr>
          <p:nvPr/>
        </p:nvSpPr>
        <p:spPr>
          <a:xfrm>
            <a:off x="0" y="4743270"/>
            <a:ext cx="9906000" cy="41305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defPPr>
              <a:defRPr lang="ja-JP"/>
            </a:defPPr>
            <a:lvl1pPr algn="ctr" fontAlgn="auto">
              <a:spcBef>
                <a:spcPts val="0"/>
              </a:spcBef>
              <a:spcAft>
                <a:spcPts val="0"/>
              </a:spcAft>
              <a:defRPr sz="2800" b="0">
                <a:solidFill>
                  <a:schemeClr val="dk1"/>
                </a:solidFill>
                <a:latin typeface="+mn-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2400" dirty="0"/>
              <a:t>近年の寒波による被害</a:t>
            </a:r>
          </a:p>
        </p:txBody>
      </p:sp>
      <p:graphicFrame>
        <p:nvGraphicFramePr>
          <p:cNvPr id="7" name="Group 1090"/>
          <p:cNvGraphicFramePr>
            <a:graphicFrameLocks noGrp="1"/>
          </p:cNvGraphicFramePr>
          <p:nvPr>
            <p:extLst/>
          </p:nvPr>
        </p:nvGraphicFramePr>
        <p:xfrm>
          <a:off x="175187" y="5264819"/>
          <a:ext cx="9555625" cy="1339276"/>
        </p:xfrm>
        <a:graphic>
          <a:graphicData uri="http://schemas.openxmlformats.org/drawingml/2006/table">
            <a:tbl>
              <a:tblPr/>
              <a:tblGrid>
                <a:gridCol w="6099241">
                  <a:extLst>
                    <a:ext uri="{9D8B030D-6E8A-4147-A177-3AD203B41FA5}">
                      <a16:colId xmlns:a16="http://schemas.microsoft.com/office/drawing/2014/main" val="20000"/>
                    </a:ext>
                  </a:extLst>
                </a:gridCol>
                <a:gridCol w="1472369">
                  <a:extLst>
                    <a:ext uri="{9D8B030D-6E8A-4147-A177-3AD203B41FA5}">
                      <a16:colId xmlns:a16="http://schemas.microsoft.com/office/drawing/2014/main" val="20001"/>
                    </a:ext>
                  </a:extLst>
                </a:gridCol>
                <a:gridCol w="1984015">
                  <a:extLst>
                    <a:ext uri="{9D8B030D-6E8A-4147-A177-3AD203B41FA5}">
                      <a16:colId xmlns:a16="http://schemas.microsoft.com/office/drawing/2014/main" val="20002"/>
                    </a:ext>
                  </a:extLst>
                </a:gridCol>
              </a:tblGrid>
              <a:tr h="4249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時期・地域名</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断水戸数</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最大断水日数</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45947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平成</a:t>
                      </a:r>
                      <a:r>
                        <a:rPr kumimoji="1" lang="en-US" altLang="ja-JP" sz="1600" b="0" i="0" u="none" strike="noStrike" kern="1200" cap="none" normalizeH="0" baseline="0" dirty="0">
                          <a:ln>
                            <a:noFill/>
                          </a:ln>
                          <a:solidFill>
                            <a:schemeClr val="tx1"/>
                          </a:solidFill>
                          <a:effectLst/>
                          <a:latin typeface="+mn-ea"/>
                          <a:ea typeface="+mn-ea"/>
                          <a:cs typeface="+mn-cs"/>
                        </a:rPr>
                        <a:t>28</a:t>
                      </a:r>
                      <a:r>
                        <a:rPr kumimoji="1" lang="ja-JP" altLang="en-US" sz="1600" b="0" i="0" u="none" strike="noStrike" kern="1200" cap="none" normalizeH="0" baseline="0" dirty="0">
                          <a:ln>
                            <a:noFill/>
                          </a:ln>
                          <a:solidFill>
                            <a:schemeClr val="tx1"/>
                          </a:solidFill>
                          <a:effectLst/>
                          <a:latin typeface="+mn-ea"/>
                          <a:ea typeface="+mn-ea"/>
                          <a:cs typeface="+mn-cs"/>
                        </a:rPr>
                        <a:t>年</a:t>
                      </a:r>
                      <a:r>
                        <a:rPr kumimoji="1" lang="en-US" altLang="ja-JP" sz="1600" b="0" i="0" u="none" strike="noStrike" kern="1200" cap="none" normalizeH="0" baseline="0" dirty="0">
                          <a:ln>
                            <a:noFill/>
                          </a:ln>
                          <a:solidFill>
                            <a:schemeClr val="tx1"/>
                          </a:solidFill>
                          <a:effectLst/>
                          <a:latin typeface="+mn-ea"/>
                          <a:ea typeface="+mn-ea"/>
                          <a:cs typeface="+mn-cs"/>
                        </a:rPr>
                        <a:t>1</a:t>
                      </a:r>
                      <a:r>
                        <a:rPr kumimoji="1" lang="ja-JP" altLang="en-US" sz="1600" b="0" i="0" u="none" strike="noStrike" kern="1200" cap="none" normalizeH="0" baseline="0" dirty="0">
                          <a:ln>
                            <a:noFill/>
                          </a:ln>
                          <a:solidFill>
                            <a:schemeClr val="tx1"/>
                          </a:solidFill>
                          <a:effectLst/>
                          <a:latin typeface="+mn-ea"/>
                          <a:ea typeface="+mn-ea"/>
                          <a:cs typeface="+mn-cs"/>
                        </a:rPr>
                        <a:t>月　寒波による凍結被害</a:t>
                      </a:r>
                      <a:endParaRPr kumimoji="1" lang="en-US" altLang="ja-JP" sz="1600" b="0" i="0" u="none" strike="noStrike" kern="1200" cap="none" normalizeH="0" baseline="0" dirty="0">
                        <a:ln>
                          <a:noFill/>
                        </a:ln>
                        <a:solidFill>
                          <a:schemeClr val="tx1"/>
                        </a:solidFill>
                        <a:effectLst/>
                        <a:latin typeface="+mn-ea"/>
                        <a:ea typeface="+mn-ea"/>
                        <a:cs typeface="+mn-cs"/>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kern="1200" cap="none" normalizeH="0" baseline="0" dirty="0">
                          <a:ln>
                            <a:noFill/>
                          </a:ln>
                          <a:solidFill>
                            <a:schemeClr val="tx1"/>
                          </a:solidFill>
                          <a:effectLst/>
                          <a:latin typeface="+mn-ea"/>
                          <a:ea typeface="+mn-ea"/>
                          <a:cs typeface="+mn-cs"/>
                        </a:rPr>
                        <a:t>　（九州を中心とした西日本一帯、</a:t>
                      </a:r>
                      <a:r>
                        <a:rPr kumimoji="1" lang="en-US" altLang="ja-JP" sz="1600" b="0" i="0" u="none" strike="noStrike" kern="1200" cap="none" normalizeH="0" baseline="0" dirty="0">
                          <a:ln>
                            <a:noFill/>
                          </a:ln>
                          <a:solidFill>
                            <a:schemeClr val="tx1"/>
                          </a:solidFill>
                          <a:effectLst/>
                          <a:latin typeface="+mn-ea"/>
                          <a:ea typeface="+mn-ea"/>
                          <a:cs typeface="+mn-cs"/>
                        </a:rPr>
                        <a:t>1</a:t>
                      </a:r>
                      <a:r>
                        <a:rPr kumimoji="1" lang="ja-JP" altLang="en-US" sz="1600" b="0" i="0" u="none" strike="noStrike" kern="1200" cap="none" normalizeH="0" baseline="0" dirty="0">
                          <a:ln>
                            <a:noFill/>
                          </a:ln>
                          <a:solidFill>
                            <a:schemeClr val="tx1"/>
                          </a:solidFill>
                          <a:effectLst/>
                          <a:latin typeface="+mn-ea"/>
                          <a:ea typeface="+mn-ea"/>
                          <a:cs typeface="+mn-cs"/>
                        </a:rPr>
                        <a:t>府</a:t>
                      </a:r>
                      <a:r>
                        <a:rPr kumimoji="1" lang="en-US" altLang="ja-JP" sz="1600" b="0" i="0" u="none" strike="noStrike" kern="1200" cap="none" normalizeH="0" baseline="0" dirty="0">
                          <a:ln>
                            <a:noFill/>
                          </a:ln>
                          <a:solidFill>
                            <a:schemeClr val="tx1"/>
                          </a:solidFill>
                          <a:effectLst/>
                          <a:latin typeface="+mn-ea"/>
                          <a:ea typeface="+mn-ea"/>
                          <a:cs typeface="+mn-cs"/>
                        </a:rPr>
                        <a:t>20</a:t>
                      </a:r>
                      <a:r>
                        <a:rPr kumimoji="1" lang="ja-JP" altLang="en-US" sz="1600" b="0" i="0" u="none" strike="noStrike" kern="1200" cap="none" normalizeH="0" baseline="0" dirty="0">
                          <a:ln>
                            <a:noFill/>
                          </a:ln>
                          <a:solidFill>
                            <a:schemeClr val="tx1"/>
                          </a:solidFill>
                          <a:effectLst/>
                          <a:latin typeface="+mn-ea"/>
                          <a:ea typeface="+mn-ea"/>
                          <a:cs typeface="+mn-cs"/>
                        </a:rPr>
                        <a:t>県）</a:t>
                      </a:r>
                      <a:endParaRPr kumimoji="1" lang="en-US" altLang="ja-JP" sz="1600" b="0" i="0" u="none" strike="noStrike" kern="1200" cap="none" normalizeH="0" baseline="0" dirty="0">
                        <a:ln>
                          <a:noFill/>
                        </a:ln>
                        <a:solidFill>
                          <a:schemeClr val="tx1"/>
                        </a:solidFill>
                        <a:effectLst/>
                        <a:latin typeface="+mn-ea"/>
                        <a:ea typeface="+mn-ea"/>
                        <a:cs typeface="+mn-cs"/>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約</a:t>
                      </a:r>
                      <a:r>
                        <a:rPr kumimoji="1" lang="en-US" altLang="ja-JP" sz="1600" b="0" i="0" u="none" strike="noStrike" cap="none" normalizeH="0" baseline="0" dirty="0">
                          <a:ln>
                            <a:noFill/>
                          </a:ln>
                          <a:solidFill>
                            <a:schemeClr val="tx1"/>
                          </a:solidFill>
                          <a:effectLst/>
                          <a:latin typeface="+mn-ea"/>
                          <a:ea typeface="+mn-ea"/>
                        </a:rPr>
                        <a:t> 50.4</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7</a:t>
                      </a:r>
                      <a:r>
                        <a:rPr kumimoji="1" lang="ja-JP" altLang="en-US" sz="1600" b="0" i="0" u="none" strike="noStrike" cap="none" normalizeH="0" baseline="0" dirty="0">
                          <a:ln>
                            <a:noFill/>
                          </a:ln>
                          <a:solidFill>
                            <a:schemeClr val="tx1"/>
                          </a:solidFill>
                          <a:effectLst/>
                          <a:latin typeface="+mn-ea"/>
                          <a:ea typeface="+mn-ea"/>
                        </a:rPr>
                        <a:t>日</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36188">
                <a:tc>
                  <a:txBody>
                    <a:bodyPr/>
                    <a:lstStyle/>
                    <a:p>
                      <a:r>
                        <a:rPr lang="ja-JP" altLang="en-US" sz="1600" b="0" dirty="0">
                          <a:solidFill>
                            <a:schemeClr val="tx1"/>
                          </a:solidFill>
                          <a:latin typeface="+mn-ea"/>
                          <a:ea typeface="+mn-ea"/>
                        </a:rPr>
                        <a:t>平成</a:t>
                      </a:r>
                      <a:r>
                        <a:rPr lang="en-US" altLang="ja-JP" sz="1600" b="0" dirty="0">
                          <a:solidFill>
                            <a:schemeClr val="tx1"/>
                          </a:solidFill>
                          <a:latin typeface="+mn-ea"/>
                          <a:ea typeface="+mn-ea"/>
                        </a:rPr>
                        <a:t>30</a:t>
                      </a:r>
                      <a:r>
                        <a:rPr lang="ja-JP" altLang="en-US" sz="1600" b="0" dirty="0">
                          <a:solidFill>
                            <a:schemeClr val="tx1"/>
                          </a:solidFill>
                          <a:latin typeface="+mn-ea"/>
                          <a:ea typeface="+mn-ea"/>
                        </a:rPr>
                        <a:t>年</a:t>
                      </a:r>
                      <a:r>
                        <a:rPr lang="en-US" altLang="ja-JP" sz="1600" b="0" dirty="0">
                          <a:solidFill>
                            <a:schemeClr val="tx1"/>
                          </a:solidFill>
                          <a:latin typeface="+mn-ea"/>
                          <a:ea typeface="+mn-ea"/>
                        </a:rPr>
                        <a:t>1</a:t>
                      </a:r>
                      <a:r>
                        <a:rPr lang="ja-JP" altLang="en-US" sz="1600" b="0" dirty="0">
                          <a:solidFill>
                            <a:schemeClr val="tx1"/>
                          </a:solidFill>
                          <a:latin typeface="+mn-ea"/>
                          <a:ea typeface="+mn-ea"/>
                        </a:rPr>
                        <a:t>～</a:t>
                      </a:r>
                      <a:r>
                        <a:rPr lang="en-US" altLang="ja-JP" sz="1600" b="0" dirty="0">
                          <a:solidFill>
                            <a:schemeClr val="tx1"/>
                          </a:solidFill>
                          <a:latin typeface="+mn-ea"/>
                          <a:ea typeface="+mn-ea"/>
                        </a:rPr>
                        <a:t>2</a:t>
                      </a:r>
                      <a:r>
                        <a:rPr lang="ja-JP" altLang="en-US" sz="1600" b="0" dirty="0">
                          <a:solidFill>
                            <a:schemeClr val="tx1"/>
                          </a:solidFill>
                          <a:latin typeface="+mn-ea"/>
                          <a:ea typeface="+mn-ea"/>
                        </a:rPr>
                        <a:t>月　寒波による凍結被害（北陸地方、中国四国地方）</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rPr>
                        <a:t>約</a:t>
                      </a:r>
                      <a:r>
                        <a:rPr kumimoji="1" lang="en-US" altLang="ja-JP" sz="1600" b="0" i="0" u="none" strike="noStrike" cap="none" normalizeH="0" baseline="0" dirty="0">
                          <a:ln>
                            <a:noFill/>
                          </a:ln>
                          <a:solidFill>
                            <a:schemeClr val="tx1"/>
                          </a:solidFill>
                          <a:effectLst/>
                          <a:latin typeface="+mn-ea"/>
                          <a:ea typeface="+mn-ea"/>
                        </a:rPr>
                        <a:t>3.6</a:t>
                      </a:r>
                      <a:r>
                        <a:rPr kumimoji="1" lang="ja-JP" altLang="en-US" sz="1600" b="0" i="0" u="none" strike="noStrike" cap="none" normalizeH="0" baseline="0" dirty="0">
                          <a:ln>
                            <a:noFill/>
                          </a:ln>
                          <a:solidFill>
                            <a:schemeClr val="tx1"/>
                          </a:solidFill>
                          <a:effectLst/>
                          <a:latin typeface="+mn-ea"/>
                          <a:ea typeface="+mn-ea"/>
                        </a:rPr>
                        <a:t>万戸</a:t>
                      </a: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mn-ea"/>
                          <a:ea typeface="+mn-ea"/>
                        </a:rPr>
                        <a:t>12</a:t>
                      </a:r>
                      <a:r>
                        <a:rPr kumimoji="1" lang="ja-JP" altLang="en-US" sz="1600" b="0" i="0" u="none" strike="noStrike" cap="none" normalizeH="0" baseline="0" dirty="0">
                          <a:ln>
                            <a:noFill/>
                          </a:ln>
                          <a:solidFill>
                            <a:schemeClr val="tx1"/>
                          </a:solidFill>
                          <a:effectLst/>
                          <a:latin typeface="+mn-ea"/>
                          <a:ea typeface="+mn-ea"/>
                        </a:rPr>
                        <a:t>日</a:t>
                      </a:r>
                      <a:endParaRPr kumimoji="1" lang="en-US" altLang="ja-JP" sz="1600" b="0" i="0" u="none" strike="noStrike" cap="none" normalizeH="0" baseline="0" dirty="0">
                        <a:ln>
                          <a:noFill/>
                        </a:ln>
                        <a:solidFill>
                          <a:schemeClr val="tx1"/>
                        </a:solidFill>
                        <a:effectLst/>
                        <a:latin typeface="+mn-ea"/>
                        <a:ea typeface="+mn-ea"/>
                      </a:endParaRPr>
                    </a:p>
                  </a:txBody>
                  <a:tcPr marL="93135" marR="9313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2359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79517" y="1988840"/>
            <a:ext cx="9127014" cy="12241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400" b="1" dirty="0">
                <a:solidFill>
                  <a:prstClr val="white"/>
                </a:solidFill>
                <a:latin typeface="HG丸ｺﾞｼｯｸM-PRO" pitchFamily="50" charset="-128"/>
                <a:ea typeface="HG丸ｺﾞｼｯｸM-PRO" pitchFamily="50" charset="-128"/>
              </a:rPr>
              <a:t>１．これまでの水道</a:t>
            </a:r>
          </a:p>
        </p:txBody>
      </p:sp>
      <p:sp>
        <p:nvSpPr>
          <p:cNvPr id="6" name="スライド番号プレースホルダー 5"/>
          <p:cNvSpPr>
            <a:spLocks noGrp="1"/>
          </p:cNvSpPr>
          <p:nvPr>
            <p:ph type="sldNum" sz="quarter" idx="12"/>
          </p:nvPr>
        </p:nvSpPr>
        <p:spPr>
          <a:xfrm>
            <a:off x="7551591" y="6511897"/>
            <a:ext cx="2311400" cy="365125"/>
          </a:xfrm>
        </p:spPr>
        <p:txBody>
          <a:bodyPr/>
          <a:lstStyle/>
          <a:p>
            <a:fld id="{EAF71952-CE34-4CAB-8D42-E965F36AD96F}" type="slidenum">
              <a:rPr lang="ja-JP" altLang="en-US" smtClean="0"/>
              <a:pPr/>
              <a:t>2</a:t>
            </a:fld>
            <a:endParaRPr lang="ja-JP" altLang="en-US" dirty="0"/>
          </a:p>
        </p:txBody>
      </p:sp>
    </p:spTree>
    <p:extLst>
      <p:ext uri="{BB962C8B-B14F-4D97-AF65-F5344CB8AC3E}">
        <p14:creationId xmlns:p14="http://schemas.microsoft.com/office/powerpoint/2010/main" val="689371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472" y="692696"/>
            <a:ext cx="358439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592961" y="2708920"/>
            <a:ext cx="2376263" cy="369332"/>
          </a:xfrm>
          <a:prstGeom prst="rect">
            <a:avLst/>
          </a:prstGeom>
          <a:noFill/>
        </p:spPr>
        <p:txBody>
          <a:bodyPr wrap="square" rtlCol="0">
            <a:spAutoFit/>
          </a:bodyPr>
          <a:lstStyle/>
          <a:p>
            <a:r>
              <a:rPr lang="ja-JP" altLang="en-US" dirty="0"/>
              <a:t>岩泉</a:t>
            </a:r>
            <a:r>
              <a:rPr kumimoji="1" lang="ja-JP" altLang="en-US" dirty="0"/>
              <a:t>町　</a:t>
            </a:r>
            <a:r>
              <a:rPr lang="ja-JP" altLang="en-US" dirty="0"/>
              <a:t>水道管</a:t>
            </a:r>
            <a:r>
              <a:rPr kumimoji="1" lang="ja-JP" altLang="en-US" dirty="0"/>
              <a:t>破損</a:t>
            </a:r>
          </a:p>
        </p:txBody>
      </p:sp>
      <p:sp>
        <p:nvSpPr>
          <p:cNvPr id="4" name="テキスト ボックス 3"/>
          <p:cNvSpPr txBox="1"/>
          <p:nvPr/>
        </p:nvSpPr>
        <p:spPr>
          <a:xfrm>
            <a:off x="704528" y="2708920"/>
            <a:ext cx="2622291" cy="369332"/>
          </a:xfrm>
          <a:prstGeom prst="rect">
            <a:avLst/>
          </a:prstGeom>
          <a:noFill/>
        </p:spPr>
        <p:txBody>
          <a:bodyPr wrap="square" rtlCol="0">
            <a:spAutoFit/>
          </a:bodyPr>
          <a:lstStyle/>
          <a:p>
            <a:r>
              <a:rPr kumimoji="1" lang="ja-JP" altLang="en-US" dirty="0"/>
              <a:t>南富良野町　水管橋破損</a:t>
            </a:r>
          </a:p>
        </p:txBody>
      </p:sp>
      <p:pic>
        <p:nvPicPr>
          <p:cNvPr id="1026" name="Picture 2" descr="\\LANDISK-SUIDOU\disk1\水道課サーバー\02技術\2090災害関係\010被害状況報告\H28\160831_台風10号\現地から報告\9月3日\DSC_0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0912" y="692696"/>
            <a:ext cx="3074223" cy="2016224"/>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20</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 name="テキスト ボックス 1"/>
          <p:cNvSpPr txBox="1"/>
          <p:nvPr/>
        </p:nvSpPr>
        <p:spPr>
          <a:xfrm>
            <a:off x="848544" y="241484"/>
            <a:ext cx="6192688" cy="523220"/>
          </a:xfrm>
          <a:prstGeom prst="rect">
            <a:avLst/>
          </a:prstGeom>
          <a:noFill/>
        </p:spPr>
        <p:txBody>
          <a:bodyPr wrap="square" rtlCol="0">
            <a:spAutoFit/>
          </a:bodyPr>
          <a:lstStyle/>
          <a:p>
            <a:pPr lvl="0" fontAlgn="ctr">
              <a:spcBef>
                <a:spcPct val="0"/>
              </a:spcBef>
              <a:spcAft>
                <a:spcPct val="0"/>
              </a:spcAft>
            </a:pPr>
            <a:r>
              <a:rPr lang="ja-JP" altLang="en-US" sz="2800" dirty="0">
                <a:latin typeface="+mj-ea"/>
              </a:rPr>
              <a:t>平成</a:t>
            </a:r>
            <a:r>
              <a:rPr lang="en-US" altLang="ja-JP" sz="2800" dirty="0">
                <a:latin typeface="+mj-ea"/>
              </a:rPr>
              <a:t>28</a:t>
            </a:r>
            <a:r>
              <a:rPr lang="ja-JP" altLang="en-US" sz="2800" dirty="0">
                <a:latin typeface="+mj-ea"/>
              </a:rPr>
              <a:t>年</a:t>
            </a:r>
            <a:r>
              <a:rPr lang="en-US" altLang="ja-JP" sz="2800" dirty="0">
                <a:latin typeface="+mj-ea"/>
              </a:rPr>
              <a:t>8</a:t>
            </a:r>
            <a:r>
              <a:rPr lang="ja-JP" altLang="en-US" sz="2800" dirty="0">
                <a:latin typeface="+mj-ea"/>
              </a:rPr>
              <a:t>月　台風</a:t>
            </a:r>
            <a:r>
              <a:rPr lang="en-US" altLang="ja-JP" sz="2800" dirty="0">
                <a:latin typeface="+mj-ea"/>
              </a:rPr>
              <a:t>10</a:t>
            </a:r>
            <a:r>
              <a:rPr lang="ja-JP" altLang="en-US" sz="2800" dirty="0">
                <a:latin typeface="+mj-ea"/>
              </a:rPr>
              <a:t>号等による豪雨</a:t>
            </a:r>
            <a:endParaRPr lang="en-US" altLang="ja-JP" sz="2800" dirty="0">
              <a:latin typeface="+mj-ea"/>
            </a:endParaRPr>
          </a:p>
        </p:txBody>
      </p:sp>
      <p:sp>
        <p:nvSpPr>
          <p:cNvPr id="9" name="テキスト ボックス 8"/>
          <p:cNvSpPr txBox="1"/>
          <p:nvPr/>
        </p:nvSpPr>
        <p:spPr>
          <a:xfrm>
            <a:off x="6505359" y="4881934"/>
            <a:ext cx="3344185" cy="923330"/>
          </a:xfrm>
          <a:prstGeom prst="rect">
            <a:avLst/>
          </a:prstGeom>
          <a:noFill/>
        </p:spPr>
        <p:txBody>
          <a:bodyPr wrap="none" rtlCol="0">
            <a:spAutoFit/>
          </a:bodyPr>
          <a:lstStyle/>
          <a:p>
            <a:r>
              <a:rPr kumimoji="1" lang="ja-JP" altLang="en-US" dirty="0"/>
              <a:t>朝倉市</a:t>
            </a:r>
            <a:endParaRPr kumimoji="1" lang="en-US" altLang="ja-JP" dirty="0"/>
          </a:p>
          <a:p>
            <a:r>
              <a:rPr kumimoji="1" lang="ja-JP" altLang="en-US" dirty="0"/>
              <a:t>がれき（土砂や流木）が堆積し</a:t>
            </a:r>
            <a:endParaRPr kumimoji="1" lang="en-US" altLang="ja-JP" dirty="0"/>
          </a:p>
          <a:p>
            <a:r>
              <a:rPr kumimoji="1" lang="ja-JP" altLang="en-US" dirty="0"/>
              <a:t>浄水機能が停止</a:t>
            </a:r>
            <a:r>
              <a:rPr lang="ja-JP" altLang="en-US" dirty="0"/>
              <a:t>した杷木浄水場</a:t>
            </a:r>
            <a:endParaRPr kumimoji="1" lang="ja-JP" altLang="en-US" dirty="0"/>
          </a:p>
        </p:txBody>
      </p:sp>
      <p:pic>
        <p:nvPicPr>
          <p:cNvPr id="11" name="Picture 3" descr="\\LANDISK-SUIDOU\disk1\水道課サーバー\02技術\2090災害関係\010被害状況報告\H29\170704 ６月３０日からの梅雨前線に伴う大雨\現地写真\0710-1木内補佐\IMG_2981-10-07-17-10-56.JPG"/>
          <p:cNvPicPr>
            <a:picLocks noChangeAspect="1" noChangeArrowheads="1"/>
          </p:cNvPicPr>
          <p:nvPr/>
        </p:nvPicPr>
        <p:blipFill rotWithShape="1">
          <a:blip r:embed="rId4">
            <a:extLst>
              <a:ext uri="{28A0092B-C50C-407E-A947-70E740481C1C}">
                <a14:useLocalDpi xmlns:a14="http://schemas.microsoft.com/office/drawing/2010/main" val="0"/>
              </a:ext>
            </a:extLst>
          </a:blip>
          <a:srcRect l="5772"/>
          <a:stretch/>
        </p:blipFill>
        <p:spPr bwMode="auto">
          <a:xfrm>
            <a:off x="2556810" y="3880212"/>
            <a:ext cx="3894207" cy="286115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099428" y="3356992"/>
            <a:ext cx="4742004" cy="523220"/>
          </a:xfrm>
          <a:prstGeom prst="rect">
            <a:avLst/>
          </a:prstGeom>
          <a:noFill/>
        </p:spPr>
        <p:txBody>
          <a:bodyPr wrap="none" rtlCol="0">
            <a:spAutoFit/>
          </a:bodyPr>
          <a:lstStyle/>
          <a:p>
            <a:r>
              <a:rPr lang="ja-JP" altLang="en-US" sz="2800" dirty="0"/>
              <a:t>平成</a:t>
            </a:r>
            <a:r>
              <a:rPr lang="en-US" altLang="ja-JP" sz="2800" dirty="0"/>
              <a:t>29</a:t>
            </a:r>
            <a:r>
              <a:rPr lang="ja-JP" altLang="en-US" sz="2800" dirty="0"/>
              <a:t>年</a:t>
            </a:r>
            <a:r>
              <a:rPr lang="en-US" altLang="ja-JP" sz="2800" dirty="0"/>
              <a:t>7</a:t>
            </a:r>
            <a:r>
              <a:rPr lang="ja-JP" altLang="en-US" sz="2800" dirty="0"/>
              <a:t>月　</a:t>
            </a:r>
            <a:r>
              <a:rPr kumimoji="1" lang="ja-JP" altLang="en-US" sz="2800" dirty="0"/>
              <a:t>九州北部豪雨</a:t>
            </a:r>
          </a:p>
        </p:txBody>
      </p:sp>
    </p:spTree>
    <p:extLst>
      <p:ext uri="{BB962C8B-B14F-4D97-AF65-F5344CB8AC3E}">
        <p14:creationId xmlns:p14="http://schemas.microsoft.com/office/powerpoint/2010/main" val="2418668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28849" y="857250"/>
            <a:ext cx="4323620" cy="492443"/>
          </a:xfrm>
          <a:prstGeom prst="rect">
            <a:avLst/>
          </a:prstGeom>
          <a:noFill/>
        </p:spPr>
        <p:txBody>
          <a:bodyPr wrap="none" rtlCol="0">
            <a:spAutoFit/>
          </a:bodyPr>
          <a:lstStyle/>
          <a:p>
            <a:r>
              <a:rPr lang="ja-JP" altLang="en-US" sz="2600" b="1" dirty="0"/>
              <a:t>平成</a:t>
            </a:r>
            <a:r>
              <a:rPr lang="en-US" altLang="ja-JP" sz="2600" b="1" dirty="0"/>
              <a:t>30</a:t>
            </a:r>
            <a:r>
              <a:rPr lang="ja-JP" altLang="en-US" sz="2600" b="1" dirty="0"/>
              <a:t>年７月豪雨による被害</a:t>
            </a:r>
            <a:endParaRPr lang="en-US" altLang="ja-JP" sz="2600" b="1" dirty="0"/>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92" y="1665624"/>
            <a:ext cx="3214311" cy="2400019"/>
          </a:xfrm>
          <a:prstGeom prst="rect">
            <a:avLst/>
          </a:prstGeom>
        </p:spPr>
      </p:pic>
      <p:sp>
        <p:nvSpPr>
          <p:cNvPr id="4" name="テキスト ボックス 3"/>
          <p:cNvSpPr txBox="1"/>
          <p:nvPr/>
        </p:nvSpPr>
        <p:spPr>
          <a:xfrm>
            <a:off x="205073" y="4153760"/>
            <a:ext cx="2868093" cy="692497"/>
          </a:xfrm>
          <a:prstGeom prst="rect">
            <a:avLst/>
          </a:prstGeom>
          <a:noFill/>
        </p:spPr>
        <p:txBody>
          <a:bodyPr wrap="none" rtlCol="0">
            <a:spAutoFit/>
          </a:bodyPr>
          <a:lstStyle/>
          <a:p>
            <a:r>
              <a:rPr lang="ja-JP" altLang="en-US" sz="1300" b="1" dirty="0"/>
              <a:t>呉市　</a:t>
            </a:r>
            <a:endParaRPr lang="en-US" altLang="ja-JP" sz="1300" b="1" dirty="0"/>
          </a:p>
          <a:p>
            <a:r>
              <a:rPr lang="ja-JP" altLang="en-US" sz="1300" b="1" dirty="0"/>
              <a:t>がれき（土砂や流木）が堆積し</a:t>
            </a:r>
            <a:endParaRPr lang="en-US" altLang="ja-JP" sz="1300" b="1" dirty="0"/>
          </a:p>
          <a:p>
            <a:r>
              <a:rPr lang="ja-JP" altLang="en-US" sz="1300" b="1" dirty="0"/>
              <a:t>送水機能が停止した柳迫第１ポンプ所</a:t>
            </a:r>
            <a:endParaRPr lang="en-US" altLang="ja-JP" sz="1300" b="1"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7777" y="1665623"/>
            <a:ext cx="3200026" cy="2400019"/>
          </a:xfrm>
          <a:prstGeom prst="rect">
            <a:avLst/>
          </a:prstGeom>
        </p:spPr>
      </p:pic>
      <p:sp>
        <p:nvSpPr>
          <p:cNvPr id="6" name="テキスト ボックス 5"/>
          <p:cNvSpPr txBox="1"/>
          <p:nvPr/>
        </p:nvSpPr>
        <p:spPr>
          <a:xfrm>
            <a:off x="3405037" y="4153760"/>
            <a:ext cx="2467342" cy="692497"/>
          </a:xfrm>
          <a:prstGeom prst="rect">
            <a:avLst/>
          </a:prstGeom>
          <a:noFill/>
        </p:spPr>
        <p:txBody>
          <a:bodyPr wrap="none" rtlCol="0">
            <a:spAutoFit/>
          </a:bodyPr>
          <a:lstStyle/>
          <a:p>
            <a:r>
              <a:rPr lang="ja-JP" altLang="en-US" sz="1300" b="1" dirty="0"/>
              <a:t>南予水道企業団　</a:t>
            </a:r>
            <a:endParaRPr lang="en-US" altLang="ja-JP" sz="1300" b="1" dirty="0"/>
          </a:p>
          <a:p>
            <a:r>
              <a:rPr lang="ja-JP" altLang="en-US" sz="1300" b="1" dirty="0"/>
              <a:t>がれき（土砂や流木）が堆積し</a:t>
            </a:r>
            <a:endParaRPr lang="en-US" altLang="ja-JP" sz="1300" b="1" dirty="0"/>
          </a:p>
          <a:p>
            <a:r>
              <a:rPr lang="ja-JP" altLang="en-US" sz="1300" b="1" dirty="0"/>
              <a:t>浄水機能が停止した吉田浄水場</a:t>
            </a:r>
            <a:endParaRPr lang="en-US" altLang="ja-JP" sz="1300" b="1" dirty="0"/>
          </a:p>
        </p:txBody>
      </p:sp>
      <p:pic>
        <p:nvPicPr>
          <p:cNvPr id="7" name="図 6"/>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5400000">
            <a:off x="6422963" y="2120465"/>
            <a:ext cx="3638737" cy="2729053"/>
          </a:xfrm>
          <a:prstGeom prst="rect">
            <a:avLst/>
          </a:prstGeom>
        </p:spPr>
      </p:pic>
      <p:sp>
        <p:nvSpPr>
          <p:cNvPr id="8" name="テキスト ボックス 7"/>
          <p:cNvSpPr txBox="1"/>
          <p:nvPr/>
        </p:nvSpPr>
        <p:spPr>
          <a:xfrm>
            <a:off x="6877805" y="5366264"/>
            <a:ext cx="1795684" cy="292388"/>
          </a:xfrm>
          <a:prstGeom prst="rect">
            <a:avLst/>
          </a:prstGeom>
          <a:noFill/>
        </p:spPr>
        <p:txBody>
          <a:bodyPr wrap="none" rtlCol="0">
            <a:spAutoFit/>
          </a:bodyPr>
          <a:lstStyle/>
          <a:p>
            <a:r>
              <a:rPr lang="ja-JP" altLang="en-US" sz="1300" b="1" dirty="0"/>
              <a:t>東広島市　水道管破損</a:t>
            </a:r>
            <a:endParaRPr lang="en-US" altLang="ja-JP" sz="1300" b="1" dirty="0"/>
          </a:p>
        </p:txBody>
      </p:sp>
      <p:sp>
        <p:nvSpPr>
          <p:cNvPr id="9"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r>
              <a:rPr lang="en-US" altLang="ja-JP" sz="1600" b="0" dirty="0">
                <a:latin typeface="Arial Unicode MS" panose="020B0604020202020204" pitchFamily="50" charset="-128"/>
                <a:ea typeface="Arial Unicode MS" panose="020B0604020202020204" pitchFamily="50" charset="-128"/>
                <a:cs typeface="Arial Unicode MS" panose="020B0604020202020204" pitchFamily="50" charset="-128"/>
              </a:rPr>
              <a:t>14</a:t>
            </a:r>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7737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04"/>
          <p:cNvGrpSpPr/>
          <p:nvPr/>
        </p:nvGrpSpPr>
        <p:grpSpPr>
          <a:xfrm>
            <a:off x="5217555" y="3399224"/>
            <a:ext cx="3740578" cy="2223336"/>
            <a:chOff x="4836555" y="3399224"/>
            <a:chExt cx="3740578" cy="2223336"/>
          </a:xfrm>
        </p:grpSpPr>
        <p:sp>
          <p:nvSpPr>
            <p:cNvPr id="34" name="正方形/長方形 33"/>
            <p:cNvSpPr/>
            <p:nvPr/>
          </p:nvSpPr>
          <p:spPr bwMode="auto">
            <a:xfrm>
              <a:off x="4987782" y="3399224"/>
              <a:ext cx="3291685" cy="2214000"/>
            </a:xfrm>
            <a:prstGeom prst="rect">
              <a:avLst/>
            </a:prstGeom>
            <a:solidFill>
              <a:srgbClr val="FBFBFB"/>
            </a:solidFill>
            <a:ln w="6350" cap="flat" cmpd="sng" algn="ctr">
              <a:solidFill>
                <a:schemeClr val="bg1">
                  <a:lumMod val="65000"/>
                </a:schemeClr>
              </a:solidFill>
              <a:prstDash val="solid"/>
              <a:round/>
              <a:headEnd type="none" w="med" len="med"/>
              <a:tailEnd type="none" w="med" len="med"/>
            </a:ln>
            <a:effectLst>
              <a:outerShdw blurRad="63500" sx="101000" sy="101000" algn="ctr" rotWithShape="0">
                <a:prstClr val="black">
                  <a:alpha val="25000"/>
                </a:prstClr>
              </a:outerShdw>
            </a:effectLst>
            <a:extLst/>
          </p:spPr>
          <p:txBody>
            <a:bodyPr vert="horz" wrap="square" lIns="91440" tIns="45720" rIns="91440" bIns="45720" numCol="1" spcCol="0" rtlCol="0" fromWordArt="0" anchor="ctr" anchorCtr="0" forceAA="0" compatLnSpc="1">
              <a:prstTxWarp prst="textNoShape">
                <a:avLst/>
              </a:prstTxWarp>
            </a:bodyPr>
            <a:lstStyle/>
            <a:p>
              <a:endParaRPr lang="ja-JP" altLang="en-US" sz="2800" dirty="0">
                <a:latin typeface="+mj-lt"/>
              </a:endParaRPr>
            </a:p>
          </p:txBody>
        </p:sp>
        <p:pic>
          <p:nvPicPr>
            <p:cNvPr id="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429" b="8707"/>
            <a:stretch/>
          </p:blipFill>
          <p:spPr bwMode="auto">
            <a:xfrm>
              <a:off x="5073762" y="3477182"/>
              <a:ext cx="3132000" cy="190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2" name="グループ化 71"/>
            <p:cNvGrpSpPr/>
            <p:nvPr/>
          </p:nvGrpSpPr>
          <p:grpSpPr>
            <a:xfrm>
              <a:off x="4836555" y="3477182"/>
              <a:ext cx="1800000" cy="648350"/>
              <a:chOff x="4836555" y="3448307"/>
              <a:chExt cx="1800000" cy="648350"/>
            </a:xfrm>
          </p:grpSpPr>
          <p:sp>
            <p:nvSpPr>
              <p:cNvPr id="18" name="フリーフォーム 17"/>
              <p:cNvSpPr/>
              <p:nvPr/>
            </p:nvSpPr>
            <p:spPr bwMode="auto">
              <a:xfrm>
                <a:off x="4836555" y="4024307"/>
                <a:ext cx="151227" cy="72350"/>
              </a:xfrm>
              <a:custGeom>
                <a:avLst/>
                <a:gdLst>
                  <a:gd name="connsiteX0" fmla="*/ 0 w 151227"/>
                  <a:gd name="connsiteY0" fmla="*/ 0 h 72350"/>
                  <a:gd name="connsiteX1" fmla="*/ 151227 w 151227"/>
                  <a:gd name="connsiteY1" fmla="*/ 0 h 72350"/>
                  <a:gd name="connsiteX2" fmla="*/ 151227 w 151227"/>
                  <a:gd name="connsiteY2" fmla="*/ 72350 h 72350"/>
                </a:gdLst>
                <a:ahLst/>
                <a:cxnLst>
                  <a:cxn ang="0">
                    <a:pos x="connsiteX0" y="connsiteY0"/>
                  </a:cxn>
                  <a:cxn ang="0">
                    <a:pos x="connsiteX1" y="connsiteY1"/>
                  </a:cxn>
                  <a:cxn ang="0">
                    <a:pos x="connsiteX2" y="connsiteY2"/>
                  </a:cxn>
                </a:cxnLst>
                <a:rect l="l" t="t" r="r" b="b"/>
                <a:pathLst>
                  <a:path w="151227" h="72350">
                    <a:moveTo>
                      <a:pt x="0" y="0"/>
                    </a:moveTo>
                    <a:lnTo>
                      <a:pt x="151227" y="0"/>
                    </a:lnTo>
                    <a:lnTo>
                      <a:pt x="151227" y="72350"/>
                    </a:lnTo>
                    <a:close/>
                  </a:path>
                </a:pathLst>
              </a:custGeom>
              <a:solidFill>
                <a:srgbClr val="114C7D"/>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dirty="0">
                  <a:latin typeface="Arial" charset="0"/>
                </a:endParaRPr>
              </a:p>
            </p:txBody>
          </p:sp>
          <p:sp>
            <p:nvSpPr>
              <p:cNvPr id="19" name="正方形/長方形 18"/>
              <p:cNvSpPr/>
              <p:nvPr/>
            </p:nvSpPr>
            <p:spPr bwMode="auto">
              <a:xfrm>
                <a:off x="4836555" y="3448307"/>
                <a:ext cx="1800000" cy="576000"/>
              </a:xfrm>
              <a:prstGeom prst="rect">
                <a:avLst/>
              </a:prstGeom>
              <a:gradFill flip="none" rotWithShape="1">
                <a:gsLst>
                  <a:gs pos="59852">
                    <a:srgbClr val="149AD6"/>
                  </a:gs>
                  <a:gs pos="60000">
                    <a:srgbClr val="2CA4DA"/>
                  </a:gs>
                  <a:gs pos="0">
                    <a:srgbClr val="149AD6"/>
                  </a:gs>
                  <a:gs pos="100000">
                    <a:srgbClr val="2CA4DA"/>
                  </a:gs>
                </a:gsLst>
                <a:lin ang="2400000" scaled="0"/>
                <a:tileRect/>
              </a:gradFill>
              <a:ln w="6350" cap="flat" cmpd="sng" algn="ctr">
                <a:noFill/>
                <a:prstDash val="solid"/>
                <a:round/>
                <a:headEnd type="none" w="med" len="med"/>
                <a:tailEnd type="none" w="med" len="med"/>
              </a:ln>
              <a:effectLst>
                <a:outerShdw blurRad="50800" dist="38100" dir="2700000" algn="tl" rotWithShape="0">
                  <a:prstClr val="black">
                    <a:alpha val="25000"/>
                  </a:prstClr>
                </a:outerShdw>
              </a:effectLst>
              <a:extLst/>
            </p:spPr>
            <p:txBody>
              <a:bodyPr vert="horz" wrap="none" lIns="91440" tIns="45720" rIns="91440" bIns="45720" numCol="1" rtlCol="0" anchor="ctr" anchorCtr="0" compatLnSpc="1">
                <a:prstTxWarp prst="textNoShape">
                  <a:avLst/>
                </a:prstTxWarp>
              </a:bodyPr>
              <a:lstStyle/>
              <a:p>
                <a:pPr>
                  <a:lnSpc>
                    <a:spcPct val="90000"/>
                  </a:lnSpc>
                </a:pPr>
                <a:r>
                  <a:rPr lang="en-US" altLang="ja-JP" dirty="0">
                    <a:solidFill>
                      <a:schemeClr val="bg1"/>
                    </a:solidFill>
                    <a:latin typeface="+mj-lt"/>
                  </a:rPr>
                  <a:t>Land Slide</a:t>
                </a:r>
              </a:p>
            </p:txBody>
          </p:sp>
        </p:grpSp>
        <p:sp>
          <p:nvSpPr>
            <p:cNvPr id="39" name="Text Box 6"/>
            <p:cNvSpPr txBox="1">
              <a:spLocks noChangeArrowheads="1"/>
            </p:cNvSpPr>
            <p:nvPr/>
          </p:nvSpPr>
          <p:spPr bwMode="auto">
            <a:xfrm>
              <a:off x="5627094" y="5345561"/>
              <a:ext cx="2646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r">
                <a:spcBef>
                  <a:spcPct val="0"/>
                </a:spcBef>
                <a:buFontTx/>
                <a:buNone/>
              </a:pPr>
              <a:r>
                <a:rPr lang="en-US" altLang="ja-JP" sz="1200" dirty="0">
                  <a:solidFill>
                    <a:srgbClr val="000000"/>
                  </a:solidFill>
                  <a:latin typeface="+mn-lt"/>
                </a:rPr>
                <a:t>2004 Heavy rain at Akita City (Typhoon)</a:t>
              </a:r>
              <a:endParaRPr lang="ja-JP" altLang="en-US" sz="1200" dirty="0">
                <a:solidFill>
                  <a:srgbClr val="000000"/>
                </a:solidFill>
                <a:latin typeface="+mn-lt"/>
              </a:endParaRPr>
            </a:p>
          </p:txBody>
        </p:sp>
        <p:grpSp>
          <p:nvGrpSpPr>
            <p:cNvPr id="52" name="グループ化 51"/>
            <p:cNvGrpSpPr/>
            <p:nvPr/>
          </p:nvGrpSpPr>
          <p:grpSpPr>
            <a:xfrm>
              <a:off x="6370683" y="4596400"/>
              <a:ext cx="2206450" cy="515029"/>
              <a:chOff x="6512430" y="4822036"/>
              <a:chExt cx="2206450" cy="515029"/>
            </a:xfrm>
          </p:grpSpPr>
          <p:sp>
            <p:nvSpPr>
              <p:cNvPr id="53" name="円/楕円 52"/>
              <p:cNvSpPr/>
              <p:nvPr/>
            </p:nvSpPr>
            <p:spPr bwMode="auto">
              <a:xfrm>
                <a:off x="6512430" y="4930525"/>
                <a:ext cx="330200" cy="330200"/>
              </a:xfrm>
              <a:prstGeom prst="ellipse">
                <a:avLst/>
              </a:prstGeom>
              <a:gradFill flip="none" rotWithShape="1">
                <a:gsLst>
                  <a:gs pos="50000">
                    <a:srgbClr val="FF32CC">
                      <a:alpha val="29000"/>
                    </a:srgbClr>
                  </a:gs>
                  <a:gs pos="0">
                    <a:srgbClr val="FF32CC">
                      <a:alpha val="0"/>
                    </a:srgbClr>
                  </a:gs>
                  <a:gs pos="100000">
                    <a:srgbClr val="FF32CC"/>
                  </a:gs>
                </a:gsLst>
                <a:path path="circle">
                  <a:fillToRect l="50000" t="50000" r="50000" b="50000"/>
                </a:path>
                <a:tileRect/>
              </a:gra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0" lang="ja-JP" altLang="en-US" dirty="0">
                  <a:latin typeface="Arial" charset="0"/>
                </a:endParaRPr>
              </a:p>
            </p:txBody>
          </p:sp>
          <p:cxnSp>
            <p:nvCxnSpPr>
              <p:cNvPr id="54" name="直線矢印コネクタ 53"/>
              <p:cNvCxnSpPr/>
              <p:nvPr/>
            </p:nvCxnSpPr>
            <p:spPr bwMode="auto">
              <a:xfrm flipH="1">
                <a:off x="6675619" y="5083859"/>
                <a:ext cx="1016000" cy="0"/>
              </a:xfrm>
              <a:prstGeom prst="straightConnector1">
                <a:avLst/>
              </a:prstGeom>
              <a:solidFill>
                <a:schemeClr val="accent1"/>
              </a:solidFill>
              <a:ln w="31750" cap="flat" cmpd="sng" algn="ctr">
                <a:solidFill>
                  <a:srgbClr val="FF32CC"/>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正方形/長方形 54"/>
              <p:cNvSpPr/>
              <p:nvPr/>
            </p:nvSpPr>
            <p:spPr bwMode="auto">
              <a:xfrm>
                <a:off x="7183619" y="4822036"/>
                <a:ext cx="1535261" cy="515029"/>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1500" dirty="0">
                    <a:latin typeface="+mj-lt"/>
                  </a:rPr>
                  <a:t>Φ</a:t>
                </a:r>
                <a:r>
                  <a:rPr lang="en-US" altLang="ja-JP" sz="1500" dirty="0">
                    <a:latin typeface="+mj-lt"/>
                  </a:rPr>
                  <a:t>400mm HRDIP</a:t>
                </a:r>
                <a:br>
                  <a:rPr lang="en-US" altLang="ja-JP" sz="1500" dirty="0">
                    <a:latin typeface="+mj-lt"/>
                  </a:rPr>
                </a:br>
                <a:r>
                  <a:rPr lang="en-US" altLang="ja-JP" sz="1300" dirty="0">
                    <a:solidFill>
                      <a:srgbClr val="FF0000"/>
                    </a:solidFill>
                    <a:latin typeface="+mj-lt"/>
                  </a:rPr>
                  <a:t>(No damage)</a:t>
                </a:r>
              </a:p>
            </p:txBody>
          </p:sp>
        </p:grpSp>
      </p:grpSp>
      <p:grpSp>
        <p:nvGrpSpPr>
          <p:cNvPr id="8" name="グループ化 02"/>
          <p:cNvGrpSpPr/>
          <p:nvPr/>
        </p:nvGrpSpPr>
        <p:grpSpPr>
          <a:xfrm>
            <a:off x="5217555" y="1028560"/>
            <a:ext cx="3643374" cy="2221651"/>
            <a:chOff x="4836555" y="1028559"/>
            <a:chExt cx="3643374" cy="2221651"/>
          </a:xfrm>
        </p:grpSpPr>
        <p:sp>
          <p:nvSpPr>
            <p:cNvPr id="35" name="正方形/長方形 34"/>
            <p:cNvSpPr/>
            <p:nvPr/>
          </p:nvSpPr>
          <p:spPr bwMode="auto">
            <a:xfrm>
              <a:off x="4993920" y="1028559"/>
              <a:ext cx="3291685" cy="2214000"/>
            </a:xfrm>
            <a:prstGeom prst="rect">
              <a:avLst/>
            </a:prstGeom>
            <a:solidFill>
              <a:srgbClr val="FBFBFB"/>
            </a:solidFill>
            <a:ln w="6350" cap="flat" cmpd="sng" algn="ctr">
              <a:solidFill>
                <a:schemeClr val="bg1">
                  <a:lumMod val="65000"/>
                </a:schemeClr>
              </a:solidFill>
              <a:prstDash val="solid"/>
              <a:round/>
              <a:headEnd type="none" w="med" len="med"/>
              <a:tailEnd type="none" w="med" len="med"/>
            </a:ln>
            <a:effectLst>
              <a:outerShdw blurRad="63500" sx="101000" sy="101000" algn="ctr" rotWithShape="0">
                <a:prstClr val="black">
                  <a:alpha val="25000"/>
                </a:prstClr>
              </a:outerShdw>
            </a:effectLst>
            <a:extLst/>
          </p:spPr>
          <p:txBody>
            <a:bodyPr vert="horz" wrap="square" lIns="91440" tIns="45720" rIns="91440" bIns="45720" numCol="1" spcCol="0" rtlCol="0" fromWordArt="0" anchor="ctr" anchorCtr="0" forceAA="0" compatLnSpc="1">
              <a:prstTxWarp prst="textNoShape">
                <a:avLst/>
              </a:prstTxWarp>
            </a:bodyPr>
            <a:lstStyle/>
            <a:p>
              <a:endParaRPr lang="ja-JP" altLang="en-US" sz="2800" dirty="0">
                <a:latin typeface="+mj-lt"/>
              </a:endParaRPr>
            </a:p>
          </p:txBody>
        </p:sp>
        <p:pic>
          <p:nvPicPr>
            <p:cNvPr id="4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146" t="3053" r="14964" b="20540"/>
            <a:stretch/>
          </p:blipFill>
          <p:spPr bwMode="auto">
            <a:xfrm>
              <a:off x="5073762" y="1107034"/>
              <a:ext cx="3132001" cy="190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グループ化 70"/>
            <p:cNvGrpSpPr/>
            <p:nvPr/>
          </p:nvGrpSpPr>
          <p:grpSpPr>
            <a:xfrm>
              <a:off x="4836555" y="1107034"/>
              <a:ext cx="1800000" cy="648350"/>
              <a:chOff x="4836555" y="1078159"/>
              <a:chExt cx="1800000" cy="648350"/>
            </a:xfrm>
          </p:grpSpPr>
          <p:sp>
            <p:nvSpPr>
              <p:cNvPr id="15" name="フリーフォーム 14"/>
              <p:cNvSpPr/>
              <p:nvPr/>
            </p:nvSpPr>
            <p:spPr bwMode="auto">
              <a:xfrm>
                <a:off x="4836555" y="1654159"/>
                <a:ext cx="151227" cy="72350"/>
              </a:xfrm>
              <a:custGeom>
                <a:avLst/>
                <a:gdLst>
                  <a:gd name="connsiteX0" fmla="*/ 0 w 151227"/>
                  <a:gd name="connsiteY0" fmla="*/ 0 h 72350"/>
                  <a:gd name="connsiteX1" fmla="*/ 151227 w 151227"/>
                  <a:gd name="connsiteY1" fmla="*/ 0 h 72350"/>
                  <a:gd name="connsiteX2" fmla="*/ 151227 w 151227"/>
                  <a:gd name="connsiteY2" fmla="*/ 72350 h 72350"/>
                </a:gdLst>
                <a:ahLst/>
                <a:cxnLst>
                  <a:cxn ang="0">
                    <a:pos x="connsiteX0" y="connsiteY0"/>
                  </a:cxn>
                  <a:cxn ang="0">
                    <a:pos x="connsiteX1" y="connsiteY1"/>
                  </a:cxn>
                  <a:cxn ang="0">
                    <a:pos x="connsiteX2" y="connsiteY2"/>
                  </a:cxn>
                </a:cxnLst>
                <a:rect l="l" t="t" r="r" b="b"/>
                <a:pathLst>
                  <a:path w="151227" h="72350">
                    <a:moveTo>
                      <a:pt x="0" y="0"/>
                    </a:moveTo>
                    <a:lnTo>
                      <a:pt x="151227" y="0"/>
                    </a:lnTo>
                    <a:lnTo>
                      <a:pt x="151227" y="72350"/>
                    </a:lnTo>
                    <a:close/>
                  </a:path>
                </a:pathLst>
              </a:custGeom>
              <a:solidFill>
                <a:srgbClr val="114C7D"/>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dirty="0">
                  <a:latin typeface="Arial" charset="0"/>
                </a:endParaRPr>
              </a:p>
            </p:txBody>
          </p:sp>
          <p:sp>
            <p:nvSpPr>
              <p:cNvPr id="16" name="正方形/長方形 15"/>
              <p:cNvSpPr/>
              <p:nvPr/>
            </p:nvSpPr>
            <p:spPr bwMode="auto">
              <a:xfrm>
                <a:off x="4836555" y="1078159"/>
                <a:ext cx="1800000" cy="576000"/>
              </a:xfrm>
              <a:prstGeom prst="rect">
                <a:avLst/>
              </a:prstGeom>
              <a:gradFill flip="none" rotWithShape="1">
                <a:gsLst>
                  <a:gs pos="59852">
                    <a:srgbClr val="149AD6"/>
                  </a:gs>
                  <a:gs pos="60000">
                    <a:srgbClr val="2CA4DA"/>
                  </a:gs>
                  <a:gs pos="0">
                    <a:srgbClr val="149AD6"/>
                  </a:gs>
                  <a:gs pos="100000">
                    <a:srgbClr val="2CA4DA"/>
                  </a:gs>
                </a:gsLst>
                <a:lin ang="2400000" scaled="0"/>
                <a:tileRect/>
              </a:gradFill>
              <a:ln w="6350" cap="flat" cmpd="sng" algn="ctr">
                <a:noFill/>
                <a:prstDash val="solid"/>
                <a:round/>
                <a:headEnd type="none" w="med" len="med"/>
                <a:tailEnd type="none" w="med" len="med"/>
              </a:ln>
              <a:effectLst>
                <a:outerShdw blurRad="50800" dist="38100" dir="2700000" algn="tl" rotWithShape="0">
                  <a:prstClr val="black">
                    <a:alpha val="25000"/>
                  </a:prstClr>
                </a:outerShdw>
              </a:effectLst>
              <a:extLst/>
            </p:spPr>
            <p:txBody>
              <a:bodyPr vert="horz" wrap="none" lIns="91440" tIns="45720" rIns="91440" bIns="45720" numCol="1" rtlCol="0" anchor="ctr" anchorCtr="0" compatLnSpc="1">
                <a:prstTxWarp prst="textNoShape">
                  <a:avLst/>
                </a:prstTxWarp>
              </a:bodyPr>
              <a:lstStyle/>
              <a:p>
                <a:pPr>
                  <a:lnSpc>
                    <a:spcPct val="90000"/>
                  </a:lnSpc>
                </a:pPr>
                <a:r>
                  <a:rPr lang="en-US" altLang="ja-JP" dirty="0">
                    <a:solidFill>
                      <a:schemeClr val="bg1"/>
                    </a:solidFill>
                    <a:latin typeface="+mj-lt"/>
                  </a:rPr>
                  <a:t>Liquefaction</a:t>
                </a:r>
              </a:p>
            </p:txBody>
          </p:sp>
        </p:grpSp>
        <p:sp>
          <p:nvSpPr>
            <p:cNvPr id="37" name="Text Box 6"/>
            <p:cNvSpPr txBox="1">
              <a:spLocks noChangeArrowheads="1"/>
            </p:cNvSpPr>
            <p:nvPr/>
          </p:nvSpPr>
          <p:spPr bwMode="auto">
            <a:xfrm>
              <a:off x="6252265" y="2973211"/>
              <a:ext cx="20210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r">
                <a:spcBef>
                  <a:spcPct val="0"/>
                </a:spcBef>
                <a:buFontTx/>
                <a:buNone/>
              </a:pPr>
              <a:r>
                <a:rPr lang="en-US" altLang="ja-JP" sz="1200" dirty="0">
                  <a:solidFill>
                    <a:srgbClr val="000000"/>
                  </a:solidFill>
                  <a:latin typeface="+mn-lt"/>
                </a:rPr>
                <a:t>2000 Tottori west Earthquake</a:t>
              </a:r>
              <a:endParaRPr lang="ja-JP" altLang="en-US" sz="1200" dirty="0">
                <a:solidFill>
                  <a:srgbClr val="000000"/>
                </a:solidFill>
                <a:latin typeface="+mn-lt"/>
              </a:endParaRPr>
            </a:p>
          </p:txBody>
        </p:sp>
        <p:sp>
          <p:nvSpPr>
            <p:cNvPr id="51" name="正方形/長方形 50"/>
            <p:cNvSpPr/>
            <p:nvPr/>
          </p:nvSpPr>
          <p:spPr bwMode="auto">
            <a:xfrm>
              <a:off x="6944668" y="2425849"/>
              <a:ext cx="1535261" cy="515029"/>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1500" dirty="0">
                  <a:latin typeface="+mj-lt"/>
                </a:rPr>
                <a:t>Φ</a:t>
              </a:r>
              <a:r>
                <a:rPr lang="en-US" altLang="ja-JP" sz="1500" dirty="0">
                  <a:latin typeface="+mj-lt"/>
                </a:rPr>
                <a:t>150mm HRDIP</a:t>
              </a:r>
              <a:br>
                <a:rPr lang="en-US" altLang="ja-JP" sz="1500" dirty="0">
                  <a:latin typeface="+mj-lt"/>
                </a:rPr>
              </a:br>
              <a:r>
                <a:rPr lang="en-US" altLang="ja-JP" sz="1300" dirty="0">
                  <a:solidFill>
                    <a:srgbClr val="FF0000"/>
                  </a:solidFill>
                  <a:latin typeface="+mj-lt"/>
                </a:rPr>
                <a:t>(No damage)</a:t>
              </a:r>
            </a:p>
          </p:txBody>
        </p:sp>
      </p:grpSp>
      <p:grpSp>
        <p:nvGrpSpPr>
          <p:cNvPr id="4" name="グループ化 01"/>
          <p:cNvGrpSpPr/>
          <p:nvPr/>
        </p:nvGrpSpPr>
        <p:grpSpPr>
          <a:xfrm>
            <a:off x="655732" y="3417155"/>
            <a:ext cx="3992468" cy="2221651"/>
            <a:chOff x="263364" y="1028559"/>
            <a:chExt cx="3992468" cy="2221651"/>
          </a:xfrm>
        </p:grpSpPr>
        <p:sp>
          <p:nvSpPr>
            <p:cNvPr id="76" name="正方形/長方形 75"/>
            <p:cNvSpPr/>
            <p:nvPr/>
          </p:nvSpPr>
          <p:spPr bwMode="auto">
            <a:xfrm>
              <a:off x="964147" y="1028559"/>
              <a:ext cx="3291685" cy="2214000"/>
            </a:xfrm>
            <a:prstGeom prst="rect">
              <a:avLst/>
            </a:prstGeom>
            <a:solidFill>
              <a:srgbClr val="FBFBFB"/>
            </a:solidFill>
            <a:ln w="6350" cap="flat" cmpd="sng" algn="ctr">
              <a:solidFill>
                <a:schemeClr val="bg1">
                  <a:lumMod val="65000"/>
                </a:schemeClr>
              </a:solidFill>
              <a:prstDash val="solid"/>
              <a:round/>
              <a:headEnd type="none" w="med" len="med"/>
              <a:tailEnd type="none" w="med" len="med"/>
            </a:ln>
            <a:effectLst>
              <a:outerShdw blurRad="63500" sx="101000" sy="101000" algn="ctr" rotWithShape="0">
                <a:prstClr val="black">
                  <a:alpha val="25000"/>
                </a:prstClr>
              </a:outerShdw>
            </a:effectLst>
            <a:extLst/>
          </p:spPr>
          <p:txBody>
            <a:bodyPr vert="horz" wrap="square" lIns="91440" tIns="45720" rIns="91440" bIns="45720" numCol="1" spcCol="0" rtlCol="0" fromWordArt="0" anchor="ctr" anchorCtr="0" forceAA="0" compatLnSpc="1">
              <a:prstTxWarp prst="textNoShape">
                <a:avLst/>
              </a:prstTxWarp>
            </a:bodyPr>
            <a:lstStyle/>
            <a:p>
              <a:endParaRPr lang="ja-JP" altLang="en-US" sz="2800" dirty="0">
                <a:latin typeface="+mj-lt"/>
              </a:endParaRPr>
            </a:p>
          </p:txBody>
        </p:sp>
        <p:pic>
          <p:nvPicPr>
            <p:cNvPr id="7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0329"/>
            <a:stretch/>
          </p:blipFill>
          <p:spPr bwMode="auto">
            <a:xfrm>
              <a:off x="1043989" y="1107034"/>
              <a:ext cx="3132000" cy="190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8" name="グループ化 77"/>
            <p:cNvGrpSpPr/>
            <p:nvPr/>
          </p:nvGrpSpPr>
          <p:grpSpPr>
            <a:xfrm>
              <a:off x="812920" y="1107034"/>
              <a:ext cx="2016000" cy="648350"/>
              <a:chOff x="812920" y="1078159"/>
              <a:chExt cx="2016000" cy="648350"/>
            </a:xfrm>
          </p:grpSpPr>
          <p:sp>
            <p:nvSpPr>
              <p:cNvPr id="79" name="フリーフォーム 78"/>
              <p:cNvSpPr/>
              <p:nvPr/>
            </p:nvSpPr>
            <p:spPr bwMode="auto">
              <a:xfrm>
                <a:off x="812920" y="1654159"/>
                <a:ext cx="151227" cy="72350"/>
              </a:xfrm>
              <a:custGeom>
                <a:avLst/>
                <a:gdLst>
                  <a:gd name="connsiteX0" fmla="*/ 0 w 151227"/>
                  <a:gd name="connsiteY0" fmla="*/ 0 h 72350"/>
                  <a:gd name="connsiteX1" fmla="*/ 151227 w 151227"/>
                  <a:gd name="connsiteY1" fmla="*/ 0 h 72350"/>
                  <a:gd name="connsiteX2" fmla="*/ 151227 w 151227"/>
                  <a:gd name="connsiteY2" fmla="*/ 72350 h 72350"/>
                </a:gdLst>
                <a:ahLst/>
                <a:cxnLst>
                  <a:cxn ang="0">
                    <a:pos x="connsiteX0" y="connsiteY0"/>
                  </a:cxn>
                  <a:cxn ang="0">
                    <a:pos x="connsiteX1" y="connsiteY1"/>
                  </a:cxn>
                  <a:cxn ang="0">
                    <a:pos x="connsiteX2" y="connsiteY2"/>
                  </a:cxn>
                </a:cxnLst>
                <a:rect l="l" t="t" r="r" b="b"/>
                <a:pathLst>
                  <a:path w="151227" h="72350">
                    <a:moveTo>
                      <a:pt x="0" y="0"/>
                    </a:moveTo>
                    <a:lnTo>
                      <a:pt x="151227" y="0"/>
                    </a:lnTo>
                    <a:lnTo>
                      <a:pt x="151227" y="72350"/>
                    </a:lnTo>
                    <a:close/>
                  </a:path>
                </a:pathLst>
              </a:custGeom>
              <a:solidFill>
                <a:srgbClr val="114C7D"/>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dirty="0">
                  <a:latin typeface="Arial" charset="0"/>
                </a:endParaRPr>
              </a:p>
            </p:txBody>
          </p:sp>
          <p:sp>
            <p:nvSpPr>
              <p:cNvPr id="80" name="正方形/長方形 79"/>
              <p:cNvSpPr/>
              <p:nvPr/>
            </p:nvSpPr>
            <p:spPr bwMode="auto">
              <a:xfrm>
                <a:off x="812920" y="1078159"/>
                <a:ext cx="2016000" cy="576000"/>
              </a:xfrm>
              <a:prstGeom prst="rect">
                <a:avLst/>
              </a:prstGeom>
              <a:gradFill flip="none" rotWithShape="1">
                <a:gsLst>
                  <a:gs pos="59852">
                    <a:srgbClr val="149AD6"/>
                  </a:gs>
                  <a:gs pos="60000">
                    <a:srgbClr val="2CA4DA"/>
                  </a:gs>
                  <a:gs pos="0">
                    <a:srgbClr val="149AD6"/>
                  </a:gs>
                  <a:gs pos="100000">
                    <a:srgbClr val="2CA4DA"/>
                  </a:gs>
                </a:gsLst>
                <a:lin ang="2400000" scaled="0"/>
                <a:tileRect/>
              </a:gradFill>
              <a:ln w="6350" cap="flat" cmpd="sng" algn="ctr">
                <a:noFill/>
                <a:prstDash val="solid"/>
                <a:round/>
                <a:headEnd type="none" w="med" len="med"/>
                <a:tailEnd type="none" w="med" len="med"/>
              </a:ln>
              <a:effectLst>
                <a:outerShdw blurRad="50800" dist="38100" dir="2700000" algn="tl" rotWithShape="0">
                  <a:prstClr val="black">
                    <a:alpha val="25000"/>
                  </a:prstClr>
                </a:outerShdw>
              </a:effectLst>
              <a:extLst/>
            </p:spPr>
            <p:txBody>
              <a:bodyPr vert="horz" wrap="none" lIns="91440" tIns="45720" rIns="91440" bIns="45720" numCol="1" rtlCol="0" anchor="ctr" anchorCtr="0" compatLnSpc="1">
                <a:prstTxWarp prst="textNoShape">
                  <a:avLst/>
                </a:prstTxWarp>
              </a:bodyPr>
              <a:lstStyle/>
              <a:p>
                <a:pPr>
                  <a:lnSpc>
                    <a:spcPct val="90000"/>
                  </a:lnSpc>
                </a:pPr>
                <a:r>
                  <a:rPr lang="en-US" altLang="ja-JP" dirty="0">
                    <a:solidFill>
                      <a:schemeClr val="bg1"/>
                    </a:solidFill>
                    <a:latin typeface="+mj-lt"/>
                  </a:rPr>
                  <a:t>Ground</a:t>
                </a:r>
              </a:p>
              <a:p>
                <a:pPr>
                  <a:lnSpc>
                    <a:spcPct val="90000"/>
                  </a:lnSpc>
                </a:pPr>
                <a:r>
                  <a:rPr lang="en-US" altLang="ja-JP" dirty="0">
                    <a:solidFill>
                      <a:schemeClr val="bg1"/>
                    </a:solidFill>
                    <a:latin typeface="+mj-lt"/>
                  </a:rPr>
                  <a:t>Subsidence</a:t>
                </a:r>
                <a:endParaRPr lang="ja-JP" altLang="en-US" dirty="0">
                  <a:solidFill>
                    <a:schemeClr val="bg1"/>
                  </a:solidFill>
                  <a:latin typeface="+mj-lt"/>
                </a:endParaRPr>
              </a:p>
            </p:txBody>
          </p:sp>
        </p:grpSp>
        <p:sp>
          <p:nvSpPr>
            <p:cNvPr id="81" name="Text Box 6"/>
            <p:cNvSpPr txBox="1">
              <a:spLocks noChangeArrowheads="1"/>
            </p:cNvSpPr>
            <p:nvPr/>
          </p:nvSpPr>
          <p:spPr bwMode="auto">
            <a:xfrm>
              <a:off x="2385443" y="2973211"/>
              <a:ext cx="1860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r">
                <a:spcBef>
                  <a:spcPct val="0"/>
                </a:spcBef>
                <a:buFontTx/>
                <a:buNone/>
              </a:pPr>
              <a:r>
                <a:rPr lang="en-US" altLang="ja-JP" sz="1200" dirty="0">
                  <a:solidFill>
                    <a:srgbClr val="000000"/>
                  </a:solidFill>
                  <a:latin typeface="+mn-lt"/>
                </a:rPr>
                <a:t>1995 The Kobe Earthquake</a:t>
              </a:r>
              <a:endParaRPr lang="ja-JP" altLang="en-US" sz="1200" dirty="0">
                <a:solidFill>
                  <a:srgbClr val="000000"/>
                </a:solidFill>
                <a:latin typeface="+mn-lt"/>
              </a:endParaRPr>
            </a:p>
          </p:txBody>
        </p:sp>
        <p:sp>
          <p:nvSpPr>
            <p:cNvPr id="82" name="正方形/長方形 81"/>
            <p:cNvSpPr/>
            <p:nvPr/>
          </p:nvSpPr>
          <p:spPr bwMode="auto">
            <a:xfrm>
              <a:off x="2368993" y="2341208"/>
              <a:ext cx="1535261" cy="515029"/>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1500" dirty="0">
                  <a:latin typeface="+mj-lt"/>
                </a:rPr>
                <a:t>Φ300</a:t>
              </a:r>
              <a:r>
                <a:rPr lang="en-US" altLang="ja-JP" sz="1500" dirty="0">
                  <a:latin typeface="+mj-lt"/>
                </a:rPr>
                <a:t>mm HRDIP</a:t>
              </a:r>
              <a:br>
                <a:rPr lang="en-US" altLang="ja-JP" sz="1500" dirty="0">
                  <a:latin typeface="+mj-lt"/>
                </a:rPr>
              </a:br>
              <a:r>
                <a:rPr lang="en-US" altLang="ja-JP" sz="1300" dirty="0">
                  <a:solidFill>
                    <a:srgbClr val="FF0000"/>
                  </a:solidFill>
                  <a:latin typeface="+mj-lt"/>
                </a:rPr>
                <a:t>(No damage)</a:t>
              </a:r>
            </a:p>
          </p:txBody>
        </p:sp>
        <p:grpSp>
          <p:nvGrpSpPr>
            <p:cNvPr id="83" name="グループ化 82"/>
            <p:cNvGrpSpPr/>
            <p:nvPr/>
          </p:nvGrpSpPr>
          <p:grpSpPr>
            <a:xfrm>
              <a:off x="263364" y="2019817"/>
              <a:ext cx="1593809" cy="707538"/>
              <a:chOff x="367039" y="2220967"/>
              <a:chExt cx="1593809" cy="707538"/>
            </a:xfrm>
          </p:grpSpPr>
          <p:sp>
            <p:nvSpPr>
              <p:cNvPr id="84" name="下矢印 83"/>
              <p:cNvSpPr/>
              <p:nvPr/>
            </p:nvSpPr>
            <p:spPr bwMode="auto">
              <a:xfrm>
                <a:off x="1726146" y="2220967"/>
                <a:ext cx="234702" cy="705897"/>
              </a:xfrm>
              <a:prstGeom prst="downArrow">
                <a:avLst>
                  <a:gd name="adj1" fmla="val 25650"/>
                  <a:gd name="adj2" fmla="val 57102"/>
                </a:avLst>
              </a:prstGeom>
              <a:solidFill>
                <a:srgbClr val="FFC000"/>
              </a:soli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0" lang="ja-JP" altLang="en-US" dirty="0">
                  <a:latin typeface="Arial" charset="0"/>
                </a:endParaRPr>
              </a:p>
            </p:txBody>
          </p:sp>
          <p:cxnSp>
            <p:nvCxnSpPr>
              <p:cNvPr id="85" name="直線コネクタ 34"/>
              <p:cNvCxnSpPr>
                <a:cxnSpLocks noChangeShapeType="1"/>
              </p:cNvCxnSpPr>
              <p:nvPr/>
            </p:nvCxnSpPr>
            <p:spPr bwMode="auto">
              <a:xfrm>
                <a:off x="892175" y="2234648"/>
                <a:ext cx="0" cy="684000"/>
              </a:xfrm>
              <a:prstGeom prst="line">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テキスト ボックス 10"/>
              <p:cNvSpPr txBox="1">
                <a:spLocks noChangeArrowheads="1"/>
              </p:cNvSpPr>
              <p:nvPr/>
            </p:nvSpPr>
            <p:spPr bwMode="auto">
              <a:xfrm>
                <a:off x="367039" y="2406098"/>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r">
                  <a:spcBef>
                    <a:spcPct val="0"/>
                  </a:spcBef>
                  <a:buFontTx/>
                  <a:buNone/>
                </a:pPr>
                <a:r>
                  <a:rPr lang="en-US" altLang="ja-JP" sz="1400" b="1" dirty="0">
                    <a:latin typeface="+mn-lt"/>
                  </a:rPr>
                  <a:t>1.3m</a:t>
                </a:r>
                <a:endParaRPr lang="ja-JP" altLang="en-US" sz="1400" b="1" dirty="0">
                  <a:latin typeface="+mn-lt"/>
                </a:endParaRPr>
              </a:p>
            </p:txBody>
          </p:sp>
          <p:cxnSp>
            <p:nvCxnSpPr>
              <p:cNvPr id="87" name="直線コネクタ 86"/>
              <p:cNvCxnSpPr/>
              <p:nvPr/>
            </p:nvCxnSpPr>
            <p:spPr bwMode="auto">
              <a:xfrm>
                <a:off x="804869" y="2225730"/>
                <a:ext cx="108561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直線コネクタ 87"/>
              <p:cNvCxnSpPr/>
              <p:nvPr/>
            </p:nvCxnSpPr>
            <p:spPr bwMode="auto">
              <a:xfrm>
                <a:off x="804869" y="2928505"/>
                <a:ext cx="108561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 name="タイトル 1"/>
          <p:cNvSpPr>
            <a:spLocks noGrp="1"/>
          </p:cNvSpPr>
          <p:nvPr>
            <p:ph type="title"/>
          </p:nvPr>
        </p:nvSpPr>
        <p:spPr/>
        <p:txBody>
          <a:bodyPr/>
          <a:lstStyle/>
          <a:p>
            <a:r>
              <a:rPr lang="en-US" altLang="ja-JP" dirty="0"/>
              <a:t>HRDIP Performance in Natural Hazard</a:t>
            </a:r>
            <a:endParaRPr lang="ja-JP" altLang="en-US" dirty="0"/>
          </a:p>
        </p:txBody>
      </p:sp>
      <p:sp>
        <p:nvSpPr>
          <p:cNvPr id="7" name="正方形/長方形 6"/>
          <p:cNvSpPr/>
          <p:nvPr/>
        </p:nvSpPr>
        <p:spPr bwMode="auto">
          <a:xfrm>
            <a:off x="381000" y="5714606"/>
            <a:ext cx="9144000" cy="900000"/>
          </a:xfrm>
          <a:prstGeom prst="rect">
            <a:avLst/>
          </a:prstGeom>
          <a:solidFill>
            <a:srgbClr val="1C3354"/>
          </a:solidFill>
          <a:ln w="9525" cap="flat" cmpd="sng" algn="ctr">
            <a:noFill/>
            <a:prstDash val="solid"/>
            <a:round/>
            <a:headEnd type="none" w="med" len="med"/>
            <a:tailEnd type="none" w="med" len="med"/>
          </a:ln>
          <a:effectLst/>
          <a:extLst/>
        </p:spPr>
        <p:txBody>
          <a:bodyPr vert="horz" wrap="square" lIns="180000" tIns="45720" rIns="180000" bIns="45720" numCol="1" rtlCol="0" anchor="ctr" anchorCtr="0" compatLnSpc="1">
            <a:prstTxWarp prst="textNoShape">
              <a:avLst/>
            </a:prstTxWarp>
          </a:bodyPr>
          <a:lstStyle/>
          <a:p>
            <a:pPr marL="285750" indent="-285750">
              <a:lnSpc>
                <a:spcPct val="80000"/>
              </a:lnSpc>
              <a:spcBef>
                <a:spcPts val="400"/>
              </a:spcBef>
              <a:buSzPct val="110000"/>
              <a:buBlip>
                <a:blip r:embed="rId6"/>
              </a:buBlip>
            </a:pPr>
            <a:r>
              <a:rPr lang="en-US" altLang="ja-JP" dirty="0">
                <a:solidFill>
                  <a:srgbClr val="FFC000"/>
                </a:solidFill>
                <a:latin typeface="+mj-lt"/>
              </a:rPr>
              <a:t>HRDIP continues to supply water without leakage even in catastrophe such as </a:t>
            </a:r>
            <a:br>
              <a:rPr lang="en-US" altLang="ja-JP" dirty="0">
                <a:solidFill>
                  <a:srgbClr val="FFC000"/>
                </a:solidFill>
                <a:latin typeface="+mj-lt"/>
              </a:rPr>
            </a:br>
            <a:r>
              <a:rPr lang="en-US" altLang="ja-JP" dirty="0">
                <a:solidFill>
                  <a:srgbClr val="FFC000"/>
                </a:solidFill>
                <a:latin typeface="+mj-lt"/>
              </a:rPr>
              <a:t>The Great East Japan Earthquake.</a:t>
            </a:r>
          </a:p>
          <a:p>
            <a:pPr marL="285750" indent="-285750">
              <a:lnSpc>
                <a:spcPct val="80000"/>
              </a:lnSpc>
              <a:spcBef>
                <a:spcPts val="400"/>
              </a:spcBef>
              <a:buSzPct val="110000"/>
              <a:buBlip>
                <a:blip r:embed="rId6"/>
              </a:buBlip>
            </a:pPr>
            <a:r>
              <a:rPr lang="en-US" altLang="ja-JP" dirty="0">
                <a:solidFill>
                  <a:srgbClr val="FFC000"/>
                </a:solidFill>
                <a:latin typeface="+mj-lt"/>
              </a:rPr>
              <a:t>HRDIP has no failure since it was developed in1974.</a:t>
            </a:r>
            <a:endParaRPr kumimoji="0" lang="ja-JP" altLang="en-US" dirty="0">
              <a:solidFill>
                <a:srgbClr val="FFC000"/>
              </a:solidFill>
              <a:latin typeface="+mj-lt"/>
            </a:endParaRPr>
          </a:p>
        </p:txBody>
      </p:sp>
      <p:grpSp>
        <p:nvGrpSpPr>
          <p:cNvPr id="10" name="グループ化 9"/>
          <p:cNvGrpSpPr/>
          <p:nvPr/>
        </p:nvGrpSpPr>
        <p:grpSpPr>
          <a:xfrm>
            <a:off x="1193921" y="1022726"/>
            <a:ext cx="3733273" cy="2253874"/>
            <a:chOff x="812920" y="1022726"/>
            <a:chExt cx="3733273" cy="2253874"/>
          </a:xfrm>
        </p:grpSpPr>
        <p:grpSp>
          <p:nvGrpSpPr>
            <p:cNvPr id="5" name="グループ化 4"/>
            <p:cNvGrpSpPr/>
            <p:nvPr/>
          </p:nvGrpSpPr>
          <p:grpSpPr>
            <a:xfrm>
              <a:off x="812920" y="1022726"/>
              <a:ext cx="3442912" cy="2253874"/>
              <a:chOff x="812920" y="1022726"/>
              <a:chExt cx="3442912" cy="2253874"/>
            </a:xfrm>
          </p:grpSpPr>
          <p:sp>
            <p:nvSpPr>
              <p:cNvPr id="33" name="正方形/長方形 32"/>
              <p:cNvSpPr/>
              <p:nvPr/>
            </p:nvSpPr>
            <p:spPr bwMode="auto">
              <a:xfrm>
                <a:off x="964147" y="1022726"/>
                <a:ext cx="3291685" cy="2214000"/>
              </a:xfrm>
              <a:prstGeom prst="rect">
                <a:avLst/>
              </a:prstGeom>
              <a:solidFill>
                <a:srgbClr val="FBFBFB"/>
              </a:solidFill>
              <a:ln w="6350" cap="flat" cmpd="sng" algn="ctr">
                <a:solidFill>
                  <a:schemeClr val="bg1">
                    <a:lumMod val="65000"/>
                  </a:schemeClr>
                </a:solidFill>
                <a:prstDash val="solid"/>
                <a:round/>
                <a:headEnd type="none" w="med" len="med"/>
                <a:tailEnd type="none" w="med" len="med"/>
              </a:ln>
              <a:effectLst>
                <a:outerShdw blurRad="63500" sx="101000" sy="101000" algn="ctr" rotWithShape="0">
                  <a:prstClr val="black">
                    <a:alpha val="25000"/>
                  </a:prstClr>
                </a:outerShdw>
              </a:effectLst>
              <a:extLst/>
            </p:spPr>
            <p:txBody>
              <a:bodyPr vert="horz" wrap="square" lIns="91440" tIns="45720" rIns="91440" bIns="45720" numCol="1" spcCol="0" rtlCol="0" fromWordArt="0" anchor="ctr" anchorCtr="0" forceAA="0" compatLnSpc="1">
                <a:prstTxWarp prst="textNoShape">
                  <a:avLst/>
                </a:prstTxWarp>
              </a:bodyPr>
              <a:lstStyle/>
              <a:p>
                <a:endParaRPr lang="ja-JP" altLang="en-US" sz="2800" dirty="0">
                  <a:latin typeface="+mj-lt"/>
                </a:endParaRPr>
              </a:p>
            </p:txBody>
          </p:sp>
          <p:sp>
            <p:nvSpPr>
              <p:cNvPr id="38" name="Text Box 6"/>
              <p:cNvSpPr txBox="1">
                <a:spLocks noChangeArrowheads="1"/>
              </p:cNvSpPr>
              <p:nvPr/>
            </p:nvSpPr>
            <p:spPr bwMode="auto">
              <a:xfrm>
                <a:off x="1667490" y="2999601"/>
                <a:ext cx="2578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r">
                  <a:spcBef>
                    <a:spcPct val="0"/>
                  </a:spcBef>
                  <a:buFontTx/>
                  <a:buNone/>
                </a:pPr>
                <a:r>
                  <a:rPr lang="en-US" altLang="ja-JP" sz="1200" dirty="0">
                    <a:solidFill>
                      <a:srgbClr val="000000"/>
                    </a:solidFill>
                    <a:latin typeface="+mn-lt"/>
                  </a:rPr>
                  <a:t>2011 The Great East Japan Earthquake</a:t>
                </a:r>
                <a:endParaRPr lang="ja-JP" altLang="en-US" sz="1200" dirty="0">
                  <a:solidFill>
                    <a:srgbClr val="000000"/>
                  </a:solidFill>
                  <a:latin typeface="+mn-lt"/>
                </a:endParaRPr>
              </a:p>
            </p:txBody>
          </p:sp>
          <p:pic>
            <p:nvPicPr>
              <p:cNvPr id="3" name="図 2"/>
              <p:cNvPicPr>
                <a:picLocks noChangeAspect="1"/>
              </p:cNvPicPr>
              <p:nvPr/>
            </p:nvPicPr>
            <p:blipFill rotWithShape="1">
              <a:blip r:embed="rId7" cstate="print">
                <a:extLst>
                  <a:ext uri="{28A0092B-C50C-407E-A947-70E740481C1C}">
                    <a14:useLocalDpi xmlns:a14="http://schemas.microsoft.com/office/drawing/2010/main" val="0"/>
                  </a:ext>
                </a:extLst>
              </a:blip>
              <a:srcRect l="1" t="3350" r="-138" b="13926"/>
              <a:stretch/>
            </p:blipFill>
            <p:spPr>
              <a:xfrm>
                <a:off x="1034139" y="1104718"/>
                <a:ext cx="3157561" cy="1943282"/>
              </a:xfrm>
              <a:prstGeom prst="rect">
                <a:avLst/>
              </a:prstGeom>
            </p:spPr>
          </p:pic>
          <p:grpSp>
            <p:nvGrpSpPr>
              <p:cNvPr id="73" name="グループ化 72"/>
              <p:cNvGrpSpPr/>
              <p:nvPr/>
            </p:nvGrpSpPr>
            <p:grpSpPr>
              <a:xfrm>
                <a:off x="812920" y="1100684"/>
                <a:ext cx="1800000" cy="648350"/>
                <a:chOff x="812920" y="3448307"/>
                <a:chExt cx="1800000" cy="648350"/>
              </a:xfrm>
            </p:grpSpPr>
            <p:sp>
              <p:nvSpPr>
                <p:cNvPr id="12" name="フリーフォーム 11"/>
                <p:cNvSpPr/>
                <p:nvPr/>
              </p:nvSpPr>
              <p:spPr bwMode="auto">
                <a:xfrm>
                  <a:off x="812920" y="4024307"/>
                  <a:ext cx="151227" cy="72350"/>
                </a:xfrm>
                <a:custGeom>
                  <a:avLst/>
                  <a:gdLst>
                    <a:gd name="connsiteX0" fmla="*/ 0 w 151227"/>
                    <a:gd name="connsiteY0" fmla="*/ 0 h 72350"/>
                    <a:gd name="connsiteX1" fmla="*/ 151227 w 151227"/>
                    <a:gd name="connsiteY1" fmla="*/ 0 h 72350"/>
                    <a:gd name="connsiteX2" fmla="*/ 151227 w 151227"/>
                    <a:gd name="connsiteY2" fmla="*/ 72350 h 72350"/>
                  </a:gdLst>
                  <a:ahLst/>
                  <a:cxnLst>
                    <a:cxn ang="0">
                      <a:pos x="connsiteX0" y="connsiteY0"/>
                    </a:cxn>
                    <a:cxn ang="0">
                      <a:pos x="connsiteX1" y="connsiteY1"/>
                    </a:cxn>
                    <a:cxn ang="0">
                      <a:pos x="connsiteX2" y="connsiteY2"/>
                    </a:cxn>
                  </a:cxnLst>
                  <a:rect l="l" t="t" r="r" b="b"/>
                  <a:pathLst>
                    <a:path w="151227" h="72350">
                      <a:moveTo>
                        <a:pt x="0" y="0"/>
                      </a:moveTo>
                      <a:lnTo>
                        <a:pt x="151227" y="0"/>
                      </a:lnTo>
                      <a:lnTo>
                        <a:pt x="151227" y="72350"/>
                      </a:lnTo>
                      <a:close/>
                    </a:path>
                  </a:pathLst>
                </a:custGeom>
                <a:solidFill>
                  <a:srgbClr val="114C7D"/>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dirty="0">
                    <a:latin typeface="Arial" charset="0"/>
                  </a:endParaRPr>
                </a:p>
              </p:txBody>
            </p:sp>
            <p:sp>
              <p:nvSpPr>
                <p:cNvPr id="13" name="正方形/長方形 12"/>
                <p:cNvSpPr/>
                <p:nvPr/>
              </p:nvSpPr>
              <p:spPr bwMode="auto">
                <a:xfrm>
                  <a:off x="812920" y="3448307"/>
                  <a:ext cx="1800000" cy="576000"/>
                </a:xfrm>
                <a:prstGeom prst="rect">
                  <a:avLst/>
                </a:prstGeom>
                <a:gradFill flip="none" rotWithShape="1">
                  <a:gsLst>
                    <a:gs pos="59852">
                      <a:srgbClr val="149AD6"/>
                    </a:gs>
                    <a:gs pos="60000">
                      <a:srgbClr val="2CA4DA"/>
                    </a:gs>
                    <a:gs pos="0">
                      <a:srgbClr val="149AD6"/>
                    </a:gs>
                    <a:gs pos="100000">
                      <a:srgbClr val="2CA4DA"/>
                    </a:gs>
                  </a:gsLst>
                  <a:lin ang="2400000" scaled="0"/>
                  <a:tileRect/>
                </a:gradFill>
                <a:ln w="6350" cap="flat" cmpd="sng" algn="ctr">
                  <a:noFill/>
                  <a:prstDash val="solid"/>
                  <a:round/>
                  <a:headEnd type="none" w="med" len="med"/>
                  <a:tailEnd type="none" w="med" len="med"/>
                </a:ln>
                <a:effectLst>
                  <a:outerShdw blurRad="50800" dist="38100" dir="2700000" algn="tl" rotWithShape="0">
                    <a:prstClr val="black">
                      <a:alpha val="25000"/>
                    </a:prstClr>
                  </a:outerShdw>
                </a:effectLst>
                <a:extLst/>
              </p:spPr>
              <p:txBody>
                <a:bodyPr vert="horz" wrap="none" lIns="91440" tIns="45720" rIns="91440" bIns="45720" numCol="1" rtlCol="0" anchor="ctr" anchorCtr="0" compatLnSpc="1">
                  <a:prstTxWarp prst="textNoShape">
                    <a:avLst/>
                  </a:prstTxWarp>
                </a:bodyPr>
                <a:lstStyle/>
                <a:p>
                  <a:pPr>
                    <a:lnSpc>
                      <a:spcPct val="90000"/>
                    </a:lnSpc>
                  </a:pPr>
                  <a:r>
                    <a:rPr lang="en-US" altLang="ja-JP" dirty="0">
                      <a:solidFill>
                        <a:schemeClr val="bg1"/>
                      </a:solidFill>
                      <a:latin typeface="+mj-lt"/>
                    </a:rPr>
                    <a:t>Tsunami</a:t>
                  </a:r>
                </a:p>
              </p:txBody>
            </p:sp>
          </p:grpSp>
        </p:grpSp>
        <p:grpSp>
          <p:nvGrpSpPr>
            <p:cNvPr id="9" name="グループ化 8"/>
            <p:cNvGrpSpPr/>
            <p:nvPr/>
          </p:nvGrpSpPr>
          <p:grpSpPr>
            <a:xfrm>
              <a:off x="2860251" y="1170674"/>
              <a:ext cx="1685942" cy="1432190"/>
              <a:chOff x="2860251" y="1170674"/>
              <a:chExt cx="1685942" cy="1432190"/>
            </a:xfrm>
          </p:grpSpPr>
          <p:sp>
            <p:nvSpPr>
              <p:cNvPr id="63" name="円/楕円 62"/>
              <p:cNvSpPr/>
              <p:nvPr/>
            </p:nvSpPr>
            <p:spPr bwMode="auto">
              <a:xfrm>
                <a:off x="2893132" y="2272664"/>
                <a:ext cx="330200" cy="330200"/>
              </a:xfrm>
              <a:prstGeom prst="ellipse">
                <a:avLst/>
              </a:prstGeom>
              <a:gradFill flip="none" rotWithShape="1">
                <a:gsLst>
                  <a:gs pos="50000">
                    <a:srgbClr val="FF32CC">
                      <a:alpha val="29000"/>
                    </a:srgbClr>
                  </a:gs>
                  <a:gs pos="0">
                    <a:srgbClr val="FF32CC">
                      <a:alpha val="0"/>
                    </a:srgbClr>
                  </a:gs>
                  <a:gs pos="100000">
                    <a:srgbClr val="FF32CC"/>
                  </a:gs>
                </a:gsLst>
                <a:path path="circle">
                  <a:fillToRect l="50000" t="50000" r="50000" b="50000"/>
                </a:path>
                <a:tileRect/>
              </a:gra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0" lang="ja-JP" altLang="en-US" dirty="0">
                  <a:latin typeface="Arial" charset="0"/>
                </a:endParaRPr>
              </a:p>
            </p:txBody>
          </p:sp>
          <p:cxnSp>
            <p:nvCxnSpPr>
              <p:cNvPr id="64" name="直線矢印コネクタ 63"/>
              <p:cNvCxnSpPr/>
              <p:nvPr/>
            </p:nvCxnSpPr>
            <p:spPr bwMode="auto">
              <a:xfrm flipH="1">
                <a:off x="3055404" y="1627642"/>
                <a:ext cx="647819" cy="787205"/>
              </a:xfrm>
              <a:prstGeom prst="straightConnector1">
                <a:avLst/>
              </a:prstGeom>
              <a:solidFill>
                <a:schemeClr val="accent1"/>
              </a:solidFill>
              <a:ln w="31750" cap="flat" cmpd="sng" algn="ctr">
                <a:solidFill>
                  <a:srgbClr val="FF32CC"/>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正方形/長方形 64"/>
              <p:cNvSpPr/>
              <p:nvPr/>
            </p:nvSpPr>
            <p:spPr bwMode="auto">
              <a:xfrm>
                <a:off x="2860251" y="1170674"/>
                <a:ext cx="1685942" cy="515029"/>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square" lIns="126000" tIns="72000" rIns="126000" bIns="54000" numCol="1" rtlCol="0" anchor="ctr" anchorCtr="0" compatLnSpc="1">
                <a:prstTxWarp prst="textNoShape">
                  <a:avLst/>
                </a:prstTxWarp>
                <a:spAutoFit/>
              </a:bodyPr>
              <a:lstStyle/>
              <a:p>
                <a:pPr>
                  <a:lnSpc>
                    <a:spcPct val="90000"/>
                  </a:lnSpc>
                </a:pPr>
                <a:r>
                  <a:rPr lang="el-GR" altLang="ja-JP" sz="1500" dirty="0">
                    <a:latin typeface="+mj-lt"/>
                  </a:rPr>
                  <a:t>Φ</a:t>
                </a:r>
                <a:r>
                  <a:rPr lang="en-US" altLang="ja-JP" sz="1500" dirty="0">
                    <a:latin typeface="+mj-lt"/>
                  </a:rPr>
                  <a:t>15</a:t>
                </a:r>
                <a:r>
                  <a:rPr lang="el-GR" altLang="ja-JP" sz="1500" dirty="0">
                    <a:latin typeface="+mj-lt"/>
                  </a:rPr>
                  <a:t>0</a:t>
                </a:r>
                <a:r>
                  <a:rPr lang="en-US" altLang="ja-JP" sz="1500" dirty="0">
                    <a:latin typeface="+mj-lt"/>
                  </a:rPr>
                  <a:t>mm HRDIP</a:t>
                </a:r>
                <a:br>
                  <a:rPr lang="en-US" altLang="ja-JP" sz="1500" dirty="0">
                    <a:latin typeface="+mj-lt"/>
                  </a:rPr>
                </a:br>
                <a:r>
                  <a:rPr lang="en-US" altLang="ja-JP" sz="1300" dirty="0">
                    <a:solidFill>
                      <a:srgbClr val="FF0000"/>
                    </a:solidFill>
                    <a:latin typeface="+mj-lt"/>
                  </a:rPr>
                  <a:t>(No damage)</a:t>
                </a:r>
              </a:p>
            </p:txBody>
          </p:sp>
        </p:grpSp>
      </p:grpSp>
      <p:sp>
        <p:nvSpPr>
          <p:cNvPr id="201" name="正方形/長方形 200"/>
          <p:cNvSpPr/>
          <p:nvPr/>
        </p:nvSpPr>
        <p:spPr bwMode="auto">
          <a:xfrm>
            <a:off x="381000" y="1"/>
            <a:ext cx="9144000" cy="5638805"/>
          </a:xfrm>
          <a:prstGeom prst="rect">
            <a:avLst/>
          </a:prstGeom>
          <a:gradFill>
            <a:gsLst>
              <a:gs pos="0">
                <a:schemeClr val="accent1">
                  <a:lumMod val="5000"/>
                  <a:lumOff val="95000"/>
                  <a:alpha val="0"/>
                </a:schemeClr>
              </a:gs>
              <a:gs pos="18000">
                <a:schemeClr val="bg1">
                  <a:alpha val="60000"/>
                </a:schemeClr>
              </a:gs>
              <a:gs pos="100000">
                <a:schemeClr val="bg1">
                  <a:alpha val="60000"/>
                </a:schemeClr>
              </a:gs>
            </a:gsLst>
            <a:lin ang="5400000" scaled="1"/>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0" lang="ja-JP" altLang="en-US" dirty="0">
              <a:latin typeface="Arial" charset="0"/>
            </a:endParaRPr>
          </a:p>
        </p:txBody>
      </p:sp>
      <p:grpSp>
        <p:nvGrpSpPr>
          <p:cNvPr id="122" name="グループ化 121"/>
          <p:cNvGrpSpPr/>
          <p:nvPr/>
        </p:nvGrpSpPr>
        <p:grpSpPr>
          <a:xfrm>
            <a:off x="28842" y="477135"/>
            <a:ext cx="7329314" cy="4713191"/>
            <a:chOff x="-7495393" y="2451543"/>
            <a:chExt cx="6960325" cy="4475909"/>
          </a:xfrm>
        </p:grpSpPr>
        <p:grpSp>
          <p:nvGrpSpPr>
            <p:cNvPr id="123" name="グループ化 122"/>
            <p:cNvGrpSpPr/>
            <p:nvPr/>
          </p:nvGrpSpPr>
          <p:grpSpPr>
            <a:xfrm>
              <a:off x="-7495393" y="2451543"/>
              <a:ext cx="6960325" cy="4475909"/>
              <a:chOff x="812920" y="1022726"/>
              <a:chExt cx="3442912" cy="2214000"/>
            </a:xfrm>
          </p:grpSpPr>
          <p:sp>
            <p:nvSpPr>
              <p:cNvPr id="127" name="正方形/長方形 126"/>
              <p:cNvSpPr/>
              <p:nvPr/>
            </p:nvSpPr>
            <p:spPr bwMode="auto">
              <a:xfrm>
                <a:off x="964147" y="1022726"/>
                <a:ext cx="3291685" cy="2214000"/>
              </a:xfrm>
              <a:prstGeom prst="rect">
                <a:avLst/>
              </a:prstGeom>
              <a:solidFill>
                <a:srgbClr val="FBFBFB"/>
              </a:solidFill>
              <a:ln w="6350" cap="flat" cmpd="sng" algn="ctr">
                <a:solidFill>
                  <a:schemeClr val="bg1">
                    <a:lumMod val="65000"/>
                  </a:schemeClr>
                </a:solidFill>
                <a:prstDash val="solid"/>
                <a:round/>
                <a:headEnd type="none" w="med" len="med"/>
                <a:tailEnd type="none" w="med" len="med"/>
              </a:ln>
              <a:effectLst>
                <a:outerShdw blurRad="63500" sx="101000" sy="101000" algn="ctr" rotWithShape="0">
                  <a:prstClr val="black">
                    <a:alpha val="25000"/>
                  </a:prstClr>
                </a:outerShdw>
              </a:effectLst>
              <a:extLst/>
            </p:spPr>
            <p:txBody>
              <a:bodyPr vert="horz" wrap="square" lIns="91440" tIns="45720" rIns="91440" bIns="45720" numCol="1" spcCol="0" rtlCol="0" fromWordArt="0" anchor="ctr" anchorCtr="0" forceAA="0" compatLnSpc="1">
                <a:prstTxWarp prst="textNoShape">
                  <a:avLst/>
                </a:prstTxWarp>
              </a:bodyPr>
              <a:lstStyle/>
              <a:p>
                <a:endParaRPr lang="ja-JP" altLang="en-US" sz="2800" dirty="0">
                  <a:latin typeface="+mj-lt"/>
                </a:endParaRPr>
              </a:p>
            </p:txBody>
          </p:sp>
          <p:sp>
            <p:nvSpPr>
              <p:cNvPr id="128" name="Text Box 6"/>
              <p:cNvSpPr txBox="1">
                <a:spLocks noChangeArrowheads="1"/>
              </p:cNvSpPr>
              <p:nvPr/>
            </p:nvSpPr>
            <p:spPr bwMode="auto">
              <a:xfrm>
                <a:off x="2785613" y="3038450"/>
                <a:ext cx="1402213" cy="14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r">
                  <a:spcBef>
                    <a:spcPct val="0"/>
                  </a:spcBef>
                  <a:buFontTx/>
                  <a:buNone/>
                </a:pPr>
                <a:r>
                  <a:rPr lang="en-US" altLang="ja-JP" sz="1400" dirty="0">
                    <a:solidFill>
                      <a:srgbClr val="000000"/>
                    </a:solidFill>
                    <a:latin typeface="+mn-lt"/>
                  </a:rPr>
                  <a:t>2011 The Great East Japan Earthquake</a:t>
                </a:r>
                <a:endParaRPr lang="ja-JP" altLang="en-US" sz="1400" dirty="0">
                  <a:solidFill>
                    <a:srgbClr val="000000"/>
                  </a:solidFill>
                  <a:latin typeface="+mn-lt"/>
                </a:endParaRPr>
              </a:p>
            </p:txBody>
          </p:sp>
          <p:pic>
            <p:nvPicPr>
              <p:cNvPr id="140" name="図 139"/>
              <p:cNvPicPr>
                <a:picLocks noChangeAspect="1"/>
              </p:cNvPicPr>
              <p:nvPr/>
            </p:nvPicPr>
            <p:blipFill rotWithShape="1">
              <a:blip r:embed="rId8">
                <a:extLst>
                  <a:ext uri="{28A0092B-C50C-407E-A947-70E740481C1C}">
                    <a14:useLocalDpi xmlns:a14="http://schemas.microsoft.com/office/drawing/2010/main" val="0"/>
                  </a:ext>
                </a:extLst>
              </a:blip>
              <a:srcRect l="1" t="3350" r="-138" b="13926"/>
              <a:stretch/>
            </p:blipFill>
            <p:spPr>
              <a:xfrm>
                <a:off x="1034139" y="1104718"/>
                <a:ext cx="3157561" cy="1943282"/>
              </a:xfrm>
              <a:prstGeom prst="rect">
                <a:avLst/>
              </a:prstGeom>
            </p:spPr>
          </p:pic>
          <p:grpSp>
            <p:nvGrpSpPr>
              <p:cNvPr id="141" name="グループ化 140"/>
              <p:cNvGrpSpPr/>
              <p:nvPr/>
            </p:nvGrpSpPr>
            <p:grpSpPr>
              <a:xfrm>
                <a:off x="812920" y="1081258"/>
                <a:ext cx="1253815" cy="459623"/>
                <a:chOff x="812920" y="3428881"/>
                <a:chExt cx="1253815" cy="459623"/>
              </a:xfrm>
            </p:grpSpPr>
            <p:sp>
              <p:nvSpPr>
                <p:cNvPr id="142" name="フリーフォーム 141"/>
                <p:cNvSpPr/>
                <p:nvPr/>
              </p:nvSpPr>
              <p:spPr bwMode="auto">
                <a:xfrm>
                  <a:off x="812920" y="3816154"/>
                  <a:ext cx="151227" cy="72350"/>
                </a:xfrm>
                <a:custGeom>
                  <a:avLst/>
                  <a:gdLst>
                    <a:gd name="connsiteX0" fmla="*/ 0 w 151227"/>
                    <a:gd name="connsiteY0" fmla="*/ 0 h 72350"/>
                    <a:gd name="connsiteX1" fmla="*/ 151227 w 151227"/>
                    <a:gd name="connsiteY1" fmla="*/ 0 h 72350"/>
                    <a:gd name="connsiteX2" fmla="*/ 151227 w 151227"/>
                    <a:gd name="connsiteY2" fmla="*/ 72350 h 72350"/>
                  </a:gdLst>
                  <a:ahLst/>
                  <a:cxnLst>
                    <a:cxn ang="0">
                      <a:pos x="connsiteX0" y="connsiteY0"/>
                    </a:cxn>
                    <a:cxn ang="0">
                      <a:pos x="connsiteX1" y="connsiteY1"/>
                    </a:cxn>
                    <a:cxn ang="0">
                      <a:pos x="connsiteX2" y="connsiteY2"/>
                    </a:cxn>
                  </a:cxnLst>
                  <a:rect l="l" t="t" r="r" b="b"/>
                  <a:pathLst>
                    <a:path w="151227" h="72350">
                      <a:moveTo>
                        <a:pt x="0" y="0"/>
                      </a:moveTo>
                      <a:lnTo>
                        <a:pt x="151227" y="0"/>
                      </a:lnTo>
                      <a:lnTo>
                        <a:pt x="151227" y="72350"/>
                      </a:lnTo>
                      <a:close/>
                    </a:path>
                  </a:pathLst>
                </a:custGeom>
                <a:solidFill>
                  <a:srgbClr val="114C7D"/>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dirty="0">
                    <a:latin typeface="Arial" charset="0"/>
                  </a:endParaRPr>
                </a:p>
              </p:txBody>
            </p:sp>
            <p:sp>
              <p:nvSpPr>
                <p:cNvPr id="143" name="正方形/長方形 142"/>
                <p:cNvSpPr/>
                <p:nvPr/>
              </p:nvSpPr>
              <p:spPr bwMode="auto">
                <a:xfrm>
                  <a:off x="815386" y="3428881"/>
                  <a:ext cx="1251349" cy="387273"/>
                </a:xfrm>
                <a:prstGeom prst="rect">
                  <a:avLst/>
                </a:prstGeom>
                <a:gradFill flip="none" rotWithShape="1">
                  <a:gsLst>
                    <a:gs pos="59852">
                      <a:srgbClr val="149AD6"/>
                    </a:gs>
                    <a:gs pos="60000">
                      <a:srgbClr val="2CA4DA"/>
                    </a:gs>
                    <a:gs pos="0">
                      <a:srgbClr val="149AD6"/>
                    </a:gs>
                    <a:gs pos="100000">
                      <a:srgbClr val="2CA4DA"/>
                    </a:gs>
                  </a:gsLst>
                  <a:lin ang="2400000" scaled="0"/>
                  <a:tileRect/>
                </a:gradFill>
                <a:ln w="6350" cap="flat" cmpd="sng" algn="ctr">
                  <a:noFill/>
                  <a:prstDash val="solid"/>
                  <a:round/>
                  <a:headEnd type="none" w="med" len="med"/>
                  <a:tailEnd type="none" w="med" len="med"/>
                </a:ln>
                <a:effectLst>
                  <a:outerShdw blurRad="50800" dist="38100" dir="2700000" algn="tl" rotWithShape="0">
                    <a:prstClr val="black">
                      <a:alpha val="25000"/>
                    </a:prstClr>
                  </a:outerShdw>
                </a:effectLst>
                <a:extLst/>
              </p:spPr>
              <p:txBody>
                <a:bodyPr vert="horz" wrap="none" lIns="91440" tIns="45720" rIns="91440" bIns="45720" numCol="1" rtlCol="0" anchor="ctr" anchorCtr="0" compatLnSpc="1">
                  <a:prstTxWarp prst="textNoShape">
                    <a:avLst/>
                  </a:prstTxWarp>
                </a:bodyPr>
                <a:lstStyle/>
                <a:p>
                  <a:pPr>
                    <a:lnSpc>
                      <a:spcPct val="90000"/>
                    </a:lnSpc>
                  </a:pPr>
                  <a:r>
                    <a:rPr lang="en-US" altLang="ja-JP" sz="2800" dirty="0">
                      <a:solidFill>
                        <a:schemeClr val="bg1"/>
                      </a:solidFill>
                      <a:latin typeface="+mj-lt"/>
                    </a:rPr>
                    <a:t>Tsunami</a:t>
                  </a:r>
                </a:p>
              </p:txBody>
            </p:sp>
          </p:grpSp>
        </p:grpSp>
        <p:sp>
          <p:nvSpPr>
            <p:cNvPr id="124" name="円/楕円 123"/>
            <p:cNvSpPr/>
            <p:nvPr/>
          </p:nvSpPr>
          <p:spPr bwMode="auto">
            <a:xfrm>
              <a:off x="-3290178" y="4943815"/>
              <a:ext cx="667545" cy="667545"/>
            </a:xfrm>
            <a:prstGeom prst="ellipse">
              <a:avLst/>
            </a:prstGeom>
            <a:gradFill flip="none" rotWithShape="1">
              <a:gsLst>
                <a:gs pos="50000">
                  <a:srgbClr val="FF32CC">
                    <a:alpha val="29000"/>
                  </a:srgbClr>
                </a:gs>
                <a:gs pos="0">
                  <a:srgbClr val="FF32CC">
                    <a:alpha val="0"/>
                  </a:srgbClr>
                </a:gs>
                <a:gs pos="100000">
                  <a:srgbClr val="FF32CC"/>
                </a:gs>
              </a:gsLst>
              <a:path path="circle">
                <a:fillToRect l="50000" t="50000" r="50000" b="50000"/>
              </a:path>
              <a:tileRect/>
            </a:gra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0" lang="ja-JP" altLang="en-US" dirty="0">
                <a:latin typeface="Arial" charset="0"/>
              </a:endParaRPr>
            </a:p>
          </p:txBody>
        </p:sp>
        <p:cxnSp>
          <p:nvCxnSpPr>
            <p:cNvPr id="125" name="直線矢印コネクタ 124"/>
            <p:cNvCxnSpPr/>
            <p:nvPr/>
          </p:nvCxnSpPr>
          <p:spPr bwMode="auto">
            <a:xfrm flipH="1">
              <a:off x="-2962123" y="3495629"/>
              <a:ext cx="1268717" cy="1735629"/>
            </a:xfrm>
            <a:prstGeom prst="straightConnector1">
              <a:avLst/>
            </a:prstGeom>
            <a:solidFill>
              <a:schemeClr val="accent1"/>
            </a:solidFill>
            <a:ln w="31750" cap="flat" cmpd="sng" algn="ctr">
              <a:solidFill>
                <a:srgbClr val="FF32CC"/>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正方形/長方形 125"/>
            <p:cNvSpPr/>
            <p:nvPr/>
          </p:nvSpPr>
          <p:spPr bwMode="auto">
            <a:xfrm>
              <a:off x="-3136084" y="2728538"/>
              <a:ext cx="2397996" cy="752154"/>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square" lIns="126000" tIns="72000" rIns="126000" bIns="54000" numCol="1" rtlCol="0" anchor="ctr" anchorCtr="0" compatLnSpc="1">
              <a:prstTxWarp prst="textNoShape">
                <a:avLst/>
              </a:prstTxWarp>
              <a:spAutoFit/>
            </a:bodyPr>
            <a:lstStyle/>
            <a:p>
              <a:pPr>
                <a:lnSpc>
                  <a:spcPct val="90000"/>
                </a:lnSpc>
              </a:pPr>
              <a:r>
                <a:rPr lang="el-GR" altLang="ja-JP" sz="1600" dirty="0">
                  <a:latin typeface="+mj-lt"/>
                </a:rPr>
                <a:t>Φ</a:t>
              </a:r>
              <a:r>
                <a:rPr lang="en-US" altLang="ja-JP" sz="1600" dirty="0">
                  <a:latin typeface="+mj-lt"/>
                </a:rPr>
                <a:t>150mm</a:t>
              </a:r>
            </a:p>
            <a:p>
              <a:pPr>
                <a:lnSpc>
                  <a:spcPct val="90000"/>
                </a:lnSpc>
              </a:pPr>
              <a:r>
                <a:rPr lang="en-US" altLang="ja-JP" sz="1600" dirty="0">
                  <a:latin typeface="+mj-lt"/>
                </a:rPr>
                <a:t>HRDIP</a:t>
              </a:r>
              <a:br>
                <a:rPr lang="en-US" altLang="ja-JP" sz="1600" dirty="0">
                  <a:latin typeface="+mj-lt"/>
                </a:rPr>
              </a:br>
              <a:r>
                <a:rPr lang="en-US" altLang="ja-JP" sz="1600" dirty="0">
                  <a:solidFill>
                    <a:srgbClr val="FF0000"/>
                  </a:solidFill>
                  <a:latin typeface="+mj-lt"/>
                </a:rPr>
                <a:t>(No damage)</a:t>
              </a:r>
            </a:p>
          </p:txBody>
        </p:sp>
      </p:grpSp>
      <p:sp>
        <p:nvSpPr>
          <p:cNvPr id="92" name="正方形/長方形 91"/>
          <p:cNvSpPr/>
          <p:nvPr/>
        </p:nvSpPr>
        <p:spPr bwMode="auto">
          <a:xfrm>
            <a:off x="381000" y="121476"/>
            <a:ext cx="9144000" cy="5638805"/>
          </a:xfrm>
          <a:prstGeom prst="rect">
            <a:avLst/>
          </a:prstGeom>
          <a:gradFill>
            <a:gsLst>
              <a:gs pos="0">
                <a:schemeClr val="accent1">
                  <a:lumMod val="5000"/>
                  <a:lumOff val="95000"/>
                  <a:alpha val="0"/>
                </a:schemeClr>
              </a:gs>
              <a:gs pos="18000">
                <a:schemeClr val="bg1">
                  <a:alpha val="60000"/>
                </a:schemeClr>
              </a:gs>
              <a:gs pos="100000">
                <a:schemeClr val="bg1">
                  <a:alpha val="60000"/>
                </a:schemeClr>
              </a:gs>
            </a:gsLst>
            <a:lin ang="5400000" scaled="1"/>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0" lang="ja-JP" altLang="en-US" dirty="0">
              <a:latin typeface="Arial" charset="0"/>
            </a:endParaRPr>
          </a:p>
        </p:txBody>
      </p:sp>
      <p:grpSp>
        <p:nvGrpSpPr>
          <p:cNvPr id="104" name="グループ化 103"/>
          <p:cNvGrpSpPr/>
          <p:nvPr/>
        </p:nvGrpSpPr>
        <p:grpSpPr>
          <a:xfrm>
            <a:off x="958264" y="944464"/>
            <a:ext cx="7321977" cy="4691263"/>
            <a:chOff x="9829800" y="1455201"/>
            <a:chExt cx="7321977" cy="4691263"/>
          </a:xfrm>
        </p:grpSpPr>
        <p:sp>
          <p:nvSpPr>
            <p:cNvPr id="105" name="正方形/長方形 104"/>
            <p:cNvSpPr/>
            <p:nvPr/>
          </p:nvSpPr>
          <p:spPr bwMode="auto">
            <a:xfrm>
              <a:off x="10176998" y="1455201"/>
              <a:ext cx="6974779" cy="4691263"/>
            </a:xfrm>
            <a:prstGeom prst="rect">
              <a:avLst/>
            </a:prstGeom>
            <a:solidFill>
              <a:srgbClr val="FBFBFB"/>
            </a:solidFill>
            <a:ln w="6350" cap="flat" cmpd="sng" algn="ctr">
              <a:solidFill>
                <a:schemeClr val="bg1">
                  <a:lumMod val="65000"/>
                </a:schemeClr>
              </a:solidFill>
              <a:prstDash val="solid"/>
              <a:round/>
              <a:headEnd type="none" w="med" len="med"/>
              <a:tailEnd type="none" w="med" len="med"/>
            </a:ln>
            <a:effectLst>
              <a:outerShdw blurRad="63500" sx="101000" sy="101000" algn="ctr" rotWithShape="0">
                <a:prstClr val="black">
                  <a:alpha val="25000"/>
                </a:prstClr>
              </a:outerShdw>
            </a:effectLst>
            <a:extLst/>
          </p:spPr>
          <p:txBody>
            <a:bodyPr vert="horz" wrap="square" lIns="91440" tIns="45720" rIns="91440" bIns="45720" numCol="1" spcCol="0" rtlCol="0" fromWordArt="0" anchor="ctr" anchorCtr="0" forceAA="0" compatLnSpc="1">
              <a:prstTxWarp prst="textNoShape">
                <a:avLst/>
              </a:prstTxWarp>
            </a:bodyPr>
            <a:lstStyle/>
            <a:p>
              <a:endParaRPr lang="ja-JP" altLang="en-US" sz="2800" dirty="0">
                <a:latin typeface="+mj-lt"/>
              </a:endParaRPr>
            </a:p>
          </p:txBody>
        </p:sp>
        <p:pic>
          <p:nvPicPr>
            <p:cNvPr id="10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429" b="8707"/>
            <a:stretch/>
          </p:blipFill>
          <p:spPr bwMode="auto">
            <a:xfrm>
              <a:off x="10359182" y="1620387"/>
              <a:ext cx="6636421" cy="403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グループ化 106"/>
            <p:cNvGrpSpPr/>
            <p:nvPr/>
          </p:nvGrpSpPr>
          <p:grpSpPr>
            <a:xfrm>
              <a:off x="9829800" y="1546440"/>
              <a:ext cx="3814035" cy="805462"/>
              <a:chOff x="4836555" y="3448307"/>
              <a:chExt cx="1800000" cy="648350"/>
            </a:xfrm>
          </p:grpSpPr>
          <p:sp>
            <p:nvSpPr>
              <p:cNvPr id="113" name="フリーフォーム 112"/>
              <p:cNvSpPr/>
              <p:nvPr/>
            </p:nvSpPr>
            <p:spPr bwMode="auto">
              <a:xfrm>
                <a:off x="4836555" y="4024307"/>
                <a:ext cx="151227" cy="72350"/>
              </a:xfrm>
              <a:custGeom>
                <a:avLst/>
                <a:gdLst>
                  <a:gd name="connsiteX0" fmla="*/ 0 w 151227"/>
                  <a:gd name="connsiteY0" fmla="*/ 0 h 72350"/>
                  <a:gd name="connsiteX1" fmla="*/ 151227 w 151227"/>
                  <a:gd name="connsiteY1" fmla="*/ 0 h 72350"/>
                  <a:gd name="connsiteX2" fmla="*/ 151227 w 151227"/>
                  <a:gd name="connsiteY2" fmla="*/ 72350 h 72350"/>
                </a:gdLst>
                <a:ahLst/>
                <a:cxnLst>
                  <a:cxn ang="0">
                    <a:pos x="connsiteX0" y="connsiteY0"/>
                  </a:cxn>
                  <a:cxn ang="0">
                    <a:pos x="connsiteX1" y="connsiteY1"/>
                  </a:cxn>
                  <a:cxn ang="0">
                    <a:pos x="connsiteX2" y="connsiteY2"/>
                  </a:cxn>
                </a:cxnLst>
                <a:rect l="l" t="t" r="r" b="b"/>
                <a:pathLst>
                  <a:path w="151227" h="72350">
                    <a:moveTo>
                      <a:pt x="0" y="0"/>
                    </a:moveTo>
                    <a:lnTo>
                      <a:pt x="151227" y="0"/>
                    </a:lnTo>
                    <a:lnTo>
                      <a:pt x="151227" y="72350"/>
                    </a:lnTo>
                    <a:close/>
                  </a:path>
                </a:pathLst>
              </a:custGeom>
              <a:solidFill>
                <a:srgbClr val="114C7D"/>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dirty="0">
                  <a:latin typeface="Arial" charset="0"/>
                </a:endParaRPr>
              </a:p>
            </p:txBody>
          </p:sp>
          <p:sp>
            <p:nvSpPr>
              <p:cNvPr id="114" name="正方形/長方形 113"/>
              <p:cNvSpPr/>
              <p:nvPr/>
            </p:nvSpPr>
            <p:spPr bwMode="auto">
              <a:xfrm>
                <a:off x="4836555" y="3448307"/>
                <a:ext cx="1800000" cy="576000"/>
              </a:xfrm>
              <a:prstGeom prst="rect">
                <a:avLst/>
              </a:prstGeom>
              <a:gradFill flip="none" rotWithShape="1">
                <a:gsLst>
                  <a:gs pos="59852">
                    <a:srgbClr val="149AD6"/>
                  </a:gs>
                  <a:gs pos="60000">
                    <a:srgbClr val="2CA4DA"/>
                  </a:gs>
                  <a:gs pos="0">
                    <a:srgbClr val="149AD6"/>
                  </a:gs>
                  <a:gs pos="100000">
                    <a:srgbClr val="2CA4DA"/>
                  </a:gs>
                </a:gsLst>
                <a:lin ang="2400000" scaled="0"/>
                <a:tileRect/>
              </a:gradFill>
              <a:ln w="6350" cap="flat" cmpd="sng" algn="ctr">
                <a:noFill/>
                <a:prstDash val="solid"/>
                <a:round/>
                <a:headEnd type="none" w="med" len="med"/>
                <a:tailEnd type="none" w="med" len="med"/>
              </a:ln>
              <a:effectLst>
                <a:outerShdw blurRad="50800" dist="38100" dir="2700000" algn="tl" rotWithShape="0">
                  <a:prstClr val="black">
                    <a:alpha val="25000"/>
                  </a:prstClr>
                </a:outerShdw>
              </a:effectLst>
              <a:extLst/>
            </p:spPr>
            <p:txBody>
              <a:bodyPr vert="horz" wrap="none" lIns="91440" tIns="45720" rIns="91440" bIns="45720" numCol="1" rtlCol="0" anchor="ctr" anchorCtr="0" compatLnSpc="1">
                <a:prstTxWarp prst="textNoShape">
                  <a:avLst/>
                </a:prstTxWarp>
              </a:bodyPr>
              <a:lstStyle/>
              <a:p>
                <a:pPr>
                  <a:lnSpc>
                    <a:spcPct val="90000"/>
                  </a:lnSpc>
                </a:pPr>
                <a:r>
                  <a:rPr lang="en-US" altLang="ja-JP" sz="2800" dirty="0">
                    <a:solidFill>
                      <a:schemeClr val="bg1"/>
                    </a:solidFill>
                    <a:latin typeface="+mj-lt"/>
                  </a:rPr>
                  <a:t>Land Slide</a:t>
                </a:r>
              </a:p>
            </p:txBody>
          </p:sp>
        </p:grpSp>
        <p:sp>
          <p:nvSpPr>
            <p:cNvPr id="108" name="Text Box 6"/>
            <p:cNvSpPr txBox="1">
              <a:spLocks noChangeArrowheads="1"/>
            </p:cNvSpPr>
            <p:nvPr/>
          </p:nvSpPr>
          <p:spPr bwMode="auto">
            <a:xfrm>
              <a:off x="14492539" y="5579311"/>
              <a:ext cx="2646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r">
                <a:spcBef>
                  <a:spcPct val="0"/>
                </a:spcBef>
                <a:buFontTx/>
                <a:buNone/>
              </a:pPr>
              <a:r>
                <a:rPr lang="en-US" altLang="ja-JP" sz="1200" dirty="0">
                  <a:solidFill>
                    <a:srgbClr val="000000"/>
                  </a:solidFill>
                  <a:latin typeface="+mn-lt"/>
                </a:rPr>
                <a:t>2004 Heavy rain at Akita City (Typhoon)</a:t>
              </a:r>
              <a:endParaRPr lang="ja-JP" altLang="en-US" sz="1200" dirty="0">
                <a:solidFill>
                  <a:srgbClr val="000000"/>
                </a:solidFill>
                <a:latin typeface="+mn-lt"/>
              </a:endParaRPr>
            </a:p>
          </p:txBody>
        </p:sp>
        <p:grpSp>
          <p:nvGrpSpPr>
            <p:cNvPr id="109" name="グループ化 108"/>
            <p:cNvGrpSpPr/>
            <p:nvPr/>
          </p:nvGrpSpPr>
          <p:grpSpPr>
            <a:xfrm>
              <a:off x="13107237" y="4221784"/>
              <a:ext cx="3748369" cy="765538"/>
              <a:chOff x="6512430" y="4930525"/>
              <a:chExt cx="1769010" cy="361289"/>
            </a:xfrm>
          </p:grpSpPr>
          <p:sp>
            <p:nvSpPr>
              <p:cNvPr id="110" name="円/楕円 109"/>
              <p:cNvSpPr/>
              <p:nvPr/>
            </p:nvSpPr>
            <p:spPr bwMode="auto">
              <a:xfrm>
                <a:off x="6512430" y="4930525"/>
                <a:ext cx="330200" cy="330200"/>
              </a:xfrm>
              <a:prstGeom prst="ellipse">
                <a:avLst/>
              </a:prstGeom>
              <a:gradFill flip="none" rotWithShape="1">
                <a:gsLst>
                  <a:gs pos="50000">
                    <a:srgbClr val="FF32CC">
                      <a:alpha val="29000"/>
                    </a:srgbClr>
                  </a:gs>
                  <a:gs pos="0">
                    <a:srgbClr val="FF32CC">
                      <a:alpha val="0"/>
                    </a:srgbClr>
                  </a:gs>
                  <a:gs pos="100000">
                    <a:srgbClr val="FF32CC"/>
                  </a:gs>
                </a:gsLst>
                <a:path path="circle">
                  <a:fillToRect l="50000" t="50000" r="50000" b="50000"/>
                </a:path>
                <a:tileRect/>
              </a:gra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kumimoji="0" lang="ja-JP" altLang="en-US" dirty="0">
                  <a:latin typeface="Arial" charset="0"/>
                </a:endParaRPr>
              </a:p>
            </p:txBody>
          </p:sp>
          <p:cxnSp>
            <p:nvCxnSpPr>
              <p:cNvPr id="111" name="直線矢印コネクタ 110"/>
              <p:cNvCxnSpPr/>
              <p:nvPr/>
            </p:nvCxnSpPr>
            <p:spPr bwMode="auto">
              <a:xfrm flipH="1">
                <a:off x="6675619" y="5083859"/>
                <a:ext cx="1016000" cy="0"/>
              </a:xfrm>
              <a:prstGeom prst="straightConnector1">
                <a:avLst/>
              </a:prstGeom>
              <a:solidFill>
                <a:schemeClr val="accent1"/>
              </a:solidFill>
              <a:ln w="31750" cap="flat" cmpd="sng" algn="ctr">
                <a:solidFill>
                  <a:srgbClr val="FF32CC"/>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正方形/長方形 111"/>
              <p:cNvSpPr/>
              <p:nvPr/>
            </p:nvSpPr>
            <p:spPr bwMode="auto">
              <a:xfrm>
                <a:off x="7436600" y="4996459"/>
                <a:ext cx="844840" cy="295355"/>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dirty="0">
                    <a:latin typeface="+mj-lt"/>
                  </a:rPr>
                  <a:t>Φ</a:t>
                </a:r>
                <a:r>
                  <a:rPr lang="en-US" altLang="ja-JP" dirty="0">
                    <a:latin typeface="+mj-lt"/>
                  </a:rPr>
                  <a:t>400mm HRDIP</a:t>
                </a:r>
                <a:br>
                  <a:rPr lang="en-US" altLang="ja-JP" dirty="0">
                    <a:latin typeface="+mj-lt"/>
                  </a:rPr>
                </a:br>
                <a:r>
                  <a:rPr lang="en-US" altLang="ja-JP" dirty="0">
                    <a:solidFill>
                      <a:srgbClr val="FF0000"/>
                    </a:solidFill>
                    <a:latin typeface="+mj-lt"/>
                  </a:rPr>
                  <a:t>(No damage)</a:t>
                </a:r>
              </a:p>
            </p:txBody>
          </p:sp>
        </p:grpSp>
      </p:grpSp>
    </p:spTree>
    <p:extLst>
      <p:ext uri="{BB962C8B-B14F-4D97-AF65-F5344CB8AC3E}">
        <p14:creationId xmlns:p14="http://schemas.microsoft.com/office/powerpoint/2010/main" val="42022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1"/>
                                        </p:tgtEl>
                                        <p:attrNameLst>
                                          <p:attrName>style.visibility</p:attrName>
                                        </p:attrNameLst>
                                      </p:cBhvr>
                                      <p:to>
                                        <p:strVal val="visible"/>
                                      </p:to>
                                    </p:set>
                                    <p:animEffect transition="in" filter="fade">
                                      <p:cBhvr>
                                        <p:cTn id="24" dur="500"/>
                                        <p:tgtEl>
                                          <p:spTgt spid="201"/>
                                        </p:tgtEl>
                                      </p:cBhvr>
                                    </p:animEffect>
                                  </p:childTnLst>
                                </p:cTn>
                              </p:par>
                              <p:par>
                                <p:cTn id="25" presetID="53" presetClass="entr" presetSubtype="16"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p:cTn id="27" dur="2000" fill="hold"/>
                                        <p:tgtEl>
                                          <p:spTgt spid="122"/>
                                        </p:tgtEl>
                                        <p:attrNameLst>
                                          <p:attrName>ppt_w</p:attrName>
                                        </p:attrNameLst>
                                      </p:cBhvr>
                                      <p:tavLst>
                                        <p:tav tm="0">
                                          <p:val>
                                            <p:fltVal val="0"/>
                                          </p:val>
                                        </p:tav>
                                        <p:tav tm="100000">
                                          <p:val>
                                            <p:strVal val="#ppt_w"/>
                                          </p:val>
                                        </p:tav>
                                      </p:tavLst>
                                    </p:anim>
                                    <p:anim calcmode="lin" valueType="num">
                                      <p:cBhvr>
                                        <p:cTn id="28" dur="2000" fill="hold"/>
                                        <p:tgtEl>
                                          <p:spTgt spid="122"/>
                                        </p:tgtEl>
                                        <p:attrNameLst>
                                          <p:attrName>ppt_h</p:attrName>
                                        </p:attrNameLst>
                                      </p:cBhvr>
                                      <p:tavLst>
                                        <p:tav tm="0">
                                          <p:val>
                                            <p:fltVal val="0"/>
                                          </p:val>
                                        </p:tav>
                                        <p:tav tm="100000">
                                          <p:val>
                                            <p:strVal val="#ppt_h"/>
                                          </p:val>
                                        </p:tav>
                                      </p:tavLst>
                                    </p:anim>
                                    <p:animEffect transition="in" filter="fade">
                                      <p:cBhvr>
                                        <p:cTn id="29" dur="2000"/>
                                        <p:tgtEl>
                                          <p:spTgt spid="122"/>
                                        </p:tgtEl>
                                      </p:cBhvr>
                                    </p:animEffect>
                                  </p:childTnLst>
                                </p:cTn>
                              </p:par>
                              <p:par>
                                <p:cTn id="30" presetID="0" presetClass="path" presetSubtype="0" accel="50000" decel="50000" fill="hold" nodeType="withEffect">
                                  <p:stCondLst>
                                    <p:cond delay="0"/>
                                  </p:stCondLst>
                                  <p:childTnLst>
                                    <p:animMotion origin="layout" path="M -0.08073 -0.12407 L 0.14045 0.07107 " pathEditMode="relative" rAng="0" ptsTypes="AA">
                                      <p:cBhvr>
                                        <p:cTn id="31" dur="2000" fill="hold"/>
                                        <p:tgtEl>
                                          <p:spTgt spid="122"/>
                                        </p:tgtEl>
                                        <p:attrNameLst>
                                          <p:attrName>ppt_x</p:attrName>
                                          <p:attrName>ppt_y</p:attrName>
                                        </p:attrNameLst>
                                      </p:cBhvr>
                                      <p:rCtr x="11059" y="9745"/>
                                    </p:animMotion>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2"/>
                                        </p:tgtEl>
                                      </p:cBhvr>
                                    </p:animEffect>
                                    <p:set>
                                      <p:cBhvr>
                                        <p:cTn id="36" dur="1" fill="hold">
                                          <p:stCondLst>
                                            <p:cond delay="499"/>
                                          </p:stCondLst>
                                        </p:cTn>
                                        <p:tgtEl>
                                          <p:spTgt spid="122"/>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par>
                                <p:cTn id="40" presetID="53" presetClass="entr" presetSubtype="16"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cBhvr>
                                        <p:cTn id="42" dur="2000" fill="hold"/>
                                        <p:tgtEl>
                                          <p:spTgt spid="104"/>
                                        </p:tgtEl>
                                        <p:attrNameLst>
                                          <p:attrName>ppt_w</p:attrName>
                                        </p:attrNameLst>
                                      </p:cBhvr>
                                      <p:tavLst>
                                        <p:tav tm="0">
                                          <p:val>
                                            <p:fltVal val="0"/>
                                          </p:val>
                                        </p:tav>
                                        <p:tav tm="100000">
                                          <p:val>
                                            <p:strVal val="#ppt_w"/>
                                          </p:val>
                                        </p:tav>
                                      </p:tavLst>
                                    </p:anim>
                                    <p:anim calcmode="lin" valueType="num">
                                      <p:cBhvr>
                                        <p:cTn id="43" dur="2000" fill="hold"/>
                                        <p:tgtEl>
                                          <p:spTgt spid="104"/>
                                        </p:tgtEl>
                                        <p:attrNameLst>
                                          <p:attrName>ppt_h</p:attrName>
                                        </p:attrNameLst>
                                      </p:cBhvr>
                                      <p:tavLst>
                                        <p:tav tm="0">
                                          <p:val>
                                            <p:fltVal val="0"/>
                                          </p:val>
                                        </p:tav>
                                        <p:tav tm="100000">
                                          <p:val>
                                            <p:strVal val="#ppt_h"/>
                                          </p:val>
                                        </p:tav>
                                      </p:tavLst>
                                    </p:anim>
                                    <p:animEffect transition="in" filter="fade">
                                      <p:cBhvr>
                                        <p:cTn id="44" dur="2000"/>
                                        <p:tgtEl>
                                          <p:spTgt spid="104"/>
                                        </p:tgtEl>
                                      </p:cBhvr>
                                    </p:animEffect>
                                  </p:childTnLst>
                                </p:cTn>
                              </p:par>
                              <p:par>
                                <p:cTn id="45" presetID="42" presetClass="path" presetSubtype="0" accel="50000" decel="50000" fill="hold" nodeType="withEffect">
                                  <p:stCondLst>
                                    <p:cond delay="0"/>
                                  </p:stCondLst>
                                  <p:childTnLst>
                                    <p:animMotion origin="layout" path="M 0.28663 0.21296 L 4.16667E-6 -4.44444E-6 " pathEditMode="relative" rAng="0" ptsTypes="AA">
                                      <p:cBhvr>
                                        <p:cTn id="46" dur="2000" fill="hold"/>
                                        <p:tgtEl>
                                          <p:spTgt spid="104"/>
                                        </p:tgtEl>
                                        <p:attrNameLst>
                                          <p:attrName>ppt_x</p:attrName>
                                          <p:attrName>ppt_y</p:attrName>
                                        </p:attrNameLst>
                                      </p:cBhvr>
                                      <p:rCtr x="-14201" y="-1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HRDIP Installation in USA</a:t>
            </a:r>
            <a:endParaRPr lang="ja-JP" altLang="en-US" dirty="0"/>
          </a:p>
        </p:txBody>
      </p:sp>
      <p:sp>
        <p:nvSpPr>
          <p:cNvPr id="42" name="正方形/長方形 7"/>
          <p:cNvSpPr>
            <a:spLocks noChangeArrowheads="1"/>
          </p:cNvSpPr>
          <p:nvPr/>
        </p:nvSpPr>
        <p:spPr bwMode="auto">
          <a:xfrm>
            <a:off x="6682315" y="4800964"/>
            <a:ext cx="2565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b="1" dirty="0">
                <a:solidFill>
                  <a:schemeClr val="tx1">
                    <a:lumMod val="65000"/>
                    <a:lumOff val="35000"/>
                  </a:schemeClr>
                </a:solidFill>
                <a:latin typeface="+mn-lt"/>
                <a:ea typeface="ＭＳ Ｐ明朝" pitchFamily="18" charset="-128"/>
              </a:rPr>
              <a:t> ( By courtesy of Kubota Corp. )</a:t>
            </a:r>
            <a:endParaRPr lang="ja-JP" altLang="en-US" sz="1200" b="1" dirty="0">
              <a:solidFill>
                <a:schemeClr val="tx1">
                  <a:lumMod val="65000"/>
                  <a:lumOff val="35000"/>
                </a:schemeClr>
              </a:solidFill>
              <a:latin typeface="+mn-lt"/>
              <a:ea typeface="ＭＳ Ｐ明朝" pitchFamily="18" charset="-128"/>
            </a:endParaRPr>
          </a:p>
        </p:txBody>
      </p:sp>
      <p:grpSp>
        <p:nvGrpSpPr>
          <p:cNvPr id="59" name="グループ化 02"/>
          <p:cNvGrpSpPr/>
          <p:nvPr/>
        </p:nvGrpSpPr>
        <p:grpSpPr>
          <a:xfrm>
            <a:off x="5029320" y="1583885"/>
            <a:ext cx="4147226" cy="3024000"/>
            <a:chOff x="4648320" y="1583885"/>
            <a:chExt cx="4147226" cy="3024000"/>
          </a:xfrm>
        </p:grpSpPr>
        <p:sp>
          <p:nvSpPr>
            <p:cNvPr id="60" name="正方形/長方形 59"/>
            <p:cNvSpPr/>
            <p:nvPr/>
          </p:nvSpPr>
          <p:spPr bwMode="auto">
            <a:xfrm>
              <a:off x="4799546" y="1583885"/>
              <a:ext cx="3996000" cy="3024000"/>
            </a:xfrm>
            <a:prstGeom prst="rect">
              <a:avLst/>
            </a:prstGeom>
            <a:solidFill>
              <a:srgbClr val="FBFBFB"/>
            </a:solidFill>
            <a:ln w="6350" cap="flat" cmpd="sng" algn="ctr">
              <a:solidFill>
                <a:schemeClr val="bg1">
                  <a:lumMod val="65000"/>
                </a:schemeClr>
              </a:solidFill>
              <a:prstDash val="solid"/>
              <a:round/>
              <a:headEnd type="none" w="med" len="med"/>
              <a:tailEnd type="none" w="med" len="med"/>
            </a:ln>
            <a:effectLst>
              <a:outerShdw blurRad="63500" sx="101000" sy="101000" algn="ctr" rotWithShape="0">
                <a:prstClr val="black">
                  <a:alpha val="25000"/>
                </a:prstClr>
              </a:outerShdw>
            </a:effectLst>
            <a:extLst/>
          </p:spPr>
          <p:txBody>
            <a:bodyPr vert="horz" wrap="square" lIns="91440" tIns="45720" rIns="91440" bIns="45720" numCol="1" spcCol="0" rtlCol="0" fromWordArt="0" anchor="ctr" anchorCtr="0" forceAA="0" compatLnSpc="1">
              <a:prstTxWarp prst="textNoShape">
                <a:avLst/>
              </a:prstTxWarp>
            </a:bodyPr>
            <a:lstStyle/>
            <a:p>
              <a:endParaRPr lang="ja-JP" altLang="en-US" sz="2800" dirty="0">
                <a:latin typeface="+mj-lt"/>
              </a:endParaRPr>
            </a:p>
          </p:txBody>
        </p:sp>
        <p:pic>
          <p:nvPicPr>
            <p:cNvPr id="61" name="Picture 3" descr="M:\01_ＰＳ事業部\11_海外戦略ＰＴ\140_US試験施工\141 LADWP での試験施工\2-Reseda+3\3-施工\【写真】CBS取材(2014年11年24日)\PB241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546" y="1688570"/>
              <a:ext cx="3780000" cy="283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グループ化 61"/>
            <p:cNvGrpSpPr/>
            <p:nvPr/>
          </p:nvGrpSpPr>
          <p:grpSpPr>
            <a:xfrm>
              <a:off x="4648320" y="1662359"/>
              <a:ext cx="2016000" cy="648350"/>
              <a:chOff x="4648320" y="1518426"/>
              <a:chExt cx="2016000" cy="648350"/>
            </a:xfrm>
          </p:grpSpPr>
          <p:sp>
            <p:nvSpPr>
              <p:cNvPr id="64" name="フリーフォーム 63"/>
              <p:cNvSpPr/>
              <p:nvPr/>
            </p:nvSpPr>
            <p:spPr bwMode="auto">
              <a:xfrm>
                <a:off x="4648320" y="2094426"/>
                <a:ext cx="151227" cy="72350"/>
              </a:xfrm>
              <a:custGeom>
                <a:avLst/>
                <a:gdLst>
                  <a:gd name="connsiteX0" fmla="*/ 0 w 151227"/>
                  <a:gd name="connsiteY0" fmla="*/ 0 h 72350"/>
                  <a:gd name="connsiteX1" fmla="*/ 151227 w 151227"/>
                  <a:gd name="connsiteY1" fmla="*/ 0 h 72350"/>
                  <a:gd name="connsiteX2" fmla="*/ 151227 w 151227"/>
                  <a:gd name="connsiteY2" fmla="*/ 72350 h 72350"/>
                </a:gdLst>
                <a:ahLst/>
                <a:cxnLst>
                  <a:cxn ang="0">
                    <a:pos x="connsiteX0" y="connsiteY0"/>
                  </a:cxn>
                  <a:cxn ang="0">
                    <a:pos x="connsiteX1" y="connsiteY1"/>
                  </a:cxn>
                  <a:cxn ang="0">
                    <a:pos x="connsiteX2" y="connsiteY2"/>
                  </a:cxn>
                </a:cxnLst>
                <a:rect l="l" t="t" r="r" b="b"/>
                <a:pathLst>
                  <a:path w="151227" h="72350">
                    <a:moveTo>
                      <a:pt x="0" y="0"/>
                    </a:moveTo>
                    <a:lnTo>
                      <a:pt x="151227" y="0"/>
                    </a:lnTo>
                    <a:lnTo>
                      <a:pt x="151227" y="72350"/>
                    </a:lnTo>
                    <a:close/>
                  </a:path>
                </a:pathLst>
              </a:custGeom>
              <a:solidFill>
                <a:srgbClr val="125A62"/>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dirty="0">
                  <a:latin typeface="Arial" charset="0"/>
                </a:endParaRPr>
              </a:p>
            </p:txBody>
          </p:sp>
          <p:sp>
            <p:nvSpPr>
              <p:cNvPr id="65" name="正方形/長方形 64"/>
              <p:cNvSpPr/>
              <p:nvPr/>
            </p:nvSpPr>
            <p:spPr bwMode="auto">
              <a:xfrm>
                <a:off x="4648320" y="1518426"/>
                <a:ext cx="2016000" cy="576000"/>
              </a:xfrm>
              <a:prstGeom prst="rect">
                <a:avLst/>
              </a:prstGeom>
              <a:gradFill flip="none" rotWithShape="1">
                <a:gsLst>
                  <a:gs pos="59852">
                    <a:srgbClr val="079AA9"/>
                  </a:gs>
                  <a:gs pos="60000">
                    <a:srgbClr val="20A4B2"/>
                  </a:gs>
                  <a:gs pos="0">
                    <a:srgbClr val="079AA9"/>
                  </a:gs>
                  <a:gs pos="100000">
                    <a:srgbClr val="20A4B2"/>
                  </a:gs>
                </a:gsLst>
                <a:lin ang="2400000" scaled="0"/>
                <a:tileRect/>
              </a:gradFill>
              <a:ln w="6350" cap="flat" cmpd="sng" algn="ctr">
                <a:noFill/>
                <a:prstDash val="solid"/>
                <a:round/>
                <a:headEnd type="none" w="med" len="med"/>
                <a:tailEnd type="none" w="med" len="med"/>
              </a:ln>
              <a:effectLst>
                <a:outerShdw blurRad="50800" dist="38100" dir="2700000" algn="tl" rotWithShape="0">
                  <a:prstClr val="black">
                    <a:alpha val="25000"/>
                  </a:prstClr>
                </a:outerShdw>
              </a:effectLst>
              <a:extLst/>
            </p:spPr>
            <p:txBody>
              <a:bodyPr vert="horz" wrap="none" lIns="91440" tIns="45720" rIns="91440" bIns="45720" numCol="1" rtlCol="0" anchor="ctr" anchorCtr="0" compatLnSpc="1">
                <a:prstTxWarp prst="textNoShape">
                  <a:avLst/>
                </a:prstTxWarp>
              </a:bodyPr>
              <a:lstStyle/>
              <a:p>
                <a:pPr>
                  <a:lnSpc>
                    <a:spcPct val="90000"/>
                  </a:lnSpc>
                </a:pPr>
                <a:r>
                  <a:rPr lang="en-US" altLang="ja-JP" dirty="0">
                    <a:solidFill>
                      <a:schemeClr val="bg1"/>
                    </a:solidFill>
                    <a:latin typeface="+mj-lt"/>
                  </a:rPr>
                  <a:t>Distribution</a:t>
                </a:r>
              </a:p>
            </p:txBody>
          </p:sp>
        </p:grpSp>
        <p:sp>
          <p:nvSpPr>
            <p:cNvPr id="63" name="正方形/長方形 62"/>
            <p:cNvSpPr/>
            <p:nvPr/>
          </p:nvSpPr>
          <p:spPr bwMode="auto">
            <a:xfrm>
              <a:off x="7146259" y="2865222"/>
              <a:ext cx="1001460" cy="334980"/>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1500" dirty="0">
                  <a:latin typeface="+mj-lt"/>
                </a:rPr>
                <a:t>Φ</a:t>
              </a:r>
              <a:r>
                <a:rPr lang="en-US" altLang="ja-JP" sz="1500" dirty="0">
                  <a:latin typeface="+mj-lt"/>
                </a:rPr>
                <a:t>30</a:t>
              </a:r>
              <a:r>
                <a:rPr lang="el-GR" altLang="ja-JP" sz="1500" dirty="0">
                  <a:latin typeface="+mj-lt"/>
                </a:rPr>
                <a:t>0</a:t>
              </a:r>
              <a:r>
                <a:rPr lang="en-US" altLang="ja-JP" sz="1500" dirty="0">
                  <a:latin typeface="+mj-lt"/>
                </a:rPr>
                <a:t>mm</a:t>
              </a:r>
              <a:endParaRPr lang="en-US" altLang="ja-JP" sz="1300" dirty="0">
                <a:solidFill>
                  <a:srgbClr val="FF0000"/>
                </a:solidFill>
                <a:latin typeface="+mj-lt"/>
              </a:endParaRPr>
            </a:p>
          </p:txBody>
        </p:sp>
      </p:grpSp>
      <p:grpSp>
        <p:nvGrpSpPr>
          <p:cNvPr id="66" name="グループ化 01"/>
          <p:cNvGrpSpPr/>
          <p:nvPr/>
        </p:nvGrpSpPr>
        <p:grpSpPr>
          <a:xfrm>
            <a:off x="702853" y="1583885"/>
            <a:ext cx="4147226" cy="3501426"/>
            <a:chOff x="321853" y="1583885"/>
            <a:chExt cx="4147226" cy="3501426"/>
          </a:xfrm>
        </p:grpSpPr>
        <p:sp>
          <p:nvSpPr>
            <p:cNvPr id="67" name="正方形/長方形 66"/>
            <p:cNvSpPr/>
            <p:nvPr/>
          </p:nvSpPr>
          <p:spPr bwMode="auto">
            <a:xfrm>
              <a:off x="473079" y="1583885"/>
              <a:ext cx="3996000" cy="3024000"/>
            </a:xfrm>
            <a:prstGeom prst="rect">
              <a:avLst/>
            </a:prstGeom>
            <a:solidFill>
              <a:srgbClr val="FBFBFB"/>
            </a:solidFill>
            <a:ln w="6350" cap="flat" cmpd="sng" algn="ctr">
              <a:solidFill>
                <a:schemeClr val="bg1">
                  <a:lumMod val="65000"/>
                </a:schemeClr>
              </a:solidFill>
              <a:prstDash val="solid"/>
              <a:round/>
              <a:headEnd type="none" w="med" len="med"/>
              <a:tailEnd type="none" w="med" len="med"/>
            </a:ln>
            <a:effectLst>
              <a:outerShdw blurRad="63500" sx="101000" sy="101000" algn="ctr" rotWithShape="0">
                <a:prstClr val="black">
                  <a:alpha val="25000"/>
                </a:prstClr>
              </a:outerShdw>
            </a:effectLst>
            <a:extLst/>
          </p:spPr>
          <p:txBody>
            <a:bodyPr vert="horz" wrap="square" lIns="91440" tIns="45720" rIns="91440" bIns="45720" numCol="1" spcCol="0" rtlCol="0" fromWordArt="0" anchor="ctr" anchorCtr="0" forceAA="0" compatLnSpc="1">
              <a:prstTxWarp prst="textNoShape">
                <a:avLst/>
              </a:prstTxWarp>
            </a:bodyPr>
            <a:lstStyle/>
            <a:p>
              <a:endParaRPr lang="ja-JP" altLang="en-US" sz="2800" dirty="0">
                <a:latin typeface="+mj-lt"/>
              </a:endParaRPr>
            </a:p>
          </p:txBody>
        </p:sp>
        <p:pic>
          <p:nvPicPr>
            <p:cNvPr id="68" name="図 9"/>
            <p:cNvPicPr>
              <a:picLocks noChangeAspect="1"/>
            </p:cNvPicPr>
            <p:nvPr/>
          </p:nvPicPr>
          <p:blipFill rotWithShape="1">
            <a:blip r:embed="rId4" cstate="print">
              <a:extLst>
                <a:ext uri="{28A0092B-C50C-407E-A947-70E740481C1C}">
                  <a14:useLocalDpi xmlns:a14="http://schemas.microsoft.com/office/drawing/2010/main" val="0"/>
                </a:ext>
              </a:extLst>
            </a:blip>
            <a:srcRect l="3736" r="6490"/>
            <a:stretch/>
          </p:blipFill>
          <p:spPr bwMode="auto">
            <a:xfrm>
              <a:off x="581078" y="1688569"/>
              <a:ext cx="3780002" cy="28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グループ化 68"/>
            <p:cNvGrpSpPr/>
            <p:nvPr/>
          </p:nvGrpSpPr>
          <p:grpSpPr>
            <a:xfrm>
              <a:off x="321853" y="1662359"/>
              <a:ext cx="2016000" cy="648350"/>
              <a:chOff x="321853" y="1518426"/>
              <a:chExt cx="2016000" cy="648350"/>
            </a:xfrm>
          </p:grpSpPr>
          <p:sp>
            <p:nvSpPr>
              <p:cNvPr id="76" name="フリーフォーム 75"/>
              <p:cNvSpPr/>
              <p:nvPr/>
            </p:nvSpPr>
            <p:spPr bwMode="auto">
              <a:xfrm>
                <a:off x="321853" y="2094426"/>
                <a:ext cx="151227" cy="72350"/>
              </a:xfrm>
              <a:custGeom>
                <a:avLst/>
                <a:gdLst>
                  <a:gd name="connsiteX0" fmla="*/ 0 w 151227"/>
                  <a:gd name="connsiteY0" fmla="*/ 0 h 72350"/>
                  <a:gd name="connsiteX1" fmla="*/ 151227 w 151227"/>
                  <a:gd name="connsiteY1" fmla="*/ 0 h 72350"/>
                  <a:gd name="connsiteX2" fmla="*/ 151227 w 151227"/>
                  <a:gd name="connsiteY2" fmla="*/ 72350 h 72350"/>
                </a:gdLst>
                <a:ahLst/>
                <a:cxnLst>
                  <a:cxn ang="0">
                    <a:pos x="connsiteX0" y="connsiteY0"/>
                  </a:cxn>
                  <a:cxn ang="0">
                    <a:pos x="connsiteX1" y="connsiteY1"/>
                  </a:cxn>
                  <a:cxn ang="0">
                    <a:pos x="connsiteX2" y="connsiteY2"/>
                  </a:cxn>
                </a:cxnLst>
                <a:rect l="l" t="t" r="r" b="b"/>
                <a:pathLst>
                  <a:path w="151227" h="72350">
                    <a:moveTo>
                      <a:pt x="0" y="0"/>
                    </a:moveTo>
                    <a:lnTo>
                      <a:pt x="151227" y="0"/>
                    </a:lnTo>
                    <a:lnTo>
                      <a:pt x="151227" y="72350"/>
                    </a:lnTo>
                    <a:close/>
                  </a:path>
                </a:pathLst>
              </a:custGeom>
              <a:solidFill>
                <a:srgbClr val="125A62"/>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dirty="0">
                  <a:latin typeface="Arial" charset="0"/>
                </a:endParaRPr>
              </a:p>
            </p:txBody>
          </p:sp>
          <p:sp>
            <p:nvSpPr>
              <p:cNvPr id="77" name="正方形/長方形 76"/>
              <p:cNvSpPr/>
              <p:nvPr/>
            </p:nvSpPr>
            <p:spPr bwMode="auto">
              <a:xfrm>
                <a:off x="321853" y="1518426"/>
                <a:ext cx="2016000" cy="576000"/>
              </a:xfrm>
              <a:prstGeom prst="rect">
                <a:avLst/>
              </a:prstGeom>
              <a:gradFill flip="none" rotWithShape="1">
                <a:gsLst>
                  <a:gs pos="59852">
                    <a:srgbClr val="079AA9"/>
                  </a:gs>
                  <a:gs pos="60000">
                    <a:srgbClr val="20A4B2"/>
                  </a:gs>
                  <a:gs pos="0">
                    <a:srgbClr val="079AA9"/>
                  </a:gs>
                  <a:gs pos="100000">
                    <a:srgbClr val="20A4B2"/>
                  </a:gs>
                </a:gsLst>
                <a:lin ang="2400000" scaled="0"/>
                <a:tileRect/>
              </a:gradFill>
              <a:ln w="6350" cap="flat" cmpd="sng" algn="ctr">
                <a:noFill/>
                <a:prstDash val="solid"/>
                <a:round/>
                <a:headEnd type="none" w="med" len="med"/>
                <a:tailEnd type="none" w="med" len="med"/>
              </a:ln>
              <a:effectLst>
                <a:outerShdw blurRad="50800" dist="38100" dir="2700000" algn="tl" rotWithShape="0">
                  <a:prstClr val="black">
                    <a:alpha val="25000"/>
                  </a:prstClr>
                </a:outerShdw>
              </a:effectLst>
              <a:extLst/>
            </p:spPr>
            <p:txBody>
              <a:bodyPr vert="horz" wrap="none" lIns="91440" tIns="45720" rIns="91440" bIns="45720" numCol="1" rtlCol="0" anchor="ctr" anchorCtr="0" compatLnSpc="1">
                <a:prstTxWarp prst="textNoShape">
                  <a:avLst/>
                </a:prstTxWarp>
              </a:bodyPr>
              <a:lstStyle/>
              <a:p>
                <a:pPr>
                  <a:lnSpc>
                    <a:spcPct val="90000"/>
                  </a:lnSpc>
                </a:pPr>
                <a:r>
                  <a:rPr lang="en-US" altLang="ja-JP" dirty="0">
                    <a:solidFill>
                      <a:schemeClr val="bg1"/>
                    </a:solidFill>
                    <a:latin typeface="+mj-lt"/>
                  </a:rPr>
                  <a:t>Transmission</a:t>
                </a:r>
              </a:p>
            </p:txBody>
          </p:sp>
        </p:grpSp>
        <p:sp>
          <p:nvSpPr>
            <p:cNvPr id="70" name="フリーフォーム 69"/>
            <p:cNvSpPr/>
            <p:nvPr/>
          </p:nvSpPr>
          <p:spPr bwMode="auto">
            <a:xfrm>
              <a:off x="1320800" y="3564467"/>
              <a:ext cx="338667" cy="905933"/>
            </a:xfrm>
            <a:custGeom>
              <a:avLst/>
              <a:gdLst>
                <a:gd name="connsiteX0" fmla="*/ 338667 w 338667"/>
                <a:gd name="connsiteY0" fmla="*/ 0 h 905933"/>
                <a:gd name="connsiteX1" fmla="*/ 0 w 338667"/>
                <a:gd name="connsiteY1" fmla="*/ 0 h 905933"/>
                <a:gd name="connsiteX2" fmla="*/ 0 w 338667"/>
                <a:gd name="connsiteY2" fmla="*/ 905933 h 905933"/>
              </a:gdLst>
              <a:ahLst/>
              <a:cxnLst>
                <a:cxn ang="0">
                  <a:pos x="connsiteX0" y="connsiteY0"/>
                </a:cxn>
                <a:cxn ang="0">
                  <a:pos x="connsiteX1" y="connsiteY1"/>
                </a:cxn>
                <a:cxn ang="0">
                  <a:pos x="connsiteX2" y="connsiteY2"/>
                </a:cxn>
              </a:cxnLst>
              <a:rect l="l" t="t" r="r" b="b"/>
              <a:pathLst>
                <a:path w="338667" h="905933">
                  <a:moveTo>
                    <a:pt x="338667" y="0"/>
                  </a:moveTo>
                  <a:lnTo>
                    <a:pt x="0" y="0"/>
                  </a:lnTo>
                  <a:lnTo>
                    <a:pt x="0" y="905933"/>
                  </a:lnTo>
                </a:path>
              </a:pathLst>
            </a:custGeom>
            <a:noFill/>
            <a:ln w="12700" cap="flat" cmpd="sng" algn="ctr">
              <a:solidFill>
                <a:schemeClr val="bg1"/>
              </a:solidFill>
              <a:prstDash val="solid"/>
              <a:round/>
              <a:headEnd type="oval" w="med" len="med"/>
              <a:tailEnd type="none" w="med" len="med"/>
            </a:ln>
            <a:effectLst>
              <a:outerShdw blurRad="38100" dist="12700" dir="2700000" algn="tl" rotWithShape="0">
                <a:prstClr val="black">
                  <a:alpha val="70000"/>
                </a:prstClr>
              </a:outerShdw>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0" lang="ja-JP" altLang="en-US" dirty="0">
                <a:latin typeface="Arial" charset="0"/>
              </a:endParaRPr>
            </a:p>
          </p:txBody>
        </p:sp>
        <p:sp>
          <p:nvSpPr>
            <p:cNvPr id="71" name="フリーフォーム 70"/>
            <p:cNvSpPr/>
            <p:nvPr/>
          </p:nvSpPr>
          <p:spPr bwMode="auto">
            <a:xfrm>
              <a:off x="2548467" y="3953933"/>
              <a:ext cx="0" cy="864000"/>
            </a:xfrm>
            <a:custGeom>
              <a:avLst/>
              <a:gdLst>
                <a:gd name="connsiteX0" fmla="*/ 0 w 0"/>
                <a:gd name="connsiteY0" fmla="*/ 0 h 499534"/>
                <a:gd name="connsiteX1" fmla="*/ 0 w 0"/>
                <a:gd name="connsiteY1" fmla="*/ 499534 h 499534"/>
              </a:gdLst>
              <a:ahLst/>
              <a:cxnLst>
                <a:cxn ang="0">
                  <a:pos x="connsiteX0" y="connsiteY0"/>
                </a:cxn>
                <a:cxn ang="0">
                  <a:pos x="connsiteX1" y="connsiteY1"/>
                </a:cxn>
              </a:cxnLst>
              <a:rect l="l" t="t" r="r" b="b"/>
              <a:pathLst>
                <a:path h="499534">
                  <a:moveTo>
                    <a:pt x="0" y="0"/>
                  </a:moveTo>
                  <a:lnTo>
                    <a:pt x="0" y="499534"/>
                  </a:lnTo>
                </a:path>
              </a:pathLst>
            </a:custGeom>
            <a:noFill/>
            <a:ln w="12700" cap="flat" cmpd="sng" algn="ctr">
              <a:solidFill>
                <a:schemeClr val="bg1"/>
              </a:solidFill>
              <a:prstDash val="solid"/>
              <a:round/>
              <a:headEnd type="oval" w="med" len="med"/>
              <a:tailEnd type="none" w="med" len="med"/>
            </a:ln>
            <a:effectLst>
              <a:outerShdw blurRad="38100" dist="12700" dir="2700000" algn="tl" rotWithShape="0">
                <a:prstClr val="black">
                  <a:alpha val="70000"/>
                </a:prstClr>
              </a:outerShdw>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0" lang="ja-JP" altLang="en-US" dirty="0">
                <a:latin typeface="Arial" charset="0"/>
              </a:endParaRPr>
            </a:p>
          </p:txBody>
        </p:sp>
        <p:sp>
          <p:nvSpPr>
            <p:cNvPr id="72" name="フリーフォーム 71"/>
            <p:cNvSpPr/>
            <p:nvPr/>
          </p:nvSpPr>
          <p:spPr bwMode="auto">
            <a:xfrm flipH="1">
              <a:off x="3216649" y="3843418"/>
              <a:ext cx="338667" cy="757836"/>
            </a:xfrm>
            <a:custGeom>
              <a:avLst/>
              <a:gdLst>
                <a:gd name="connsiteX0" fmla="*/ 338667 w 338667"/>
                <a:gd name="connsiteY0" fmla="*/ 0 h 905933"/>
                <a:gd name="connsiteX1" fmla="*/ 0 w 338667"/>
                <a:gd name="connsiteY1" fmla="*/ 0 h 905933"/>
                <a:gd name="connsiteX2" fmla="*/ 0 w 338667"/>
                <a:gd name="connsiteY2" fmla="*/ 905933 h 905933"/>
              </a:gdLst>
              <a:ahLst/>
              <a:cxnLst>
                <a:cxn ang="0">
                  <a:pos x="connsiteX0" y="connsiteY0"/>
                </a:cxn>
                <a:cxn ang="0">
                  <a:pos x="connsiteX1" y="connsiteY1"/>
                </a:cxn>
                <a:cxn ang="0">
                  <a:pos x="connsiteX2" y="connsiteY2"/>
                </a:cxn>
              </a:cxnLst>
              <a:rect l="l" t="t" r="r" b="b"/>
              <a:pathLst>
                <a:path w="338667" h="905933">
                  <a:moveTo>
                    <a:pt x="338667" y="0"/>
                  </a:moveTo>
                  <a:lnTo>
                    <a:pt x="0" y="0"/>
                  </a:lnTo>
                  <a:lnTo>
                    <a:pt x="0" y="905933"/>
                  </a:lnTo>
                </a:path>
              </a:pathLst>
            </a:custGeom>
            <a:noFill/>
            <a:ln w="12700" cap="flat" cmpd="sng" algn="ctr">
              <a:solidFill>
                <a:schemeClr val="bg1"/>
              </a:solidFill>
              <a:prstDash val="solid"/>
              <a:round/>
              <a:headEnd type="oval" w="med" len="med"/>
              <a:tailEnd type="none" w="med" len="med"/>
            </a:ln>
            <a:effectLst>
              <a:outerShdw blurRad="38100" dist="12700" dir="2700000" algn="tl" rotWithShape="0">
                <a:prstClr val="black">
                  <a:alpha val="70000"/>
                </a:prstClr>
              </a:outerShdw>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0" lang="ja-JP" altLang="en-US" dirty="0">
                <a:latin typeface="Arial" charset="0"/>
              </a:endParaRPr>
            </a:p>
          </p:txBody>
        </p:sp>
        <p:sp>
          <p:nvSpPr>
            <p:cNvPr id="73" name="正方形/長方形 72"/>
            <p:cNvSpPr/>
            <p:nvPr/>
          </p:nvSpPr>
          <p:spPr bwMode="auto">
            <a:xfrm>
              <a:off x="660359" y="4338674"/>
              <a:ext cx="1099244" cy="334980"/>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1500" dirty="0">
                  <a:latin typeface="+mj-lt"/>
                </a:rPr>
                <a:t>Φ</a:t>
              </a:r>
              <a:r>
                <a:rPr lang="en-US" altLang="ja-JP" sz="1500" dirty="0">
                  <a:latin typeface="+mj-lt"/>
                </a:rPr>
                <a:t>180</a:t>
              </a:r>
              <a:r>
                <a:rPr lang="el-GR" altLang="ja-JP" sz="1500" dirty="0">
                  <a:latin typeface="+mj-lt"/>
                </a:rPr>
                <a:t>0</a:t>
              </a:r>
              <a:r>
                <a:rPr lang="en-US" altLang="ja-JP" sz="1500" dirty="0">
                  <a:latin typeface="+mj-lt"/>
                </a:rPr>
                <a:t>mm</a:t>
              </a:r>
              <a:endParaRPr lang="en-US" altLang="ja-JP" sz="1300" dirty="0">
                <a:solidFill>
                  <a:srgbClr val="FF0000"/>
                </a:solidFill>
                <a:latin typeface="+mj-lt"/>
              </a:endParaRPr>
            </a:p>
          </p:txBody>
        </p:sp>
        <p:sp>
          <p:nvSpPr>
            <p:cNvPr id="74" name="正方形/長方形 73"/>
            <p:cNvSpPr/>
            <p:nvPr/>
          </p:nvSpPr>
          <p:spPr bwMode="auto">
            <a:xfrm>
              <a:off x="1820517" y="4750331"/>
              <a:ext cx="1099244" cy="334980"/>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1500" dirty="0">
                  <a:latin typeface="+mj-lt"/>
                </a:rPr>
                <a:t>Φ</a:t>
              </a:r>
              <a:r>
                <a:rPr lang="en-US" altLang="ja-JP" sz="1500" dirty="0">
                  <a:latin typeface="+mj-lt"/>
                </a:rPr>
                <a:t>165</a:t>
              </a:r>
              <a:r>
                <a:rPr lang="el-GR" altLang="ja-JP" sz="1500" dirty="0">
                  <a:latin typeface="+mj-lt"/>
                </a:rPr>
                <a:t>0</a:t>
              </a:r>
              <a:r>
                <a:rPr lang="en-US" altLang="ja-JP" sz="1500" dirty="0">
                  <a:latin typeface="+mj-lt"/>
                </a:rPr>
                <a:t>mm</a:t>
              </a:r>
              <a:endParaRPr lang="en-US" altLang="ja-JP" sz="1300" dirty="0">
                <a:solidFill>
                  <a:srgbClr val="FF0000"/>
                </a:solidFill>
                <a:latin typeface="+mj-lt"/>
              </a:endParaRPr>
            </a:p>
          </p:txBody>
        </p:sp>
        <p:sp>
          <p:nvSpPr>
            <p:cNvPr id="75" name="正方形/長方形 74"/>
            <p:cNvSpPr/>
            <p:nvPr/>
          </p:nvSpPr>
          <p:spPr bwMode="auto">
            <a:xfrm>
              <a:off x="3113309" y="4377589"/>
              <a:ext cx="1099244" cy="334980"/>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1500" dirty="0">
                  <a:latin typeface="+mj-lt"/>
                </a:rPr>
                <a:t>Φ</a:t>
              </a:r>
              <a:r>
                <a:rPr lang="en-US" altLang="ja-JP" sz="1500" dirty="0">
                  <a:latin typeface="+mj-lt"/>
                </a:rPr>
                <a:t>150</a:t>
              </a:r>
              <a:r>
                <a:rPr lang="el-GR" altLang="ja-JP" sz="1500" dirty="0">
                  <a:latin typeface="+mj-lt"/>
                </a:rPr>
                <a:t>0</a:t>
              </a:r>
              <a:r>
                <a:rPr lang="en-US" altLang="ja-JP" sz="1500" dirty="0">
                  <a:latin typeface="+mj-lt"/>
                </a:rPr>
                <a:t>mm</a:t>
              </a:r>
              <a:endParaRPr lang="en-US" altLang="ja-JP" sz="1300" dirty="0">
                <a:solidFill>
                  <a:srgbClr val="FF0000"/>
                </a:solidFill>
                <a:latin typeface="+mj-lt"/>
              </a:endParaRPr>
            </a:p>
          </p:txBody>
        </p:sp>
      </p:grpSp>
      <p:sp>
        <p:nvSpPr>
          <p:cNvPr id="53" name="正方形/長方形 52"/>
          <p:cNvSpPr/>
          <p:nvPr/>
        </p:nvSpPr>
        <p:spPr bwMode="auto">
          <a:xfrm>
            <a:off x="381000" y="0"/>
            <a:ext cx="9144000" cy="6858000"/>
          </a:xfrm>
          <a:prstGeom prst="rect">
            <a:avLst/>
          </a:prstGeom>
          <a:gradFill>
            <a:gsLst>
              <a:gs pos="0">
                <a:schemeClr val="accent1">
                  <a:lumMod val="5000"/>
                  <a:lumOff val="95000"/>
                  <a:alpha val="0"/>
                </a:schemeClr>
              </a:gs>
              <a:gs pos="18000">
                <a:schemeClr val="bg1">
                  <a:alpha val="60000"/>
                </a:schemeClr>
              </a:gs>
              <a:gs pos="100000">
                <a:schemeClr val="bg1">
                  <a:alpha val="60000"/>
                </a:schemeClr>
              </a:gs>
            </a:gsLst>
            <a:lin ang="5400000" scaled="1"/>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0" lang="ja-JP" altLang="en-US" dirty="0">
              <a:latin typeface="Arial" charset="0"/>
            </a:endParaRPr>
          </a:p>
        </p:txBody>
      </p:sp>
      <p:grpSp>
        <p:nvGrpSpPr>
          <p:cNvPr id="27" name="グループ化 26"/>
          <p:cNvGrpSpPr>
            <a:grpSpLocks noChangeAspect="1"/>
          </p:cNvGrpSpPr>
          <p:nvPr/>
        </p:nvGrpSpPr>
        <p:grpSpPr>
          <a:xfrm>
            <a:off x="1514439" y="680002"/>
            <a:ext cx="6426811" cy="4800619"/>
            <a:chOff x="321853" y="1583885"/>
            <a:chExt cx="4147226" cy="3097843"/>
          </a:xfrm>
        </p:grpSpPr>
        <p:sp>
          <p:nvSpPr>
            <p:cNvPr id="28" name="正方形/長方形 27"/>
            <p:cNvSpPr/>
            <p:nvPr/>
          </p:nvSpPr>
          <p:spPr bwMode="auto">
            <a:xfrm>
              <a:off x="473079" y="1583885"/>
              <a:ext cx="3996000" cy="3024000"/>
            </a:xfrm>
            <a:prstGeom prst="rect">
              <a:avLst/>
            </a:prstGeom>
            <a:solidFill>
              <a:srgbClr val="FBFBFB"/>
            </a:solidFill>
            <a:ln w="6350" cap="flat" cmpd="sng" algn="ctr">
              <a:solidFill>
                <a:schemeClr val="bg1">
                  <a:lumMod val="65000"/>
                </a:schemeClr>
              </a:solidFill>
              <a:prstDash val="solid"/>
              <a:round/>
              <a:headEnd type="none" w="med" len="med"/>
              <a:tailEnd type="none" w="med" len="med"/>
            </a:ln>
            <a:effectLst>
              <a:outerShdw blurRad="63500" sx="101000" sy="101000" algn="ctr" rotWithShape="0">
                <a:prstClr val="black">
                  <a:alpha val="25000"/>
                </a:prstClr>
              </a:outerShdw>
            </a:effectLst>
            <a:extLst/>
          </p:spPr>
          <p:txBody>
            <a:bodyPr vert="horz" wrap="square" lIns="91440" tIns="45720" rIns="91440" bIns="45720" numCol="1" spcCol="0" rtlCol="0" fromWordArt="0" anchor="ctr" anchorCtr="0" forceAA="0" compatLnSpc="1">
              <a:prstTxWarp prst="textNoShape">
                <a:avLst/>
              </a:prstTxWarp>
            </a:bodyPr>
            <a:lstStyle/>
            <a:p>
              <a:endParaRPr lang="ja-JP" altLang="en-US" sz="2800" dirty="0">
                <a:latin typeface="+mj-lt"/>
              </a:endParaRPr>
            </a:p>
          </p:txBody>
        </p:sp>
        <p:pic>
          <p:nvPicPr>
            <p:cNvPr id="29" name="図 9"/>
            <p:cNvPicPr>
              <a:picLocks noChangeAspect="1"/>
            </p:cNvPicPr>
            <p:nvPr/>
          </p:nvPicPr>
          <p:blipFill rotWithShape="1">
            <a:blip r:embed="rId5">
              <a:extLst>
                <a:ext uri="{28A0092B-C50C-407E-A947-70E740481C1C}">
                  <a14:useLocalDpi xmlns:a14="http://schemas.microsoft.com/office/drawing/2010/main" val="0"/>
                </a:ext>
              </a:extLst>
            </a:blip>
            <a:srcRect l="3736" r="6490"/>
            <a:stretch/>
          </p:blipFill>
          <p:spPr bwMode="auto">
            <a:xfrm>
              <a:off x="581078" y="1688569"/>
              <a:ext cx="3780002" cy="28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グループ化 29"/>
            <p:cNvGrpSpPr/>
            <p:nvPr/>
          </p:nvGrpSpPr>
          <p:grpSpPr>
            <a:xfrm>
              <a:off x="321853" y="1662359"/>
              <a:ext cx="1820742" cy="522665"/>
              <a:chOff x="321853" y="1518426"/>
              <a:chExt cx="1820742" cy="522665"/>
            </a:xfrm>
          </p:grpSpPr>
          <p:sp>
            <p:nvSpPr>
              <p:cNvPr id="46" name="フリーフォーム 45"/>
              <p:cNvSpPr/>
              <p:nvPr/>
            </p:nvSpPr>
            <p:spPr bwMode="auto">
              <a:xfrm>
                <a:off x="321853" y="1968741"/>
                <a:ext cx="151227" cy="72350"/>
              </a:xfrm>
              <a:custGeom>
                <a:avLst/>
                <a:gdLst>
                  <a:gd name="connsiteX0" fmla="*/ 0 w 151227"/>
                  <a:gd name="connsiteY0" fmla="*/ 0 h 72350"/>
                  <a:gd name="connsiteX1" fmla="*/ 151227 w 151227"/>
                  <a:gd name="connsiteY1" fmla="*/ 0 h 72350"/>
                  <a:gd name="connsiteX2" fmla="*/ 151227 w 151227"/>
                  <a:gd name="connsiteY2" fmla="*/ 72350 h 72350"/>
                </a:gdLst>
                <a:ahLst/>
                <a:cxnLst>
                  <a:cxn ang="0">
                    <a:pos x="connsiteX0" y="connsiteY0"/>
                  </a:cxn>
                  <a:cxn ang="0">
                    <a:pos x="connsiteX1" y="connsiteY1"/>
                  </a:cxn>
                  <a:cxn ang="0">
                    <a:pos x="connsiteX2" y="connsiteY2"/>
                  </a:cxn>
                </a:cxnLst>
                <a:rect l="l" t="t" r="r" b="b"/>
                <a:pathLst>
                  <a:path w="151227" h="72350">
                    <a:moveTo>
                      <a:pt x="0" y="0"/>
                    </a:moveTo>
                    <a:lnTo>
                      <a:pt x="151227" y="0"/>
                    </a:lnTo>
                    <a:lnTo>
                      <a:pt x="151227" y="72350"/>
                    </a:lnTo>
                    <a:close/>
                  </a:path>
                </a:pathLst>
              </a:custGeom>
              <a:solidFill>
                <a:srgbClr val="125A62"/>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dirty="0">
                  <a:latin typeface="Arial" charset="0"/>
                </a:endParaRPr>
              </a:p>
            </p:txBody>
          </p:sp>
          <p:sp>
            <p:nvSpPr>
              <p:cNvPr id="48" name="正方形/長方形 47"/>
              <p:cNvSpPr/>
              <p:nvPr/>
            </p:nvSpPr>
            <p:spPr bwMode="auto">
              <a:xfrm>
                <a:off x="321853" y="1518426"/>
                <a:ext cx="1820742" cy="448183"/>
              </a:xfrm>
              <a:prstGeom prst="rect">
                <a:avLst/>
              </a:prstGeom>
              <a:gradFill flip="none" rotWithShape="1">
                <a:gsLst>
                  <a:gs pos="59852">
                    <a:srgbClr val="079AA9"/>
                  </a:gs>
                  <a:gs pos="60000">
                    <a:srgbClr val="20A4B2"/>
                  </a:gs>
                  <a:gs pos="0">
                    <a:srgbClr val="079AA9"/>
                  </a:gs>
                  <a:gs pos="100000">
                    <a:srgbClr val="20A4B2"/>
                  </a:gs>
                </a:gsLst>
                <a:lin ang="2400000" scaled="0"/>
                <a:tileRect/>
              </a:gradFill>
              <a:ln w="6350" cap="flat" cmpd="sng" algn="ctr">
                <a:noFill/>
                <a:prstDash val="solid"/>
                <a:round/>
                <a:headEnd type="none" w="med" len="med"/>
                <a:tailEnd type="none" w="med" len="med"/>
              </a:ln>
              <a:effectLst>
                <a:outerShdw blurRad="50800" dist="38100" dir="2700000" algn="tl" rotWithShape="0">
                  <a:prstClr val="black">
                    <a:alpha val="25000"/>
                  </a:prstClr>
                </a:outerShdw>
              </a:effectLst>
              <a:extLst/>
            </p:spPr>
            <p:txBody>
              <a:bodyPr vert="horz" wrap="none" lIns="91440" tIns="45720" rIns="91440" bIns="45720" numCol="1" rtlCol="0" anchor="ctr" anchorCtr="0" compatLnSpc="1">
                <a:prstTxWarp prst="textNoShape">
                  <a:avLst/>
                </a:prstTxWarp>
              </a:bodyPr>
              <a:lstStyle/>
              <a:p>
                <a:pPr>
                  <a:lnSpc>
                    <a:spcPct val="90000"/>
                  </a:lnSpc>
                </a:pPr>
                <a:r>
                  <a:rPr lang="en-US" altLang="ja-JP" sz="2400" dirty="0">
                    <a:solidFill>
                      <a:schemeClr val="bg1"/>
                    </a:solidFill>
                    <a:latin typeface="+mj-lt"/>
                  </a:rPr>
                  <a:t>Transmission</a:t>
                </a:r>
              </a:p>
            </p:txBody>
          </p:sp>
        </p:grpSp>
        <p:sp>
          <p:nvSpPr>
            <p:cNvPr id="31" name="フリーフォーム 30"/>
            <p:cNvSpPr/>
            <p:nvPr/>
          </p:nvSpPr>
          <p:spPr bwMode="auto">
            <a:xfrm>
              <a:off x="1320800" y="3564467"/>
              <a:ext cx="338667" cy="905933"/>
            </a:xfrm>
            <a:custGeom>
              <a:avLst/>
              <a:gdLst>
                <a:gd name="connsiteX0" fmla="*/ 338667 w 338667"/>
                <a:gd name="connsiteY0" fmla="*/ 0 h 905933"/>
                <a:gd name="connsiteX1" fmla="*/ 0 w 338667"/>
                <a:gd name="connsiteY1" fmla="*/ 0 h 905933"/>
                <a:gd name="connsiteX2" fmla="*/ 0 w 338667"/>
                <a:gd name="connsiteY2" fmla="*/ 905933 h 905933"/>
              </a:gdLst>
              <a:ahLst/>
              <a:cxnLst>
                <a:cxn ang="0">
                  <a:pos x="connsiteX0" y="connsiteY0"/>
                </a:cxn>
                <a:cxn ang="0">
                  <a:pos x="connsiteX1" y="connsiteY1"/>
                </a:cxn>
                <a:cxn ang="0">
                  <a:pos x="connsiteX2" y="connsiteY2"/>
                </a:cxn>
              </a:cxnLst>
              <a:rect l="l" t="t" r="r" b="b"/>
              <a:pathLst>
                <a:path w="338667" h="905933">
                  <a:moveTo>
                    <a:pt x="338667" y="0"/>
                  </a:moveTo>
                  <a:lnTo>
                    <a:pt x="0" y="0"/>
                  </a:lnTo>
                  <a:lnTo>
                    <a:pt x="0" y="905933"/>
                  </a:lnTo>
                </a:path>
              </a:pathLst>
            </a:custGeom>
            <a:noFill/>
            <a:ln w="12700" cap="flat" cmpd="sng" algn="ctr">
              <a:solidFill>
                <a:schemeClr val="bg1"/>
              </a:solidFill>
              <a:prstDash val="solid"/>
              <a:round/>
              <a:headEnd type="oval" w="med" len="med"/>
              <a:tailEnd type="none" w="med" len="med"/>
            </a:ln>
            <a:effectLst>
              <a:outerShdw blurRad="38100" dist="12700" dir="2700000" algn="tl" rotWithShape="0">
                <a:prstClr val="black">
                  <a:alpha val="70000"/>
                </a:prstClr>
              </a:outerShdw>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0" lang="ja-JP" altLang="en-US" dirty="0">
                <a:latin typeface="Arial" charset="0"/>
              </a:endParaRPr>
            </a:p>
          </p:txBody>
        </p:sp>
        <p:sp>
          <p:nvSpPr>
            <p:cNvPr id="32" name="フリーフォーム 31"/>
            <p:cNvSpPr/>
            <p:nvPr/>
          </p:nvSpPr>
          <p:spPr bwMode="auto">
            <a:xfrm>
              <a:off x="2548466" y="3953933"/>
              <a:ext cx="29503" cy="647321"/>
            </a:xfrm>
            <a:custGeom>
              <a:avLst/>
              <a:gdLst>
                <a:gd name="connsiteX0" fmla="*/ 0 w 0"/>
                <a:gd name="connsiteY0" fmla="*/ 0 h 499534"/>
                <a:gd name="connsiteX1" fmla="*/ 0 w 0"/>
                <a:gd name="connsiteY1" fmla="*/ 499534 h 499534"/>
              </a:gdLst>
              <a:ahLst/>
              <a:cxnLst>
                <a:cxn ang="0">
                  <a:pos x="connsiteX0" y="connsiteY0"/>
                </a:cxn>
                <a:cxn ang="0">
                  <a:pos x="connsiteX1" y="connsiteY1"/>
                </a:cxn>
              </a:cxnLst>
              <a:rect l="l" t="t" r="r" b="b"/>
              <a:pathLst>
                <a:path h="499534">
                  <a:moveTo>
                    <a:pt x="0" y="0"/>
                  </a:moveTo>
                  <a:lnTo>
                    <a:pt x="0" y="499534"/>
                  </a:lnTo>
                </a:path>
              </a:pathLst>
            </a:custGeom>
            <a:noFill/>
            <a:ln w="12700" cap="flat" cmpd="sng" algn="ctr">
              <a:solidFill>
                <a:schemeClr val="bg1"/>
              </a:solidFill>
              <a:prstDash val="solid"/>
              <a:round/>
              <a:headEnd type="oval" w="med" len="med"/>
              <a:tailEnd type="none" w="med" len="med"/>
            </a:ln>
            <a:effectLst>
              <a:outerShdw blurRad="38100" dist="12700" dir="2700000" algn="tl" rotWithShape="0">
                <a:prstClr val="black">
                  <a:alpha val="70000"/>
                </a:prstClr>
              </a:outerShdw>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0" lang="ja-JP" altLang="en-US" dirty="0">
                <a:latin typeface="Arial" charset="0"/>
              </a:endParaRPr>
            </a:p>
          </p:txBody>
        </p:sp>
        <p:sp>
          <p:nvSpPr>
            <p:cNvPr id="33" name="フリーフォーム 32"/>
            <p:cNvSpPr/>
            <p:nvPr/>
          </p:nvSpPr>
          <p:spPr bwMode="auto">
            <a:xfrm flipH="1">
              <a:off x="3216649" y="3843418"/>
              <a:ext cx="338667" cy="757836"/>
            </a:xfrm>
            <a:custGeom>
              <a:avLst/>
              <a:gdLst>
                <a:gd name="connsiteX0" fmla="*/ 338667 w 338667"/>
                <a:gd name="connsiteY0" fmla="*/ 0 h 905933"/>
                <a:gd name="connsiteX1" fmla="*/ 0 w 338667"/>
                <a:gd name="connsiteY1" fmla="*/ 0 h 905933"/>
                <a:gd name="connsiteX2" fmla="*/ 0 w 338667"/>
                <a:gd name="connsiteY2" fmla="*/ 905933 h 905933"/>
              </a:gdLst>
              <a:ahLst/>
              <a:cxnLst>
                <a:cxn ang="0">
                  <a:pos x="connsiteX0" y="connsiteY0"/>
                </a:cxn>
                <a:cxn ang="0">
                  <a:pos x="connsiteX1" y="connsiteY1"/>
                </a:cxn>
                <a:cxn ang="0">
                  <a:pos x="connsiteX2" y="connsiteY2"/>
                </a:cxn>
              </a:cxnLst>
              <a:rect l="l" t="t" r="r" b="b"/>
              <a:pathLst>
                <a:path w="338667" h="905933">
                  <a:moveTo>
                    <a:pt x="338667" y="0"/>
                  </a:moveTo>
                  <a:lnTo>
                    <a:pt x="0" y="0"/>
                  </a:lnTo>
                  <a:lnTo>
                    <a:pt x="0" y="905933"/>
                  </a:lnTo>
                </a:path>
              </a:pathLst>
            </a:custGeom>
            <a:noFill/>
            <a:ln w="12700" cap="flat" cmpd="sng" algn="ctr">
              <a:solidFill>
                <a:schemeClr val="bg1"/>
              </a:solidFill>
              <a:prstDash val="solid"/>
              <a:round/>
              <a:headEnd type="oval" w="med" len="med"/>
              <a:tailEnd type="none" w="med" len="med"/>
            </a:ln>
            <a:effectLst>
              <a:outerShdw blurRad="38100" dist="12700" dir="2700000" algn="tl" rotWithShape="0">
                <a:prstClr val="black">
                  <a:alpha val="70000"/>
                </a:prstClr>
              </a:outerShdw>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0" lang="ja-JP" altLang="en-US" dirty="0">
                <a:latin typeface="Arial" charset="0"/>
              </a:endParaRPr>
            </a:p>
          </p:txBody>
        </p:sp>
        <p:sp>
          <p:nvSpPr>
            <p:cNvPr id="35" name="正方形/長方形 34"/>
            <p:cNvSpPr/>
            <p:nvPr/>
          </p:nvSpPr>
          <p:spPr bwMode="auto">
            <a:xfrm>
              <a:off x="673707" y="4375739"/>
              <a:ext cx="889332" cy="260849"/>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2000" dirty="0">
                  <a:latin typeface="+mj-lt"/>
                </a:rPr>
                <a:t>Φ</a:t>
              </a:r>
              <a:r>
                <a:rPr lang="en-US" altLang="ja-JP" sz="2000" dirty="0">
                  <a:latin typeface="+mj-lt"/>
                </a:rPr>
                <a:t>180</a:t>
              </a:r>
              <a:r>
                <a:rPr lang="el-GR" altLang="ja-JP" sz="2000" dirty="0">
                  <a:latin typeface="+mj-lt"/>
                </a:rPr>
                <a:t>0</a:t>
              </a:r>
              <a:r>
                <a:rPr lang="en-US" altLang="ja-JP" sz="2000" dirty="0">
                  <a:latin typeface="+mj-lt"/>
                </a:rPr>
                <a:t>mm</a:t>
              </a:r>
              <a:endParaRPr lang="en-US" altLang="ja-JP" dirty="0">
                <a:solidFill>
                  <a:srgbClr val="FF0000"/>
                </a:solidFill>
                <a:latin typeface="+mj-lt"/>
              </a:endParaRPr>
            </a:p>
          </p:txBody>
        </p:sp>
        <p:sp>
          <p:nvSpPr>
            <p:cNvPr id="44" name="正方形/長方形 43"/>
            <p:cNvSpPr/>
            <p:nvPr/>
          </p:nvSpPr>
          <p:spPr bwMode="auto">
            <a:xfrm>
              <a:off x="1884693" y="4420879"/>
              <a:ext cx="889332" cy="260849"/>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2000" dirty="0">
                  <a:latin typeface="+mj-lt"/>
                </a:rPr>
                <a:t>Φ</a:t>
              </a:r>
              <a:r>
                <a:rPr lang="en-US" altLang="ja-JP" sz="2000" dirty="0">
                  <a:latin typeface="+mj-lt"/>
                </a:rPr>
                <a:t>165</a:t>
              </a:r>
              <a:r>
                <a:rPr lang="el-GR" altLang="ja-JP" sz="2000" dirty="0">
                  <a:latin typeface="+mj-lt"/>
                </a:rPr>
                <a:t>0</a:t>
              </a:r>
              <a:r>
                <a:rPr lang="en-US" altLang="ja-JP" sz="2000" dirty="0">
                  <a:latin typeface="+mj-lt"/>
                </a:rPr>
                <a:t>mm</a:t>
              </a:r>
              <a:endParaRPr lang="en-US" altLang="ja-JP" dirty="0">
                <a:solidFill>
                  <a:srgbClr val="FF0000"/>
                </a:solidFill>
                <a:latin typeface="+mj-lt"/>
              </a:endParaRPr>
            </a:p>
          </p:txBody>
        </p:sp>
        <p:sp>
          <p:nvSpPr>
            <p:cNvPr id="45" name="正方形/長方形 44"/>
            <p:cNvSpPr/>
            <p:nvPr/>
          </p:nvSpPr>
          <p:spPr bwMode="auto">
            <a:xfrm>
              <a:off x="3126659" y="4414654"/>
              <a:ext cx="889332" cy="260849"/>
            </a:xfrm>
            <a:prstGeom prst="rect">
              <a:avLst/>
            </a:prstGeom>
            <a:solidFill>
              <a:srgbClr val="FBFBFB"/>
            </a:solidFill>
            <a:ln w="6350" cap="flat" cmpd="sng" algn="ctr">
              <a:solidFill>
                <a:schemeClr val="tx1">
                  <a:lumMod val="65000"/>
                  <a:lumOff val="35000"/>
                </a:schemeClr>
              </a:solidFill>
              <a:prstDash val="solid"/>
              <a:round/>
              <a:headEnd type="none" w="med" len="med"/>
              <a:tailEnd type="none" w="med" len="med"/>
            </a:ln>
            <a:effectLst/>
            <a:extLst/>
          </p:spPr>
          <p:txBody>
            <a:bodyPr vert="horz" wrap="none" lIns="126000" tIns="72000" rIns="126000" bIns="54000" numCol="1" rtlCol="0" anchor="ctr" anchorCtr="0" compatLnSpc="1">
              <a:prstTxWarp prst="textNoShape">
                <a:avLst/>
              </a:prstTxWarp>
              <a:spAutoFit/>
            </a:bodyPr>
            <a:lstStyle/>
            <a:p>
              <a:pPr>
                <a:lnSpc>
                  <a:spcPct val="90000"/>
                </a:lnSpc>
              </a:pPr>
              <a:r>
                <a:rPr lang="el-GR" altLang="ja-JP" sz="2000" dirty="0">
                  <a:latin typeface="+mj-lt"/>
                </a:rPr>
                <a:t>Φ</a:t>
              </a:r>
              <a:r>
                <a:rPr lang="en-US" altLang="ja-JP" sz="2000" dirty="0">
                  <a:latin typeface="+mj-lt"/>
                </a:rPr>
                <a:t>150</a:t>
              </a:r>
              <a:r>
                <a:rPr lang="el-GR" altLang="ja-JP" sz="2000" dirty="0">
                  <a:latin typeface="+mj-lt"/>
                </a:rPr>
                <a:t>0</a:t>
              </a:r>
              <a:r>
                <a:rPr lang="en-US" altLang="ja-JP" sz="2000" dirty="0">
                  <a:latin typeface="+mj-lt"/>
                </a:rPr>
                <a:t>mm</a:t>
              </a:r>
              <a:endParaRPr lang="en-US" altLang="ja-JP" dirty="0">
                <a:solidFill>
                  <a:srgbClr val="FF0000"/>
                </a:solidFill>
                <a:latin typeface="+mj-lt"/>
              </a:endParaRPr>
            </a:p>
          </p:txBody>
        </p:sp>
      </p:grpSp>
      <p:sp>
        <p:nvSpPr>
          <p:cNvPr id="47" name="正方形/長方形 46"/>
          <p:cNvSpPr/>
          <p:nvPr/>
        </p:nvSpPr>
        <p:spPr bwMode="auto">
          <a:xfrm>
            <a:off x="381000" y="5602942"/>
            <a:ext cx="9144000" cy="1065615"/>
          </a:xfrm>
          <a:prstGeom prst="rect">
            <a:avLst/>
          </a:prstGeom>
          <a:solidFill>
            <a:srgbClr val="1C3354"/>
          </a:solidFill>
          <a:ln w="9525" cap="flat" cmpd="sng" algn="ctr">
            <a:noFill/>
            <a:prstDash val="solid"/>
            <a:round/>
            <a:headEnd type="none" w="med" len="med"/>
            <a:tailEnd type="none" w="med" len="med"/>
          </a:ln>
          <a:effectLst/>
          <a:extLst/>
        </p:spPr>
        <p:txBody>
          <a:bodyPr vert="horz" wrap="square" lIns="180000" tIns="45720" rIns="180000" bIns="45720" numCol="1" rtlCol="0" anchor="ctr" anchorCtr="0" compatLnSpc="1">
            <a:prstTxWarp prst="textNoShape">
              <a:avLst/>
            </a:prstTxWarp>
          </a:bodyPr>
          <a:lstStyle/>
          <a:p>
            <a:pPr>
              <a:lnSpc>
                <a:spcPct val="80000"/>
              </a:lnSpc>
              <a:spcBef>
                <a:spcPts val="400"/>
              </a:spcBef>
              <a:buSzPct val="110000"/>
            </a:pPr>
            <a:r>
              <a:rPr lang="en-US" altLang="ja-JP" sz="2400" dirty="0">
                <a:solidFill>
                  <a:srgbClr val="FFC000"/>
                </a:solidFill>
                <a:latin typeface="+mj-lt"/>
              </a:rPr>
              <a:t>Japanese HRDIPs have been highly evaluated, and installed </a:t>
            </a:r>
          </a:p>
          <a:p>
            <a:pPr>
              <a:lnSpc>
                <a:spcPct val="80000"/>
              </a:lnSpc>
              <a:spcBef>
                <a:spcPts val="400"/>
              </a:spcBef>
              <a:buSzPct val="110000"/>
            </a:pPr>
            <a:r>
              <a:rPr lang="en-US" altLang="ja-JP" sz="2400" dirty="0">
                <a:solidFill>
                  <a:srgbClr val="FFC000"/>
                </a:solidFill>
                <a:latin typeface="+mj-lt"/>
              </a:rPr>
              <a:t>in many water utilities in west coast of North America</a:t>
            </a:r>
          </a:p>
          <a:p>
            <a:pPr>
              <a:lnSpc>
                <a:spcPct val="80000"/>
              </a:lnSpc>
              <a:spcBef>
                <a:spcPts val="400"/>
              </a:spcBef>
              <a:buSzPct val="110000"/>
            </a:pPr>
            <a:r>
              <a:rPr lang="en-US" altLang="ja-JP" sz="1400" dirty="0">
                <a:solidFill>
                  <a:srgbClr val="FFC000"/>
                </a:solidFill>
                <a:latin typeface="+mj-lt"/>
              </a:rPr>
              <a:t>( Los Angeles</a:t>
            </a:r>
            <a:r>
              <a:rPr lang="ja-JP" altLang="en-US" sz="1400" dirty="0">
                <a:solidFill>
                  <a:srgbClr val="FFC000"/>
                </a:solidFill>
                <a:latin typeface="+mj-lt"/>
              </a:rPr>
              <a:t>・</a:t>
            </a:r>
            <a:r>
              <a:rPr lang="en-US" altLang="ja-JP" sz="1400" dirty="0">
                <a:solidFill>
                  <a:srgbClr val="FFC000"/>
                </a:solidFill>
                <a:latin typeface="+mj-lt"/>
              </a:rPr>
              <a:t>San Francisco</a:t>
            </a:r>
            <a:r>
              <a:rPr lang="ja-JP" altLang="en-US" sz="1400" dirty="0">
                <a:solidFill>
                  <a:srgbClr val="FFC000"/>
                </a:solidFill>
                <a:latin typeface="+mj-lt"/>
              </a:rPr>
              <a:t>・</a:t>
            </a:r>
            <a:r>
              <a:rPr lang="en-US" altLang="ja-JP" sz="1400" dirty="0">
                <a:solidFill>
                  <a:srgbClr val="FFC000"/>
                </a:solidFill>
                <a:latin typeface="+mj-lt"/>
              </a:rPr>
              <a:t>Portland etc. )</a:t>
            </a:r>
          </a:p>
        </p:txBody>
      </p:sp>
    </p:spTree>
    <p:extLst>
      <p:ext uri="{BB962C8B-B14F-4D97-AF65-F5344CB8AC3E}">
        <p14:creationId xmlns:p14="http://schemas.microsoft.com/office/powerpoint/2010/main" val="173218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nodeType="withEffect">
                                  <p:stCondLst>
                                    <p:cond delay="5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childTnLst>
                                </p:cTn>
                              </p:par>
                              <p:par>
                                <p:cTn id="20" presetID="35" presetClass="path" presetSubtype="0" fill="hold" nodeType="withEffect">
                                  <p:stCondLst>
                                    <p:cond delay="0"/>
                                  </p:stCondLst>
                                  <p:childTnLst>
                                    <p:animMotion origin="layout" path="M -0.28299 -0.05578 L 2.77778E-6 -3.33333E-6 " pathEditMode="relative" rAng="0" ptsTypes="AA">
                                      <p:cBhvr>
                                        <p:cTn id="21" dur="1000" fill="hold"/>
                                        <p:tgtEl>
                                          <p:spTgt spid="27"/>
                                        </p:tgtEl>
                                        <p:attrNameLst>
                                          <p:attrName>ppt_x</p:attrName>
                                          <p:attrName>ppt_y</p:attrName>
                                        </p:attrNameLst>
                                      </p:cBhvr>
                                      <p:rCtr x="14149" y="2778"/>
                                    </p:animMotion>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25"/>
            </p:par>
          </p:childTnLst>
        </p:cTn>
      </p:par>
    </p:tnLst>
    <p:bldLst>
      <p:bldP spid="42" grpId="0"/>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745088" y="6320135"/>
            <a:ext cx="3829895" cy="461665"/>
          </a:xfrm>
          <a:prstGeom prst="rect">
            <a:avLst/>
          </a:prstGeom>
          <a:noFill/>
        </p:spPr>
        <p:txBody>
          <a:bodyPr wrap="none" rtlCol="0">
            <a:spAutoFit/>
          </a:bodyPr>
          <a:lstStyle/>
          <a:p>
            <a:r>
              <a:rPr lang="ja-JP" altLang="en-US" sz="1200" dirty="0">
                <a:solidFill>
                  <a:prstClr val="black"/>
                </a:solidFill>
              </a:rPr>
              <a:t>出典：平成</a:t>
            </a:r>
            <a:r>
              <a:rPr lang="en-US" altLang="ja-JP" sz="1200" dirty="0">
                <a:solidFill>
                  <a:prstClr val="black"/>
                </a:solidFill>
              </a:rPr>
              <a:t>27</a:t>
            </a:r>
            <a:r>
              <a:rPr lang="ja-JP" altLang="en-US" sz="1200" dirty="0">
                <a:solidFill>
                  <a:prstClr val="black"/>
                </a:solidFill>
              </a:rPr>
              <a:t>年度水道統計（日本水道協会）</a:t>
            </a:r>
            <a:endParaRPr lang="en-US" altLang="ja-JP" sz="1200" dirty="0">
              <a:solidFill>
                <a:prstClr val="black"/>
              </a:solidFill>
            </a:endParaRPr>
          </a:p>
          <a:p>
            <a:r>
              <a:rPr lang="ja-JP" altLang="en-US" sz="1200" dirty="0">
                <a:solidFill>
                  <a:prstClr val="black"/>
                </a:solidFill>
              </a:rPr>
              <a:t>　　　　平成</a:t>
            </a:r>
            <a:r>
              <a:rPr lang="en-US" altLang="ja-JP" sz="1200" dirty="0">
                <a:solidFill>
                  <a:prstClr val="black"/>
                </a:solidFill>
              </a:rPr>
              <a:t>27</a:t>
            </a:r>
            <a:r>
              <a:rPr lang="ja-JP" altLang="en-US" sz="1200" dirty="0">
                <a:solidFill>
                  <a:prstClr val="black"/>
                </a:solidFill>
              </a:rPr>
              <a:t>年度簡易水道統計（全国簡易水道協議会）</a:t>
            </a:r>
          </a:p>
        </p:txBody>
      </p:sp>
      <p:sp>
        <p:nvSpPr>
          <p:cNvPr id="4" name="AutoShape 14"/>
          <p:cNvSpPr>
            <a:spLocks noChangeArrowheads="1"/>
          </p:cNvSpPr>
          <p:nvPr/>
        </p:nvSpPr>
        <p:spPr bwMode="auto">
          <a:xfrm>
            <a:off x="164268" y="1398366"/>
            <a:ext cx="5076764" cy="374450"/>
          </a:xfrm>
          <a:prstGeom prst="roundRect">
            <a:avLst>
              <a:gd name="adj" fmla="val 16667"/>
            </a:avLst>
          </a:prstGeom>
          <a:solidFill>
            <a:srgbClr val="FFFF99"/>
          </a:solidFill>
          <a:ln w="25400" algn="ctr">
            <a:solidFill>
              <a:srgbClr val="FF0000"/>
            </a:solidFill>
            <a:round/>
            <a:headEnd/>
            <a:tailEnd/>
          </a:ln>
          <a:effectLst/>
        </p:spPr>
        <p:txBody>
          <a:bodyPr wrap="square" lIns="91322" tIns="45666" rIns="91322" bIns="45666">
            <a:spAutoFit/>
          </a:bodyPr>
          <a:lstStyle/>
          <a:p>
            <a:pPr algn="ctr">
              <a:spcBef>
                <a:spcPct val="50000"/>
              </a:spcBef>
            </a:pPr>
            <a:r>
              <a:rPr lang="ja-JP" altLang="en-US" sz="1600" b="1" dirty="0">
                <a:solidFill>
                  <a:prstClr val="black"/>
                </a:solidFill>
                <a:latin typeface="Calibri"/>
                <a:ea typeface="ＭＳ Ｐゴシック"/>
              </a:rPr>
              <a:t>水道事業数の推移</a:t>
            </a:r>
          </a:p>
        </p:txBody>
      </p:sp>
      <p:sp>
        <p:nvSpPr>
          <p:cNvPr id="37" name="AutoShape 16"/>
          <p:cNvSpPr>
            <a:spLocks noChangeArrowheads="1"/>
          </p:cNvSpPr>
          <p:nvPr/>
        </p:nvSpPr>
        <p:spPr bwMode="auto">
          <a:xfrm>
            <a:off x="5385048" y="1398366"/>
            <a:ext cx="4428464" cy="374450"/>
          </a:xfrm>
          <a:prstGeom prst="roundRect">
            <a:avLst>
              <a:gd name="adj" fmla="val 16667"/>
            </a:avLst>
          </a:prstGeom>
          <a:solidFill>
            <a:srgbClr val="FFFF99"/>
          </a:solidFill>
          <a:ln w="25400" algn="ctr">
            <a:solidFill>
              <a:srgbClr val="FF0000"/>
            </a:solidFill>
            <a:round/>
            <a:headEnd/>
            <a:tailEnd/>
          </a:ln>
          <a:effectLst/>
        </p:spPr>
        <p:txBody>
          <a:bodyPr wrap="square" lIns="91322" tIns="45666" rIns="91322" bIns="45666">
            <a:spAutoFit/>
          </a:bodyPr>
          <a:lstStyle/>
          <a:p>
            <a:pPr algn="ctr">
              <a:spcBef>
                <a:spcPct val="50000"/>
              </a:spcBef>
            </a:pPr>
            <a:r>
              <a:rPr lang="ja-JP" altLang="en-US" sz="1600" b="1" dirty="0">
                <a:solidFill>
                  <a:prstClr val="black"/>
                </a:solidFill>
                <a:latin typeface="Calibri"/>
                <a:ea typeface="ＭＳ Ｐゴシック"/>
              </a:rPr>
              <a:t>水道事業の経営主体</a:t>
            </a:r>
          </a:p>
        </p:txBody>
      </p:sp>
      <p:grpSp>
        <p:nvGrpSpPr>
          <p:cNvPr id="39" name="グループ化 38"/>
          <p:cNvGrpSpPr/>
          <p:nvPr/>
        </p:nvGrpSpPr>
        <p:grpSpPr>
          <a:xfrm>
            <a:off x="5963652" y="2518893"/>
            <a:ext cx="3960000" cy="48821"/>
            <a:chOff x="0" y="0"/>
            <a:chExt cx="768610" cy="150224"/>
          </a:xfrm>
          <a:solidFill>
            <a:schemeClr val="bg1"/>
          </a:solidFill>
        </p:grpSpPr>
        <p:grpSp>
          <p:nvGrpSpPr>
            <p:cNvPr id="40" name="グループ化 39"/>
            <p:cNvGrpSpPr/>
            <p:nvPr/>
          </p:nvGrpSpPr>
          <p:grpSpPr>
            <a:xfrm>
              <a:off x="0" y="1552"/>
              <a:ext cx="159010" cy="147120"/>
              <a:chOff x="0" y="1552"/>
              <a:chExt cx="159010" cy="147120"/>
            </a:xfrm>
            <a:grpFill/>
          </p:grpSpPr>
          <p:sp>
            <p:nvSpPr>
              <p:cNvPr id="57" name="大波 56"/>
              <p:cNvSpPr/>
              <p:nvPr/>
            </p:nvSpPr>
            <p:spPr>
              <a:xfrm>
                <a:off x="0"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大波 57"/>
              <p:cNvSpPr/>
              <p:nvPr/>
            </p:nvSpPr>
            <p:spPr>
              <a:xfrm>
                <a:off x="102361"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9" name="大波 58"/>
              <p:cNvSpPr/>
              <p:nvPr/>
            </p:nvSpPr>
            <p:spPr>
              <a:xfrm>
                <a:off x="51959" y="1552"/>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41" name="グループ化 40"/>
            <p:cNvGrpSpPr/>
            <p:nvPr/>
          </p:nvGrpSpPr>
          <p:grpSpPr>
            <a:xfrm>
              <a:off x="152400" y="0"/>
              <a:ext cx="159010" cy="147120"/>
              <a:chOff x="152400" y="0"/>
              <a:chExt cx="159010" cy="147120"/>
            </a:xfrm>
            <a:grpFill/>
          </p:grpSpPr>
          <p:sp>
            <p:nvSpPr>
              <p:cNvPr id="54" name="大波 53"/>
              <p:cNvSpPr/>
              <p:nvPr/>
            </p:nvSpPr>
            <p:spPr>
              <a:xfrm>
                <a:off x="152400" y="1552"/>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大波 54"/>
              <p:cNvSpPr/>
              <p:nvPr/>
            </p:nvSpPr>
            <p:spPr>
              <a:xfrm>
                <a:off x="254761" y="1552"/>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6" name="大波 55"/>
              <p:cNvSpPr/>
              <p:nvPr/>
            </p:nvSpPr>
            <p:spPr>
              <a:xfrm>
                <a:off x="204359" y="0"/>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42" name="グループ化 41"/>
            <p:cNvGrpSpPr/>
            <p:nvPr/>
          </p:nvGrpSpPr>
          <p:grpSpPr>
            <a:xfrm>
              <a:off x="304800" y="3104"/>
              <a:ext cx="159010" cy="147120"/>
              <a:chOff x="304800" y="3104"/>
              <a:chExt cx="159010" cy="147120"/>
            </a:xfrm>
            <a:grpFill/>
          </p:grpSpPr>
          <p:sp>
            <p:nvSpPr>
              <p:cNvPr id="51" name="大波 50"/>
              <p:cNvSpPr/>
              <p:nvPr/>
            </p:nvSpPr>
            <p:spPr>
              <a:xfrm>
                <a:off x="304800"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大波 51"/>
              <p:cNvSpPr/>
              <p:nvPr/>
            </p:nvSpPr>
            <p:spPr>
              <a:xfrm>
                <a:off x="407161"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大波 52"/>
              <p:cNvSpPr/>
              <p:nvPr/>
            </p:nvSpPr>
            <p:spPr>
              <a:xfrm>
                <a:off x="356759"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43" name="グループ化 42"/>
            <p:cNvGrpSpPr/>
            <p:nvPr/>
          </p:nvGrpSpPr>
          <p:grpSpPr>
            <a:xfrm>
              <a:off x="457200" y="3104"/>
              <a:ext cx="159010" cy="147120"/>
              <a:chOff x="457200" y="3104"/>
              <a:chExt cx="159010" cy="147120"/>
            </a:xfrm>
            <a:grpFill/>
          </p:grpSpPr>
          <p:sp>
            <p:nvSpPr>
              <p:cNvPr id="48" name="大波 47"/>
              <p:cNvSpPr/>
              <p:nvPr/>
            </p:nvSpPr>
            <p:spPr>
              <a:xfrm>
                <a:off x="457200"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9" name="大波 48"/>
              <p:cNvSpPr/>
              <p:nvPr/>
            </p:nvSpPr>
            <p:spPr>
              <a:xfrm>
                <a:off x="559561"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0" name="大波 49"/>
              <p:cNvSpPr/>
              <p:nvPr/>
            </p:nvSpPr>
            <p:spPr>
              <a:xfrm>
                <a:off x="509159"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44" name="グループ化 43"/>
            <p:cNvGrpSpPr/>
            <p:nvPr/>
          </p:nvGrpSpPr>
          <p:grpSpPr>
            <a:xfrm>
              <a:off x="609600" y="3104"/>
              <a:ext cx="159010" cy="147120"/>
              <a:chOff x="609600" y="3104"/>
              <a:chExt cx="159010" cy="147120"/>
            </a:xfrm>
            <a:grpFill/>
          </p:grpSpPr>
          <p:sp>
            <p:nvSpPr>
              <p:cNvPr id="45" name="大波 44"/>
              <p:cNvSpPr/>
              <p:nvPr/>
            </p:nvSpPr>
            <p:spPr>
              <a:xfrm>
                <a:off x="609600"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6" name="大波 45"/>
              <p:cNvSpPr/>
              <p:nvPr/>
            </p:nvSpPr>
            <p:spPr>
              <a:xfrm>
                <a:off x="711961" y="4656"/>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7" name="大波 46"/>
              <p:cNvSpPr/>
              <p:nvPr/>
            </p:nvSpPr>
            <p:spPr>
              <a:xfrm>
                <a:off x="661559" y="3104"/>
                <a:ext cx="56649" cy="145568"/>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sp>
        <p:nvSpPr>
          <p:cNvPr id="36" name="AutoShape 5"/>
          <p:cNvSpPr>
            <a:spLocks noChangeArrowheads="1"/>
          </p:cNvSpPr>
          <p:nvPr/>
        </p:nvSpPr>
        <p:spPr bwMode="auto">
          <a:xfrm>
            <a:off x="0" y="-27384"/>
            <a:ext cx="9906000" cy="576262"/>
          </a:xfrm>
          <a:prstGeom prst="roundRect">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ja-JP" altLang="en-US" sz="3200" dirty="0">
                <a:solidFill>
                  <a:prstClr val="black"/>
                </a:solidFill>
                <a:latin typeface="ＭＳ Ｐゴシック"/>
              </a:rPr>
              <a:t>水道事業の状況（数の推移、経営主体）</a:t>
            </a:r>
          </a:p>
        </p:txBody>
      </p:sp>
      <p:graphicFrame>
        <p:nvGraphicFramePr>
          <p:cNvPr id="68" name="表 67"/>
          <p:cNvGraphicFramePr>
            <a:graphicFrameLocks noGrp="1"/>
          </p:cNvGraphicFramePr>
          <p:nvPr>
            <p:extLst/>
          </p:nvPr>
        </p:nvGraphicFramePr>
        <p:xfrm>
          <a:off x="5385048" y="2212804"/>
          <a:ext cx="4459292" cy="3918248"/>
        </p:xfrm>
        <a:graphic>
          <a:graphicData uri="http://schemas.openxmlformats.org/drawingml/2006/table">
            <a:tbl>
              <a:tblPr firstRow="1" bandRow="1">
                <a:tableStyleId>{5940675A-B579-460E-94D1-54222C63F5DA}</a:tableStyleId>
              </a:tblPr>
              <a:tblGrid>
                <a:gridCol w="941238">
                  <a:extLst>
                    <a:ext uri="{9D8B030D-6E8A-4147-A177-3AD203B41FA5}">
                      <a16:colId xmlns:a16="http://schemas.microsoft.com/office/drawing/2014/main" val="20000"/>
                    </a:ext>
                  </a:extLst>
                </a:gridCol>
                <a:gridCol w="85375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tblGrid>
              <a:tr h="468718">
                <a:tc rowSpan="2">
                  <a:txBody>
                    <a:bodyPr/>
                    <a:lstStyle/>
                    <a:p>
                      <a:pPr algn="ctr"/>
                      <a:endParaRPr kumimoji="1" lang="ja-JP" altLang="en-US" sz="1600" b="1" dirty="0">
                        <a:solidFill>
                          <a:schemeClr val="bg1"/>
                        </a:solidFill>
                      </a:endParaRPr>
                    </a:p>
                  </a:txBody>
                  <a:tcPr marL="99060" marR="99060" anchor="ctr"/>
                </a:tc>
                <a:tc rowSpan="2">
                  <a:txBody>
                    <a:bodyPr/>
                    <a:lstStyle/>
                    <a:p>
                      <a:pPr algn="ctr"/>
                      <a:r>
                        <a:rPr kumimoji="1" lang="ja-JP" altLang="en-US" sz="1600" dirty="0"/>
                        <a:t>事業数</a:t>
                      </a:r>
                      <a:endParaRPr kumimoji="1" lang="ja-JP" altLang="en-US" sz="1600" b="1" dirty="0">
                        <a:solidFill>
                          <a:schemeClr val="bg1"/>
                        </a:solidFill>
                      </a:endParaRPr>
                    </a:p>
                  </a:txBody>
                  <a:tcPr marL="99060" marR="99060" anchor="ctr"/>
                </a:tc>
                <a:tc gridSpan="3">
                  <a:txBody>
                    <a:bodyPr/>
                    <a:lstStyle/>
                    <a:p>
                      <a:pPr algn="ctr"/>
                      <a:r>
                        <a:rPr kumimoji="1" lang="ja-JP" altLang="en-US" sz="1600" dirty="0"/>
                        <a:t>公営</a:t>
                      </a:r>
                      <a:endParaRPr kumimoji="1" lang="ja-JP" altLang="en-US" sz="1600" b="1" dirty="0">
                        <a:solidFill>
                          <a:schemeClr val="bg1"/>
                        </a:solidFill>
                      </a:endParaRPr>
                    </a:p>
                  </a:txBody>
                  <a:tcPr marL="99060" marR="99060" anchor="ctr"/>
                </a:tc>
                <a:tc hMerge="1">
                  <a:txBody>
                    <a:bodyPr/>
                    <a:lstStyle/>
                    <a:p>
                      <a:pPr algn="ctr"/>
                      <a:endParaRPr kumimoji="1" lang="ja-JP" altLang="en-US" dirty="0"/>
                    </a:p>
                  </a:txBody>
                  <a:tcPr anchor="ctr"/>
                </a:tc>
                <a:tc hMerge="1">
                  <a:txBody>
                    <a:bodyPr/>
                    <a:lstStyle/>
                    <a:p>
                      <a:pPr algn="ctr"/>
                      <a:endParaRPr kumimoji="1" lang="ja-JP" altLang="en-US" dirty="0"/>
                    </a:p>
                  </a:txBody>
                  <a:tcPr anchor="ctr"/>
                </a:tc>
                <a:tc rowSpan="2">
                  <a:txBody>
                    <a:bodyPr/>
                    <a:lstStyle/>
                    <a:p>
                      <a:pPr algn="ctr"/>
                      <a:r>
                        <a:rPr kumimoji="1" lang="ja-JP" altLang="en-US" sz="1600" dirty="0"/>
                        <a:t>民営</a:t>
                      </a:r>
                      <a:endParaRPr kumimoji="1" lang="ja-JP" altLang="en-US" sz="1600" b="1" dirty="0">
                        <a:solidFill>
                          <a:schemeClr val="bg1"/>
                        </a:solidFill>
                      </a:endParaRPr>
                    </a:p>
                  </a:txBody>
                  <a:tcPr marL="99060" marR="99060" anchor="ctr"/>
                </a:tc>
                <a:extLst>
                  <a:ext uri="{0D108BD9-81ED-4DB2-BD59-A6C34878D82A}">
                    <a16:rowId xmlns:a16="http://schemas.microsoft.com/office/drawing/2014/main" val="10000"/>
                  </a:ext>
                </a:extLst>
              </a:tr>
              <a:tr h="669306">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sz="1600" dirty="0"/>
                        <a:t>市町村営</a:t>
                      </a:r>
                      <a:endParaRPr kumimoji="1" lang="ja-JP" altLang="en-US" sz="1600" b="1" dirty="0">
                        <a:solidFill>
                          <a:schemeClr val="bg1"/>
                        </a:solidFill>
                      </a:endParaRPr>
                    </a:p>
                  </a:txBody>
                  <a:tcPr marL="99060" marR="99060" anchor="ctr"/>
                </a:tc>
                <a:tc>
                  <a:txBody>
                    <a:bodyPr/>
                    <a:lstStyle/>
                    <a:p>
                      <a:pPr algn="ctr"/>
                      <a:r>
                        <a:rPr kumimoji="1" lang="ja-JP" altLang="en-US" sz="1600" dirty="0"/>
                        <a:t>県営</a:t>
                      </a:r>
                      <a:endParaRPr kumimoji="1" lang="ja-JP" altLang="en-US" sz="1600" b="1" dirty="0">
                        <a:solidFill>
                          <a:schemeClr val="bg1"/>
                        </a:solidFill>
                      </a:endParaRPr>
                    </a:p>
                  </a:txBody>
                  <a:tcPr marL="99060" marR="99060" anchor="ctr"/>
                </a:tc>
                <a:tc>
                  <a:txBody>
                    <a:bodyPr/>
                    <a:lstStyle/>
                    <a:p>
                      <a:pPr algn="ctr"/>
                      <a:r>
                        <a:rPr kumimoji="1" lang="ja-JP" altLang="en-US" sz="1600" dirty="0"/>
                        <a:t>一部事務組合等</a:t>
                      </a:r>
                      <a:endParaRPr kumimoji="1" lang="ja-JP" altLang="en-US" sz="1600" b="1" dirty="0">
                        <a:solidFill>
                          <a:schemeClr val="bg1"/>
                        </a:solidFill>
                      </a:endParaRPr>
                    </a:p>
                  </a:txBody>
                  <a:tcPr marL="99060" marR="99060" anchor="ctr"/>
                </a:tc>
                <a:tc vMerge="1">
                  <a:txBody>
                    <a:bodyPr/>
                    <a:lstStyle/>
                    <a:p>
                      <a:endParaRPr kumimoji="1" lang="ja-JP" altLang="en-US" dirty="0"/>
                    </a:p>
                  </a:txBody>
                  <a:tcPr/>
                </a:tc>
                <a:extLst>
                  <a:ext uri="{0D108BD9-81ED-4DB2-BD59-A6C34878D82A}">
                    <a16:rowId xmlns:a16="http://schemas.microsoft.com/office/drawing/2014/main" val="10001"/>
                  </a:ext>
                </a:extLst>
              </a:tr>
              <a:tr h="669306">
                <a:tc>
                  <a:txBody>
                    <a:bodyPr/>
                    <a:lstStyle/>
                    <a:p>
                      <a:r>
                        <a:rPr kumimoji="1" lang="ja-JP" altLang="en-US" sz="1600" dirty="0"/>
                        <a:t>上水道事業</a:t>
                      </a:r>
                      <a:endParaRPr kumimoji="1" lang="en-US" altLang="ja-JP" sz="1600" dirty="0"/>
                    </a:p>
                  </a:txBody>
                  <a:tcPr marL="99060" marR="99060" anchor="ctr"/>
                </a:tc>
                <a:tc>
                  <a:txBody>
                    <a:bodyPr/>
                    <a:lstStyle/>
                    <a:p>
                      <a:pPr algn="ctr"/>
                      <a:r>
                        <a:rPr kumimoji="1" lang="en-US" altLang="ja-JP" sz="1600" kern="1200" dirty="0">
                          <a:solidFill>
                            <a:schemeClr val="tx1"/>
                          </a:solidFill>
                          <a:latin typeface="+mn-lt"/>
                          <a:ea typeface="+mn-ea"/>
                          <a:cs typeface="+mn-cs"/>
                        </a:rPr>
                        <a:t>1,381</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1,315</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5</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52</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9</a:t>
                      </a:r>
                      <a:endParaRPr kumimoji="1" lang="ja-JP" altLang="en-US" sz="1600" kern="1200" dirty="0">
                        <a:solidFill>
                          <a:schemeClr val="tx1"/>
                        </a:solidFill>
                        <a:latin typeface="+mn-lt"/>
                        <a:ea typeface="+mn-ea"/>
                        <a:cs typeface="+mn-cs"/>
                      </a:endParaRPr>
                    </a:p>
                  </a:txBody>
                  <a:tcPr marL="99060" marR="99060" anchor="ctr"/>
                </a:tc>
                <a:extLst>
                  <a:ext uri="{0D108BD9-81ED-4DB2-BD59-A6C34878D82A}">
                    <a16:rowId xmlns:a16="http://schemas.microsoft.com/office/drawing/2014/main" val="10002"/>
                  </a:ext>
                </a:extLst>
              </a:tr>
              <a:tr h="856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簡易水道事業</a:t>
                      </a:r>
                      <a:endParaRPr kumimoji="1" lang="en-US" altLang="ja-JP" sz="1600" b="0" dirty="0">
                        <a:latin typeface="+mn-ea"/>
                        <a:ea typeface="+mn-ea"/>
                      </a:endParaRPr>
                    </a:p>
                  </a:txBody>
                  <a:tcPr marL="99060" marR="99060" anchor="ctr"/>
                </a:tc>
                <a:tc>
                  <a:txBody>
                    <a:bodyPr/>
                    <a:lstStyle/>
                    <a:p>
                      <a:pPr algn="ctr"/>
                      <a:r>
                        <a:rPr kumimoji="1" lang="en-US" altLang="ja-JP" sz="1600" kern="1200" dirty="0">
                          <a:solidFill>
                            <a:schemeClr val="tx1"/>
                          </a:solidFill>
                          <a:latin typeface="+mn-lt"/>
                          <a:ea typeface="+mn-ea"/>
                          <a:cs typeface="+mn-cs"/>
                        </a:rPr>
                        <a:t>5,629</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4,878</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4</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675</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72</a:t>
                      </a:r>
                      <a:endParaRPr kumimoji="1" lang="ja-JP" altLang="en-US" sz="1600" kern="1200" dirty="0">
                        <a:solidFill>
                          <a:schemeClr val="tx1"/>
                        </a:solidFill>
                        <a:latin typeface="+mn-lt"/>
                        <a:ea typeface="+mn-ea"/>
                        <a:cs typeface="+mn-cs"/>
                      </a:endParaRPr>
                    </a:p>
                  </a:txBody>
                  <a:tcPr marL="99060" marR="99060" anchor="ctr"/>
                </a:tc>
                <a:extLst>
                  <a:ext uri="{0D108BD9-81ED-4DB2-BD59-A6C34878D82A}">
                    <a16:rowId xmlns:a16="http://schemas.microsoft.com/office/drawing/2014/main" val="10003"/>
                  </a:ext>
                </a:extLst>
              </a:tr>
              <a:tr h="856712">
                <a:tc>
                  <a:txBody>
                    <a:bodyPr/>
                    <a:lstStyle/>
                    <a:p>
                      <a:r>
                        <a:rPr kumimoji="1" lang="ja-JP" altLang="en-US" sz="1600" b="0" dirty="0">
                          <a:latin typeface="+mn-ea"/>
                          <a:ea typeface="+mn-ea"/>
                        </a:rPr>
                        <a:t>合計</a:t>
                      </a:r>
                      <a:endParaRPr kumimoji="1" lang="en-US" altLang="ja-JP" sz="1600" b="0" dirty="0">
                        <a:latin typeface="+mn-ea"/>
                        <a:ea typeface="+mn-ea"/>
                      </a:endParaRPr>
                    </a:p>
                  </a:txBody>
                  <a:tcPr marL="99060" marR="99060" anchor="ctr"/>
                </a:tc>
                <a:tc>
                  <a:txBody>
                    <a:bodyPr/>
                    <a:lstStyle/>
                    <a:p>
                      <a:pPr algn="ctr"/>
                      <a:r>
                        <a:rPr kumimoji="1" lang="en-US" altLang="ja-JP" sz="1600" kern="1200" dirty="0">
                          <a:solidFill>
                            <a:schemeClr val="tx1"/>
                          </a:solidFill>
                          <a:latin typeface="+mn-lt"/>
                          <a:ea typeface="+mn-ea"/>
                          <a:cs typeface="+mn-cs"/>
                        </a:rPr>
                        <a:t>7,010</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6,193</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9</a:t>
                      </a:r>
                    </a:p>
                  </a:txBody>
                  <a:tcPr marL="99060" marR="99060" anchor="ctr"/>
                </a:tc>
                <a:tc>
                  <a:txBody>
                    <a:bodyPr/>
                    <a:lstStyle/>
                    <a:p>
                      <a:pPr algn="ctr"/>
                      <a:r>
                        <a:rPr kumimoji="1" lang="en-US" altLang="ja-JP" sz="1600" kern="1200" dirty="0">
                          <a:solidFill>
                            <a:schemeClr val="tx1"/>
                          </a:solidFill>
                          <a:latin typeface="+mn-lt"/>
                          <a:ea typeface="+mn-ea"/>
                          <a:cs typeface="+mn-cs"/>
                        </a:rPr>
                        <a:t>727</a:t>
                      </a:r>
                      <a:endParaRPr kumimoji="1" lang="ja-JP" altLang="en-US" sz="1600" kern="1200" dirty="0">
                        <a:solidFill>
                          <a:schemeClr val="tx1"/>
                        </a:solidFill>
                        <a:latin typeface="+mn-lt"/>
                        <a:ea typeface="+mn-ea"/>
                        <a:cs typeface="+mn-cs"/>
                      </a:endParaRPr>
                    </a:p>
                  </a:txBody>
                  <a:tcPr marL="99060" marR="99060" anchor="ctr"/>
                </a:tc>
                <a:tc>
                  <a:txBody>
                    <a:bodyPr/>
                    <a:lstStyle/>
                    <a:p>
                      <a:pPr algn="ctr"/>
                      <a:r>
                        <a:rPr kumimoji="1" lang="en-US" altLang="ja-JP" sz="1600" kern="1200" dirty="0">
                          <a:solidFill>
                            <a:schemeClr val="tx1"/>
                          </a:solidFill>
                          <a:latin typeface="+mn-lt"/>
                          <a:ea typeface="+mn-ea"/>
                          <a:cs typeface="+mn-cs"/>
                        </a:rPr>
                        <a:t>81</a:t>
                      </a:r>
                      <a:endParaRPr kumimoji="1" lang="ja-JP" altLang="en-US" sz="1600" kern="1200" dirty="0">
                        <a:solidFill>
                          <a:schemeClr val="tx1"/>
                        </a:solidFill>
                        <a:latin typeface="+mn-lt"/>
                        <a:ea typeface="+mn-ea"/>
                        <a:cs typeface="+mn-cs"/>
                      </a:endParaRPr>
                    </a:p>
                  </a:txBody>
                  <a:tcPr marL="99060" marR="99060" anchor="ctr"/>
                </a:tc>
                <a:extLst>
                  <a:ext uri="{0D108BD9-81ED-4DB2-BD59-A6C34878D82A}">
                    <a16:rowId xmlns:a16="http://schemas.microsoft.com/office/drawing/2014/main" val="10004"/>
                  </a:ext>
                </a:extLst>
              </a:tr>
            </a:tbl>
          </a:graphicData>
        </a:graphic>
      </p:graphicFrame>
      <p:sp>
        <p:nvSpPr>
          <p:cNvPr id="69" name="テキスト ボックス 68"/>
          <p:cNvSpPr txBox="1"/>
          <p:nvPr/>
        </p:nvSpPr>
        <p:spPr>
          <a:xfrm>
            <a:off x="7905328" y="1822942"/>
            <a:ext cx="1983235" cy="307777"/>
          </a:xfrm>
          <a:prstGeom prst="rect">
            <a:avLst/>
          </a:prstGeom>
          <a:noFill/>
        </p:spPr>
        <p:txBody>
          <a:bodyPr wrap="none" rtlCol="0">
            <a:spAutoFit/>
          </a:bodyPr>
          <a:lstStyle/>
          <a:p>
            <a:r>
              <a:rPr lang="ja-JP" altLang="en-US" sz="1400" dirty="0"/>
              <a:t>（</a:t>
            </a:r>
            <a:r>
              <a:rPr kumimoji="1" lang="ja-JP" altLang="en-US" sz="1400" dirty="0"/>
              <a:t>平成</a:t>
            </a:r>
            <a:r>
              <a:rPr kumimoji="1" lang="en-US" altLang="ja-JP" sz="1400" dirty="0"/>
              <a:t>27</a:t>
            </a:r>
            <a:r>
              <a:rPr kumimoji="1" lang="ja-JP" altLang="en-US" sz="1400" dirty="0"/>
              <a:t>年度</a:t>
            </a:r>
            <a:r>
              <a:rPr lang="ja-JP" altLang="en-US" sz="1400" dirty="0"/>
              <a:t>末の数値）</a:t>
            </a:r>
          </a:p>
        </p:txBody>
      </p:sp>
      <p:sp>
        <p:nvSpPr>
          <p:cNvPr id="64" name="テキスト ボックス 63"/>
          <p:cNvSpPr txBox="1"/>
          <p:nvPr/>
        </p:nvSpPr>
        <p:spPr>
          <a:xfrm>
            <a:off x="202339" y="6146140"/>
            <a:ext cx="4908716" cy="523220"/>
          </a:xfrm>
          <a:prstGeom prst="rect">
            <a:avLst/>
          </a:prstGeom>
          <a:noFill/>
        </p:spPr>
        <p:txBody>
          <a:bodyPr wrap="none" rtlCol="0">
            <a:spAutoFit/>
          </a:bodyPr>
          <a:lstStyle/>
          <a:p>
            <a:r>
              <a:rPr lang="ja-JP" altLang="en-US" sz="1400" dirty="0">
                <a:solidFill>
                  <a:prstClr val="black"/>
                </a:solidFill>
              </a:rPr>
              <a:t>上水道事業：計画給水人口が</a:t>
            </a:r>
            <a:r>
              <a:rPr lang="en-US" altLang="ja-JP" sz="1400" dirty="0">
                <a:solidFill>
                  <a:prstClr val="black"/>
                </a:solidFill>
              </a:rPr>
              <a:t>5,001</a:t>
            </a:r>
            <a:r>
              <a:rPr lang="ja-JP" altLang="en-US" sz="1400" dirty="0">
                <a:solidFill>
                  <a:prstClr val="black"/>
                </a:solidFill>
              </a:rPr>
              <a:t>人以上の水道</a:t>
            </a:r>
            <a:endParaRPr lang="en-US" altLang="ja-JP" sz="1400" dirty="0">
              <a:solidFill>
                <a:prstClr val="black"/>
              </a:solidFill>
            </a:endParaRPr>
          </a:p>
          <a:p>
            <a:r>
              <a:rPr lang="ja-JP" altLang="en-US" sz="1400" dirty="0">
                <a:solidFill>
                  <a:prstClr val="black"/>
                </a:solidFill>
              </a:rPr>
              <a:t>簡易水道事業：計画給水人口が</a:t>
            </a:r>
            <a:r>
              <a:rPr lang="en-US" altLang="ja-JP" sz="1400" dirty="0">
                <a:solidFill>
                  <a:prstClr val="black"/>
                </a:solidFill>
              </a:rPr>
              <a:t>101</a:t>
            </a:r>
            <a:r>
              <a:rPr lang="ja-JP" altLang="en-US" sz="1400" dirty="0">
                <a:solidFill>
                  <a:prstClr val="black"/>
                </a:solidFill>
              </a:rPr>
              <a:t>人以上</a:t>
            </a:r>
            <a:r>
              <a:rPr lang="en-US" altLang="ja-JP" sz="1400" dirty="0">
                <a:solidFill>
                  <a:prstClr val="black"/>
                </a:solidFill>
              </a:rPr>
              <a:t>5,000</a:t>
            </a:r>
            <a:r>
              <a:rPr lang="ja-JP" altLang="en-US" sz="1400" dirty="0">
                <a:solidFill>
                  <a:prstClr val="black"/>
                </a:solidFill>
              </a:rPr>
              <a:t>人以下の水道</a:t>
            </a:r>
          </a:p>
        </p:txBody>
      </p:sp>
      <p:sp>
        <p:nvSpPr>
          <p:cNvPr id="38" name="正方形/長方形 37"/>
          <p:cNvSpPr/>
          <p:nvPr/>
        </p:nvSpPr>
        <p:spPr>
          <a:xfrm>
            <a:off x="10209584" y="2132855"/>
            <a:ext cx="1944216" cy="16022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altLang="ja-JP" sz="1600" dirty="0"/>
              <a:t>11</a:t>
            </a:r>
            <a:r>
              <a:rPr kumimoji="1" lang="en-US" altLang="ja-JP" sz="1600" dirty="0"/>
              <a:t>/2</a:t>
            </a:r>
            <a:r>
              <a:rPr lang="en-US" altLang="ja-JP" sz="1600" dirty="0"/>
              <a:t> </a:t>
            </a:r>
            <a:r>
              <a:rPr lang="ja-JP" altLang="en-US" sz="1600" dirty="0"/>
              <a:t>修正</a:t>
            </a:r>
            <a:endParaRPr lang="en-US" altLang="ja-JP" sz="1600" dirty="0"/>
          </a:p>
          <a:p>
            <a:r>
              <a:rPr lang="ja-JP" altLang="en-US" sz="1600" dirty="0"/>
              <a:t>・水道事業数のグラフの修正</a:t>
            </a:r>
            <a:endParaRPr lang="en-US" altLang="ja-JP" sz="1600" dirty="0"/>
          </a:p>
        </p:txBody>
      </p:sp>
      <p:graphicFrame>
        <p:nvGraphicFramePr>
          <p:cNvPr id="65" name="グラフ 64"/>
          <p:cNvGraphicFramePr>
            <a:graphicFrameLocks/>
          </p:cNvGraphicFramePr>
          <p:nvPr>
            <p:extLst/>
          </p:nvPr>
        </p:nvGraphicFramePr>
        <p:xfrm>
          <a:off x="-7552" y="1921126"/>
          <a:ext cx="5371087" cy="4172170"/>
        </p:xfrm>
        <a:graphic>
          <a:graphicData uri="http://schemas.openxmlformats.org/drawingml/2006/chart">
            <c:chart xmlns:c="http://schemas.openxmlformats.org/drawingml/2006/chart" xmlns:r="http://schemas.openxmlformats.org/officeDocument/2006/relationships" r:id="rId2"/>
          </a:graphicData>
        </a:graphic>
      </p:graphicFrame>
      <p:sp>
        <p:nvSpPr>
          <p:cNvPr id="60" name="大波 59"/>
          <p:cNvSpPr/>
          <p:nvPr/>
        </p:nvSpPr>
        <p:spPr>
          <a:xfrm rot="5400000">
            <a:off x="1161478" y="3686275"/>
            <a:ext cx="540000" cy="82847"/>
          </a:xfrm>
          <a:prstGeom prst="wav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71" name="大波 70"/>
          <p:cNvSpPr/>
          <p:nvPr/>
        </p:nvSpPr>
        <p:spPr>
          <a:xfrm rot="5400000">
            <a:off x="1140271" y="5599187"/>
            <a:ext cx="540000" cy="82847"/>
          </a:xfrm>
          <a:prstGeom prst="wav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6" name="AutoShape 14"/>
          <p:cNvSpPr>
            <a:spLocks noChangeArrowheads="1"/>
          </p:cNvSpPr>
          <p:nvPr/>
        </p:nvSpPr>
        <p:spPr bwMode="auto">
          <a:xfrm>
            <a:off x="-159568" y="1885871"/>
            <a:ext cx="1475507" cy="340398"/>
          </a:xfrm>
          <a:prstGeom prst="roundRect">
            <a:avLst>
              <a:gd name="adj" fmla="val 16667"/>
            </a:avLst>
          </a:prstGeom>
          <a:noFill/>
          <a:ln w="25400" algn="ctr">
            <a:noFill/>
            <a:round/>
            <a:headEnd/>
            <a:tailEnd/>
          </a:ln>
          <a:effectLst/>
        </p:spPr>
        <p:txBody>
          <a:bodyPr wrap="square" lIns="91322" tIns="45666" rIns="91322" bIns="45666">
            <a:spAutoFit/>
          </a:bodyPr>
          <a:lstStyle/>
          <a:p>
            <a:pPr algn="ctr">
              <a:spcBef>
                <a:spcPct val="50000"/>
              </a:spcBef>
            </a:pPr>
            <a:r>
              <a:rPr lang="ja-JP" altLang="en-US" sz="1400" b="1" dirty="0">
                <a:solidFill>
                  <a:prstClr val="black"/>
                </a:solidFill>
                <a:latin typeface="Calibri"/>
                <a:ea typeface="ＭＳ Ｐゴシック"/>
              </a:rPr>
              <a:t>上水道事業数</a:t>
            </a:r>
          </a:p>
        </p:txBody>
      </p:sp>
      <p:sp>
        <p:nvSpPr>
          <p:cNvPr id="67" name="AutoShape 14"/>
          <p:cNvSpPr>
            <a:spLocks noChangeArrowheads="1"/>
          </p:cNvSpPr>
          <p:nvPr/>
        </p:nvSpPr>
        <p:spPr bwMode="auto">
          <a:xfrm>
            <a:off x="3598898" y="1880699"/>
            <a:ext cx="1524361" cy="340398"/>
          </a:xfrm>
          <a:prstGeom prst="roundRect">
            <a:avLst>
              <a:gd name="adj" fmla="val 16667"/>
            </a:avLst>
          </a:prstGeom>
          <a:noFill/>
          <a:ln w="25400" algn="ctr">
            <a:noFill/>
            <a:round/>
            <a:headEnd/>
            <a:tailEnd/>
          </a:ln>
          <a:effectLst/>
        </p:spPr>
        <p:txBody>
          <a:bodyPr wrap="square" lIns="91322" tIns="45666" rIns="91322" bIns="45666">
            <a:spAutoFit/>
          </a:bodyPr>
          <a:lstStyle/>
          <a:p>
            <a:pPr algn="ctr">
              <a:spcBef>
                <a:spcPct val="50000"/>
              </a:spcBef>
            </a:pPr>
            <a:r>
              <a:rPr lang="ja-JP" altLang="en-US" sz="1400" b="1" dirty="0">
                <a:solidFill>
                  <a:prstClr val="black"/>
                </a:solidFill>
                <a:latin typeface="Calibri"/>
                <a:ea typeface="ＭＳ Ｐゴシック"/>
              </a:rPr>
              <a:t>簡易水道事業数</a:t>
            </a:r>
          </a:p>
        </p:txBody>
      </p:sp>
      <p:sp>
        <p:nvSpPr>
          <p:cNvPr id="61" name="角丸四角形 60"/>
          <p:cNvSpPr/>
          <p:nvPr/>
        </p:nvSpPr>
        <p:spPr>
          <a:xfrm>
            <a:off x="122105" y="607377"/>
            <a:ext cx="9667432" cy="661383"/>
          </a:xfrm>
          <a:prstGeom prst="round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marL="266700" indent="-266700" fontAlgn="auto">
              <a:spcBef>
                <a:spcPts val="600"/>
              </a:spcBef>
              <a:spcAft>
                <a:spcPts val="0"/>
              </a:spcAft>
              <a:buFont typeface="Wingdings" pitchFamily="2" charset="2"/>
              <a:buChar char="Ø"/>
              <a:defRPr/>
            </a:pPr>
            <a:r>
              <a:rPr lang="ja-JP" altLang="en-US" dirty="0">
                <a:solidFill>
                  <a:prstClr val="black"/>
                </a:solidFill>
                <a:latin typeface="ＭＳ Ｐゴシック"/>
              </a:rPr>
              <a:t>昭和</a:t>
            </a:r>
            <a:r>
              <a:rPr lang="en-US" altLang="ja-JP" dirty="0">
                <a:solidFill>
                  <a:prstClr val="black"/>
                </a:solidFill>
                <a:latin typeface="ＭＳ Ｐゴシック"/>
              </a:rPr>
              <a:t>50</a:t>
            </a:r>
            <a:r>
              <a:rPr lang="ja-JP" altLang="en-US" dirty="0">
                <a:solidFill>
                  <a:prstClr val="black"/>
                </a:solidFill>
                <a:latin typeface="ＭＳ Ｐゴシック"/>
              </a:rPr>
              <a:t>年から水道事業の数は減少しているが、現在も全国に</a:t>
            </a:r>
            <a:r>
              <a:rPr lang="en-US" altLang="ja-JP" dirty="0">
                <a:solidFill>
                  <a:prstClr val="black"/>
                </a:solidFill>
                <a:latin typeface="ＭＳ Ｐゴシック"/>
              </a:rPr>
              <a:t>7,000</a:t>
            </a:r>
            <a:r>
              <a:rPr lang="ja-JP" altLang="en-US" dirty="0">
                <a:solidFill>
                  <a:prstClr val="black"/>
                </a:solidFill>
                <a:latin typeface="ＭＳ Ｐゴシック"/>
              </a:rPr>
              <a:t>以上の水道事業が存在している。</a:t>
            </a:r>
            <a:endParaRPr lang="en-US" altLang="ja-JP" dirty="0">
              <a:solidFill>
                <a:prstClr val="black"/>
              </a:solidFill>
              <a:latin typeface="ＭＳ Ｐゴシック"/>
            </a:endParaRPr>
          </a:p>
        </p:txBody>
      </p:sp>
      <p:sp>
        <p:nvSpPr>
          <p:cNvPr id="62"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24</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2698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p:cNvGraphicFramePr>
          <p:nvPr>
            <p:extLst/>
          </p:nvPr>
        </p:nvGraphicFramePr>
        <p:xfrm>
          <a:off x="200472" y="3933056"/>
          <a:ext cx="3972442" cy="2653263"/>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5"/>
          <p:cNvSpPr>
            <a:spLocks noChangeArrowheads="1"/>
          </p:cNvSpPr>
          <p:nvPr/>
        </p:nvSpPr>
        <p:spPr bwMode="auto">
          <a:xfrm>
            <a:off x="0" y="-1096"/>
            <a:ext cx="9906000" cy="576262"/>
          </a:xfrm>
          <a:prstGeom prst="roundRect">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ja-JP" altLang="en-US" sz="3200" dirty="0">
                <a:solidFill>
                  <a:prstClr val="black"/>
                </a:solidFill>
                <a:latin typeface="ＭＳ Ｐゴシック"/>
              </a:rPr>
              <a:t>水道事業の職員数</a:t>
            </a:r>
          </a:p>
        </p:txBody>
      </p:sp>
      <p:sp>
        <p:nvSpPr>
          <p:cNvPr id="10" name="角丸四角形 9"/>
          <p:cNvSpPr/>
          <p:nvPr/>
        </p:nvSpPr>
        <p:spPr>
          <a:xfrm>
            <a:off x="309569" y="765175"/>
            <a:ext cx="9286875" cy="15113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 typeface="Wingdings" pitchFamily="2" charset="2"/>
              <a:buChar char="Ø"/>
              <a:defRPr/>
            </a:pPr>
            <a:r>
              <a:rPr lang="ja-JP" altLang="en-US" dirty="0">
                <a:solidFill>
                  <a:prstClr val="black"/>
                </a:solidFill>
              </a:rPr>
              <a:t>　</a:t>
            </a:r>
            <a:r>
              <a:rPr lang="ja-JP" altLang="en-US" dirty="0">
                <a:solidFill>
                  <a:prstClr val="black"/>
                </a:solidFill>
                <a:latin typeface="ＭＳ Ｐゴシック"/>
              </a:rPr>
              <a:t>水道事業に携わる職員数は、ピークと比べて３割程度減少しており、特に小規模事業では職員数が著しく少ない。</a:t>
            </a:r>
            <a:endParaRPr lang="en-US" altLang="ja-JP" dirty="0">
              <a:solidFill>
                <a:prstClr val="black"/>
              </a:solidFill>
              <a:latin typeface="ＭＳ Ｐゴシック"/>
            </a:endParaRPr>
          </a:p>
          <a:p>
            <a:pPr>
              <a:buFont typeface="Wingdings" pitchFamily="2" charset="2"/>
              <a:buChar char="Ø"/>
              <a:defRPr/>
            </a:pPr>
            <a:r>
              <a:rPr lang="ja-JP" altLang="en-US" dirty="0">
                <a:solidFill>
                  <a:prstClr val="black"/>
                </a:solidFill>
                <a:latin typeface="ＭＳ Ｐゴシック"/>
              </a:rPr>
              <a:t>　今後は、経営基盤、技術基盤の強化のため、近隣水道事業との広域化や官民との連携などにより水道事業を支える体制を構築する必要がある。</a:t>
            </a:r>
          </a:p>
        </p:txBody>
      </p:sp>
      <p:sp>
        <p:nvSpPr>
          <p:cNvPr id="10248" name="AutoShape 14"/>
          <p:cNvSpPr>
            <a:spLocks noChangeArrowheads="1"/>
          </p:cNvSpPr>
          <p:nvPr/>
        </p:nvSpPr>
        <p:spPr bwMode="auto">
          <a:xfrm>
            <a:off x="309595" y="2420758"/>
            <a:ext cx="4020873" cy="374650"/>
          </a:xfrm>
          <a:prstGeom prst="roundRect">
            <a:avLst>
              <a:gd name="adj" fmla="val 16667"/>
            </a:avLst>
          </a:prstGeom>
          <a:solidFill>
            <a:srgbClr val="FFFF99"/>
          </a:solidFill>
          <a:ln w="25400" algn="ctr">
            <a:solidFill>
              <a:srgbClr val="FF0000"/>
            </a:solidFill>
            <a:round/>
            <a:headEnd/>
            <a:tailEnd/>
          </a:ln>
        </p:spPr>
        <p:txBody>
          <a:bodyPr lIns="91341" tIns="45675" rIns="91341" bIns="45675">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600" b="1">
                <a:solidFill>
                  <a:prstClr val="black"/>
                </a:solidFill>
                <a:latin typeface="Arial" charset="0"/>
              </a:rPr>
              <a:t>水道事業における職員数の推移</a:t>
            </a:r>
          </a:p>
        </p:txBody>
      </p:sp>
      <p:sp>
        <p:nvSpPr>
          <p:cNvPr id="17" name="右矢印 16"/>
          <p:cNvSpPr/>
          <p:nvPr/>
        </p:nvSpPr>
        <p:spPr>
          <a:xfrm rot="1510058">
            <a:off x="1818102" y="5147552"/>
            <a:ext cx="1982920" cy="371475"/>
          </a:xfrm>
          <a:prstGeom prst="rightArrow">
            <a:avLst>
              <a:gd name="adj1" fmla="val 50000"/>
              <a:gd name="adj2" fmla="val 115687"/>
            </a:avLst>
          </a:prstGeom>
          <a:gradFill>
            <a:gsLst>
              <a:gs pos="0">
                <a:srgbClr val="FF0000"/>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252" name="テキスト ボックス 1"/>
          <p:cNvSpPr txBox="1">
            <a:spLocks noChangeArrowheads="1"/>
          </p:cNvSpPr>
          <p:nvPr/>
        </p:nvSpPr>
        <p:spPr bwMode="auto">
          <a:xfrm>
            <a:off x="617406" y="2910718"/>
            <a:ext cx="3555508" cy="73449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u="sng" dirty="0">
                <a:solidFill>
                  <a:prstClr val="black"/>
                </a:solidFill>
              </a:rPr>
              <a:t>職員数の減少</a:t>
            </a:r>
            <a:endParaRPr lang="en-US" altLang="ja-JP" sz="1400" b="1" u="sng" dirty="0">
              <a:solidFill>
                <a:prstClr val="black"/>
              </a:solidFill>
            </a:endParaRPr>
          </a:p>
          <a:p>
            <a:pPr eaLnBrk="1" hangingPunct="1">
              <a:spcBef>
                <a:spcPct val="0"/>
              </a:spcBef>
              <a:buFontTx/>
              <a:buNone/>
            </a:pPr>
            <a:r>
              <a:rPr lang="ja-JP" altLang="en-US" sz="1400" dirty="0">
                <a:solidFill>
                  <a:prstClr val="black"/>
                </a:solidFill>
              </a:rPr>
              <a:t>水道事業の職員数は約３０年前に比べて約３割減少</a:t>
            </a:r>
          </a:p>
        </p:txBody>
      </p:sp>
      <p:cxnSp>
        <p:nvCxnSpPr>
          <p:cNvPr id="4" name="直線矢印コネクタ 3"/>
          <p:cNvCxnSpPr/>
          <p:nvPr/>
        </p:nvCxnSpPr>
        <p:spPr>
          <a:xfrm>
            <a:off x="4010897" y="4349513"/>
            <a:ext cx="0" cy="100793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AutoShape 14"/>
          <p:cNvSpPr>
            <a:spLocks noChangeArrowheads="1"/>
          </p:cNvSpPr>
          <p:nvPr/>
        </p:nvSpPr>
        <p:spPr bwMode="auto">
          <a:xfrm>
            <a:off x="5177043" y="2420938"/>
            <a:ext cx="4020873" cy="374470"/>
          </a:xfrm>
          <a:prstGeom prst="roundRect">
            <a:avLst>
              <a:gd name="adj" fmla="val 16667"/>
            </a:avLst>
          </a:prstGeom>
          <a:solidFill>
            <a:srgbClr val="FFFF99"/>
          </a:solidFill>
          <a:ln w="25400" algn="ctr">
            <a:solidFill>
              <a:srgbClr val="FF0000"/>
            </a:solidFill>
            <a:round/>
            <a:headEnd/>
            <a:tailEnd/>
          </a:ln>
        </p:spPr>
        <p:txBody>
          <a:bodyPr lIns="91341" tIns="45675" rIns="91341" bIns="45675">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600" b="1" dirty="0">
                <a:solidFill>
                  <a:prstClr val="black"/>
                </a:solidFill>
                <a:latin typeface="Arial" charset="0"/>
              </a:rPr>
              <a:t>水道事業における職員数の規模別分布</a:t>
            </a:r>
          </a:p>
        </p:txBody>
      </p:sp>
      <p:sp>
        <p:nvSpPr>
          <p:cNvPr id="18" name="テキスト ボックス 1"/>
          <p:cNvSpPr txBox="1">
            <a:spLocks noChangeArrowheads="1"/>
          </p:cNvSpPr>
          <p:nvPr/>
        </p:nvSpPr>
        <p:spPr bwMode="auto">
          <a:xfrm>
            <a:off x="4640967" y="2910526"/>
            <a:ext cx="5032002" cy="73449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u="sng" dirty="0">
                <a:solidFill>
                  <a:prstClr val="black"/>
                </a:solidFill>
              </a:rPr>
              <a:t>小規模事業の職員が少ない</a:t>
            </a:r>
            <a:endParaRPr lang="en-US" altLang="ja-JP" sz="1400" b="1" u="sng" dirty="0">
              <a:solidFill>
                <a:prstClr val="black"/>
              </a:solidFill>
            </a:endParaRPr>
          </a:p>
          <a:p>
            <a:pPr eaLnBrk="1" hangingPunct="1">
              <a:spcBef>
                <a:spcPct val="0"/>
              </a:spcBef>
              <a:buFontTx/>
              <a:buNone/>
            </a:pPr>
            <a:r>
              <a:rPr lang="ja-JP" altLang="en-US" sz="1400" dirty="0">
                <a:solidFill>
                  <a:prstClr val="black"/>
                </a:solidFill>
              </a:rPr>
              <a:t>給水人口１万人未満の小規模事業は、平均１～３人の職員で水道事業を運営している</a:t>
            </a:r>
          </a:p>
        </p:txBody>
      </p:sp>
      <p:sp>
        <p:nvSpPr>
          <p:cNvPr id="6" name="テキスト ボックス 5"/>
          <p:cNvSpPr txBox="1"/>
          <p:nvPr/>
        </p:nvSpPr>
        <p:spPr>
          <a:xfrm>
            <a:off x="4330433" y="6309320"/>
            <a:ext cx="3783408" cy="553998"/>
          </a:xfrm>
          <a:prstGeom prst="rect">
            <a:avLst/>
          </a:prstGeom>
          <a:noFill/>
        </p:spPr>
        <p:txBody>
          <a:bodyPr wrap="none" rtlCol="0">
            <a:spAutoFit/>
          </a:bodyPr>
          <a:lstStyle/>
          <a:p>
            <a:r>
              <a:rPr lang="en-US" altLang="ja-JP" sz="1000" dirty="0">
                <a:solidFill>
                  <a:prstClr val="black"/>
                </a:solidFill>
              </a:rPr>
              <a:t>※</a:t>
            </a:r>
            <a:r>
              <a:rPr lang="ja-JP" altLang="en-US" sz="1000" dirty="0">
                <a:solidFill>
                  <a:prstClr val="black"/>
                </a:solidFill>
              </a:rPr>
              <a:t>職員数は、</a:t>
            </a:r>
            <a:r>
              <a:rPr lang="ja-JP" altLang="ja-JP" sz="1000" dirty="0">
                <a:solidFill>
                  <a:prstClr val="black"/>
                </a:solidFill>
              </a:rPr>
              <a:t>人口規模の範囲にある</a:t>
            </a:r>
            <a:r>
              <a:rPr lang="ja-JP" altLang="en-US" sz="1000" dirty="0">
                <a:solidFill>
                  <a:prstClr val="black"/>
                </a:solidFill>
              </a:rPr>
              <a:t>事業</a:t>
            </a:r>
            <a:r>
              <a:rPr lang="ja-JP" altLang="ja-JP" sz="1000" dirty="0">
                <a:solidFill>
                  <a:prstClr val="black"/>
                </a:solidFill>
              </a:rPr>
              <a:t>の平均</a:t>
            </a:r>
            <a:endParaRPr lang="en-US" altLang="ja-JP" sz="1000" dirty="0">
              <a:solidFill>
                <a:prstClr val="black"/>
              </a:solidFill>
            </a:endParaRPr>
          </a:p>
          <a:p>
            <a:r>
              <a:rPr lang="en-US" altLang="ja-JP" sz="1000" dirty="0">
                <a:solidFill>
                  <a:prstClr val="black"/>
                </a:solidFill>
              </a:rPr>
              <a:t>※</a:t>
            </a:r>
            <a:r>
              <a:rPr lang="ja-JP" altLang="en-US" sz="1000" dirty="0">
                <a:solidFill>
                  <a:prstClr val="black"/>
                </a:solidFill>
              </a:rPr>
              <a:t>最多、最少は</a:t>
            </a:r>
            <a:r>
              <a:rPr lang="ja-JP" altLang="ja-JP" sz="1000" dirty="0">
                <a:solidFill>
                  <a:prstClr val="black"/>
                </a:solidFill>
              </a:rPr>
              <a:t>人口規模の範囲にある</a:t>
            </a:r>
            <a:r>
              <a:rPr lang="ja-JP" altLang="en-US" sz="1000" dirty="0">
                <a:solidFill>
                  <a:prstClr val="black"/>
                </a:solidFill>
              </a:rPr>
              <a:t>事業の最多、最少の職員数</a:t>
            </a:r>
            <a:endParaRPr lang="en-US" altLang="ja-JP" sz="1000" dirty="0">
              <a:solidFill>
                <a:prstClr val="black"/>
              </a:solidFill>
            </a:endParaRPr>
          </a:p>
          <a:p>
            <a:r>
              <a:rPr lang="ja-JP" altLang="en-US" sz="1000" dirty="0">
                <a:solidFill>
                  <a:prstClr val="black"/>
                </a:solidFill>
              </a:rPr>
              <a:t>出典：水道統計（</a:t>
            </a:r>
            <a:r>
              <a:rPr lang="en-US" altLang="ja-JP" sz="1000" dirty="0">
                <a:solidFill>
                  <a:prstClr val="black"/>
                </a:solidFill>
              </a:rPr>
              <a:t>H27</a:t>
            </a:r>
            <a:r>
              <a:rPr lang="ja-JP" altLang="en-US" sz="1000" dirty="0">
                <a:solidFill>
                  <a:prstClr val="black"/>
                </a:solidFill>
              </a:rPr>
              <a:t>）</a:t>
            </a:r>
          </a:p>
        </p:txBody>
      </p:sp>
      <p:cxnSp>
        <p:nvCxnSpPr>
          <p:cNvPr id="8" name="直線コネクタ 7"/>
          <p:cNvCxnSpPr/>
          <p:nvPr/>
        </p:nvCxnSpPr>
        <p:spPr>
          <a:xfrm>
            <a:off x="1833235" y="4277312"/>
            <a:ext cx="2106234" cy="0"/>
          </a:xfrm>
          <a:prstGeom prst="line">
            <a:avLst/>
          </a:prstGeom>
          <a:ln w="19050">
            <a:solidFill>
              <a:srgbClr val="FF99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nvPr>
        </p:nvGraphicFramePr>
        <p:xfrm>
          <a:off x="4372530" y="3851870"/>
          <a:ext cx="5059006" cy="2457450"/>
        </p:xfrm>
        <a:graphic>
          <a:graphicData uri="http://schemas.openxmlformats.org/drawingml/2006/table">
            <a:tbl>
              <a:tblPr>
                <a:tableStyleId>{5940675A-B579-460E-94D1-54222C63F5DA}</a:tableStyleId>
              </a:tblPr>
              <a:tblGrid>
                <a:gridCol w="1513417">
                  <a:extLst>
                    <a:ext uri="{9D8B030D-6E8A-4147-A177-3AD203B41FA5}">
                      <a16:colId xmlns:a16="http://schemas.microsoft.com/office/drawing/2014/main" val="20000"/>
                    </a:ext>
                  </a:extLst>
                </a:gridCol>
                <a:gridCol w="521097">
                  <a:extLst>
                    <a:ext uri="{9D8B030D-6E8A-4147-A177-3AD203B41FA5}">
                      <a16:colId xmlns:a16="http://schemas.microsoft.com/office/drawing/2014/main" val="20001"/>
                    </a:ext>
                  </a:extLst>
                </a:gridCol>
                <a:gridCol w="521097">
                  <a:extLst>
                    <a:ext uri="{9D8B030D-6E8A-4147-A177-3AD203B41FA5}">
                      <a16:colId xmlns:a16="http://schemas.microsoft.com/office/drawing/2014/main" val="20002"/>
                    </a:ext>
                  </a:extLst>
                </a:gridCol>
                <a:gridCol w="509058">
                  <a:extLst>
                    <a:ext uri="{9D8B030D-6E8A-4147-A177-3AD203B41FA5}">
                      <a16:colId xmlns:a16="http://schemas.microsoft.com/office/drawing/2014/main" val="20003"/>
                    </a:ext>
                  </a:extLst>
                </a:gridCol>
                <a:gridCol w="553851">
                  <a:extLst>
                    <a:ext uri="{9D8B030D-6E8A-4147-A177-3AD203B41FA5}">
                      <a16:colId xmlns:a16="http://schemas.microsoft.com/office/drawing/2014/main" val="20004"/>
                    </a:ext>
                  </a:extLst>
                </a:gridCol>
                <a:gridCol w="414470">
                  <a:extLst>
                    <a:ext uri="{9D8B030D-6E8A-4147-A177-3AD203B41FA5}">
                      <a16:colId xmlns:a16="http://schemas.microsoft.com/office/drawing/2014/main" val="20005"/>
                    </a:ext>
                  </a:extLst>
                </a:gridCol>
                <a:gridCol w="365616">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tblGrid>
              <a:tr h="228600">
                <a:tc rowSpan="3">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給水人口</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10319" marR="10319" marT="9525" marB="0" anchor="ctr"/>
                </a:tc>
                <a:tc gridSpan="6">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事業ごとの平均職員数</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10319" marR="10319"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zh-CN" altLang="en-US" sz="1100" u="none" strike="noStrike" dirty="0">
                          <a:effectLst/>
                          <a:latin typeface="ＭＳ Ｐゴシック" panose="020B0600070205080204" pitchFamily="50" charset="-128"/>
                          <a:ea typeface="ＭＳ Ｐゴシック" panose="020B0600070205080204" pitchFamily="50" charset="-128"/>
                        </a:rPr>
                        <a:t>（参考）</a:t>
                      </a:r>
                      <a:br>
                        <a:rPr lang="zh-CN" altLang="en-US" sz="1100" u="none" strike="noStrike" dirty="0">
                          <a:effectLst/>
                          <a:latin typeface="ＭＳ Ｐゴシック" panose="020B0600070205080204" pitchFamily="50" charset="-128"/>
                          <a:ea typeface="ＭＳ Ｐゴシック" panose="020B0600070205080204" pitchFamily="50" charset="-128"/>
                        </a:rPr>
                      </a:br>
                      <a:r>
                        <a:rPr lang="zh-CN" altLang="en-US" sz="1100" u="none" strike="noStrike" dirty="0">
                          <a:effectLst/>
                          <a:latin typeface="ＭＳ Ｐゴシック" panose="020B0600070205080204" pitchFamily="50" charset="-128"/>
                          <a:ea typeface="ＭＳ Ｐゴシック" panose="020B0600070205080204" pitchFamily="50" charset="-128"/>
                        </a:rPr>
                        <a:t>事業数</a:t>
                      </a:r>
                      <a:endParaRPr lang="zh-CN" altLang="en-US" sz="1100" b="0" i="0" u="none" strike="noStrike" dirty="0">
                        <a:effectLst/>
                        <a:latin typeface="ＭＳ Ｐゴシック" panose="020B0600070205080204" pitchFamily="50" charset="-128"/>
                        <a:ea typeface="ＭＳ Ｐゴシック" panose="020B0600070205080204" pitchFamily="50" charset="-128"/>
                      </a:endParaRPr>
                    </a:p>
                  </a:txBody>
                  <a:tcPr marL="10319" marR="10319" marT="9525" marB="0" anchor="ctr"/>
                </a:tc>
                <a:extLst>
                  <a:ext uri="{0D108BD9-81ED-4DB2-BD59-A6C34878D82A}">
                    <a16:rowId xmlns:a16="http://schemas.microsoft.com/office/drawing/2014/main" val="10000"/>
                  </a:ext>
                </a:extLst>
              </a:tr>
              <a:tr h="228600">
                <a:tc vMerge="1">
                  <a:txBody>
                    <a:bodyPr/>
                    <a:lstStyle/>
                    <a:p>
                      <a:endParaRPr kumimoji="1" lang="ja-JP" altLang="en-US"/>
                    </a:p>
                  </a:txBody>
                  <a:tcPr/>
                </a:tc>
                <a:tc rowSpan="2">
                  <a:txBody>
                    <a:bodyPr/>
                    <a:lstStyle/>
                    <a:p>
                      <a:pPr algn="ctr" fontAlgn="ctr"/>
                      <a:r>
                        <a:rPr lang="ja-JP" altLang="en-US" sz="1100" u="none" strike="noStrike">
                          <a:effectLst/>
                          <a:latin typeface="ＭＳ Ｐゴシック" panose="020B0600070205080204" pitchFamily="50" charset="-128"/>
                          <a:ea typeface="ＭＳ Ｐゴシック" panose="020B0600070205080204" pitchFamily="50" charset="-128"/>
                        </a:rPr>
                        <a:t>事務職</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ctr"/>
                </a:tc>
                <a:tc rowSpan="2">
                  <a:txBody>
                    <a:bodyPr/>
                    <a:lstStyle/>
                    <a:p>
                      <a:pPr algn="ctr" fontAlgn="ctr"/>
                      <a:r>
                        <a:rPr lang="ja-JP" altLang="en-US" sz="1100" u="none" strike="noStrike">
                          <a:effectLst/>
                          <a:latin typeface="ＭＳ Ｐゴシック" panose="020B0600070205080204" pitchFamily="50" charset="-128"/>
                          <a:ea typeface="ＭＳ Ｐゴシック" panose="020B0600070205080204" pitchFamily="50" charset="-128"/>
                        </a:rPr>
                        <a:t>技術職</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ctr"/>
                </a:tc>
                <a:tc rowSpan="2">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技能職</a:t>
                      </a:r>
                      <a:br>
                        <a:rPr lang="ja-JP" altLang="en-US" sz="1100" u="none" strike="noStrike" dirty="0">
                          <a:effectLst/>
                          <a:latin typeface="ＭＳ Ｐゴシック" panose="020B0600070205080204" pitchFamily="50" charset="-128"/>
                          <a:ea typeface="ＭＳ Ｐゴシック" panose="020B0600070205080204" pitchFamily="50" charset="-128"/>
                        </a:rPr>
                      </a:br>
                      <a:r>
                        <a:rPr lang="ja-JP" altLang="en-US" sz="1100" u="none" strike="noStrike" dirty="0">
                          <a:effectLst/>
                          <a:latin typeface="ＭＳ Ｐゴシック" panose="020B0600070205080204" pitchFamily="50" charset="-128"/>
                          <a:ea typeface="ＭＳ Ｐゴシック" panose="020B0600070205080204" pitchFamily="50" charset="-128"/>
                        </a:rPr>
                        <a:t>その他</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10319" marR="10319" marT="9525" marB="0" anchor="ctr"/>
                </a:tc>
                <a:tc rowSpan="2">
                  <a:txBody>
                    <a:bodyPr/>
                    <a:lstStyle/>
                    <a:p>
                      <a:pPr algn="ctr" fontAlgn="ctr"/>
                      <a:r>
                        <a:rPr lang="ja-JP" altLang="en-US" sz="1100" u="none" strike="noStrike">
                          <a:effectLst/>
                          <a:latin typeface="ＭＳ Ｐゴシック" panose="020B0600070205080204" pitchFamily="50" charset="-128"/>
                          <a:ea typeface="ＭＳ Ｐゴシック" panose="020B0600070205080204" pitchFamily="50" charset="-128"/>
                        </a:rPr>
                        <a:t>合計</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ctr"/>
                </a:tc>
                <a:tc gridSpan="2">
                  <a:txBody>
                    <a:bodyPr/>
                    <a:lstStyle/>
                    <a:p>
                      <a:pPr algn="l" fontAlgn="ctr"/>
                      <a:r>
                        <a:rPr lang="ja-JP" altLang="en-US" sz="1100" u="none" strike="noStrike" dirty="0">
                          <a:effectLst/>
                          <a:latin typeface="ＭＳ Ｐゴシック" panose="020B0600070205080204" pitchFamily="50" charset="-128"/>
                          <a:ea typeface="ＭＳ Ｐゴシック" panose="020B0600070205080204" pitchFamily="50" charset="-128"/>
                        </a:rPr>
                        <a:t>　　</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10319" marR="10319" marT="9525" marB="0" anchor="ctr"/>
                </a:tc>
                <a:tc hMerge="1">
                  <a:txBody>
                    <a:bodyPr/>
                    <a:lstStyle/>
                    <a:p>
                      <a:pPr algn="l" fontAlgn="ctr"/>
                      <a:endParaRPr lang="ja-JP" altLang="en-US" sz="1100" b="0" i="0" u="none" strike="noStrike">
                        <a:effectLst/>
                        <a:latin typeface="ＭＳ Ｐゴシック"/>
                      </a:endParaRPr>
                    </a:p>
                  </a:txBody>
                  <a:tcPr marL="9525" marR="9525" marT="9525" marB="0" anchor="ctr"/>
                </a:tc>
                <a:tc vMerge="1">
                  <a:txBody>
                    <a:bodyPr/>
                    <a:lstStyle/>
                    <a:p>
                      <a:endParaRPr kumimoji="1" lang="ja-JP" altLang="en-US"/>
                    </a:p>
                  </a:txBody>
                  <a:tcPr/>
                </a:tc>
                <a:extLst>
                  <a:ext uri="{0D108BD9-81ED-4DB2-BD59-A6C34878D82A}">
                    <a16:rowId xmlns:a16="http://schemas.microsoft.com/office/drawing/2014/main" val="10001"/>
                  </a:ext>
                </a:extLst>
              </a:tr>
              <a:tr h="228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最多</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10319" marR="10319" marT="9525" marB="0" anchor="ctr"/>
                </a:tc>
                <a:tc>
                  <a:txBody>
                    <a:bodyPr/>
                    <a:lstStyle/>
                    <a:p>
                      <a:pPr algn="ctr" fontAlgn="ctr"/>
                      <a:r>
                        <a:rPr lang="ja-JP" altLang="en-US" sz="1100" u="none" strike="noStrike" dirty="0">
                          <a:effectLst/>
                          <a:latin typeface="ＭＳ Ｐゴシック" panose="020B0600070205080204" pitchFamily="50" charset="-128"/>
                          <a:ea typeface="ＭＳ Ｐゴシック" panose="020B0600070205080204" pitchFamily="50" charset="-128"/>
                        </a:rPr>
                        <a:t>最少</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10319" marR="10319" marT="9525" marB="0" anchor="ctr"/>
                </a:tc>
                <a:tc vMerge="1">
                  <a:txBody>
                    <a:bodyPr/>
                    <a:lstStyle/>
                    <a:p>
                      <a:endParaRPr kumimoji="1" lang="ja-JP" altLang="en-US"/>
                    </a:p>
                  </a:txBody>
                  <a:tcPr/>
                </a:tc>
                <a:extLst>
                  <a:ext uri="{0D108BD9-81ED-4DB2-BD59-A6C34878D82A}">
                    <a16:rowId xmlns:a16="http://schemas.microsoft.com/office/drawing/2014/main" val="10002"/>
                  </a:ext>
                </a:extLst>
              </a:tr>
              <a:tr h="171450">
                <a:tc>
                  <a:txBody>
                    <a:bodyPr/>
                    <a:lstStyle/>
                    <a:p>
                      <a:pPr algn="l" fontAlgn="b"/>
                      <a:r>
                        <a:rPr lang="en-US" altLang="ja-JP" sz="1100" u="none" strike="noStrike" dirty="0">
                          <a:effectLst/>
                          <a:latin typeface="ＭＳ Ｐゴシック" panose="020B0600070205080204" pitchFamily="50" charset="-128"/>
                          <a:ea typeface="ＭＳ Ｐゴシック" panose="020B0600070205080204" pitchFamily="50" charset="-128"/>
                        </a:rPr>
                        <a:t>100</a:t>
                      </a:r>
                      <a:r>
                        <a:rPr lang="ja-JP" altLang="en-US" sz="1100" u="none" strike="noStrike" dirty="0">
                          <a:effectLst/>
                          <a:latin typeface="ＭＳ Ｐゴシック" panose="020B0600070205080204" pitchFamily="50" charset="-128"/>
                          <a:ea typeface="ＭＳ Ｐゴシック" panose="020B0600070205080204" pitchFamily="50" charset="-128"/>
                        </a:rPr>
                        <a:t>万人以上</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335 </a:t>
                      </a:r>
                    </a:p>
                  </a:txBody>
                  <a:tcPr marL="9525" marR="9525" marT="9525" marB="0" anchor="ctr"/>
                </a:tc>
                <a:tc>
                  <a:txBody>
                    <a:bodyPr/>
                    <a:lstStyle/>
                    <a:p>
                      <a:pPr algn="r" fontAlgn="ctr"/>
                      <a:r>
                        <a:rPr lang="en-US" altLang="ja-JP" sz="1100" b="0" i="0" u="none" strike="noStrike">
                          <a:effectLst/>
                          <a:latin typeface="ＭＳ Ｐゴシック"/>
                        </a:rPr>
                        <a:t>486 </a:t>
                      </a:r>
                    </a:p>
                  </a:txBody>
                  <a:tcPr marL="9525" marR="9525" marT="9525" marB="0" anchor="ctr"/>
                </a:tc>
                <a:tc>
                  <a:txBody>
                    <a:bodyPr/>
                    <a:lstStyle/>
                    <a:p>
                      <a:pPr algn="r" fontAlgn="ctr"/>
                      <a:r>
                        <a:rPr lang="en-US" altLang="ja-JP" sz="1100" b="0" i="0" u="none" strike="noStrike">
                          <a:effectLst/>
                          <a:latin typeface="ＭＳ Ｐゴシック"/>
                        </a:rPr>
                        <a:t>125 </a:t>
                      </a:r>
                    </a:p>
                  </a:txBody>
                  <a:tcPr marL="9525" marR="9525" marT="9525" marB="0" anchor="ctr"/>
                </a:tc>
                <a:tc>
                  <a:txBody>
                    <a:bodyPr/>
                    <a:lstStyle/>
                    <a:p>
                      <a:pPr algn="r" fontAlgn="ctr"/>
                      <a:r>
                        <a:rPr lang="en-US" altLang="ja-JP" sz="1100" b="0" i="0" u="none" strike="noStrike">
                          <a:effectLst/>
                          <a:latin typeface="ＭＳ Ｐゴシック"/>
                        </a:rPr>
                        <a:t>946 </a:t>
                      </a:r>
                    </a:p>
                  </a:txBody>
                  <a:tcPr marL="9525" marR="9525" marT="9525" marB="0" anchor="ctr"/>
                </a:tc>
                <a:tc>
                  <a:txBody>
                    <a:bodyPr/>
                    <a:lstStyle/>
                    <a:p>
                      <a:pPr algn="r" fontAlgn="ctr"/>
                      <a:r>
                        <a:rPr lang="en-US" altLang="ja-JP" sz="1100" b="0" i="0" u="none" strike="noStrike">
                          <a:effectLst/>
                          <a:latin typeface="ＭＳ Ｐゴシック"/>
                        </a:rPr>
                        <a:t>3,758 </a:t>
                      </a:r>
                    </a:p>
                  </a:txBody>
                  <a:tcPr marL="9525" marR="9525" marT="9525" marB="0" anchor="ctr"/>
                </a:tc>
                <a:tc>
                  <a:txBody>
                    <a:bodyPr/>
                    <a:lstStyle/>
                    <a:p>
                      <a:pPr algn="r" fontAlgn="ctr"/>
                      <a:r>
                        <a:rPr lang="en-US" altLang="ja-JP" sz="1100" b="0" i="0" u="none" strike="noStrike">
                          <a:effectLst/>
                          <a:latin typeface="ＭＳ Ｐゴシック"/>
                        </a:rPr>
                        <a:t>347 </a:t>
                      </a:r>
                    </a:p>
                  </a:txBody>
                  <a:tcPr marL="9525" marR="9525" marT="9525" marB="0" anchor="ctr"/>
                </a:tc>
                <a:tc>
                  <a:txBody>
                    <a:bodyPr/>
                    <a:lstStyle/>
                    <a:p>
                      <a:pPr algn="r" fontAlgn="ctr"/>
                      <a:r>
                        <a:rPr lang="en-US" altLang="ja-JP" sz="1100" b="0" i="0" u="none" strike="noStrike">
                          <a:effectLst/>
                          <a:latin typeface="ＭＳ Ｐゴシック"/>
                        </a:rPr>
                        <a:t>15 </a:t>
                      </a:r>
                    </a:p>
                  </a:txBody>
                  <a:tcPr marL="9525" marR="9525" marT="9525" marB="0" anchor="ctr"/>
                </a:tc>
                <a:extLst>
                  <a:ext uri="{0D108BD9-81ED-4DB2-BD59-A6C34878D82A}">
                    <a16:rowId xmlns:a16="http://schemas.microsoft.com/office/drawing/2014/main" val="10003"/>
                  </a:ext>
                </a:extLst>
              </a:tr>
              <a:tr h="171450">
                <a:tc>
                  <a:txBody>
                    <a:bodyPr/>
                    <a:lstStyle/>
                    <a:p>
                      <a:pPr algn="l" fontAlgn="b"/>
                      <a:r>
                        <a:rPr lang="en-US" altLang="ja-JP" sz="1100" u="none" strike="noStrike">
                          <a:effectLst/>
                          <a:latin typeface="ＭＳ Ｐゴシック" panose="020B0600070205080204" pitchFamily="50" charset="-128"/>
                          <a:ea typeface="ＭＳ Ｐゴシック" panose="020B0600070205080204" pitchFamily="50" charset="-128"/>
                        </a:rPr>
                        <a:t>50</a:t>
                      </a:r>
                      <a:r>
                        <a:rPr lang="ja-JP" altLang="en-US" sz="1100" u="none" strike="noStrike">
                          <a:effectLst/>
                          <a:latin typeface="ＭＳ Ｐゴシック" panose="020B0600070205080204" pitchFamily="50" charset="-128"/>
                          <a:ea typeface="ＭＳ Ｐゴシック" panose="020B0600070205080204" pitchFamily="50" charset="-128"/>
                        </a:rPr>
                        <a:t>万人～</a:t>
                      </a:r>
                      <a:r>
                        <a:rPr lang="en-US" altLang="ja-JP" sz="1100" u="none" strike="noStrike">
                          <a:effectLst/>
                          <a:latin typeface="ＭＳ Ｐゴシック" panose="020B0600070205080204" pitchFamily="50" charset="-128"/>
                          <a:ea typeface="ＭＳ Ｐゴシック" panose="020B0600070205080204" pitchFamily="50" charset="-128"/>
                        </a:rPr>
                        <a:t>100</a:t>
                      </a:r>
                      <a:r>
                        <a:rPr lang="ja-JP" altLang="en-US" sz="1100" u="none" strike="noStrike">
                          <a:effectLst/>
                          <a:latin typeface="ＭＳ Ｐゴシック" panose="020B0600070205080204" pitchFamily="50" charset="-128"/>
                          <a:ea typeface="ＭＳ Ｐゴシック" panose="020B0600070205080204" pitchFamily="50" charset="-128"/>
                        </a:rPr>
                        <a:t>万人未満</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74 </a:t>
                      </a:r>
                    </a:p>
                  </a:txBody>
                  <a:tcPr marL="9525" marR="9525" marT="9525" marB="0" anchor="ctr"/>
                </a:tc>
                <a:tc>
                  <a:txBody>
                    <a:bodyPr/>
                    <a:lstStyle/>
                    <a:p>
                      <a:pPr algn="r" fontAlgn="ctr"/>
                      <a:r>
                        <a:rPr lang="en-US" altLang="ja-JP" sz="1100" b="0" i="0" u="none" strike="noStrike">
                          <a:effectLst/>
                          <a:latin typeface="ＭＳ Ｐゴシック"/>
                        </a:rPr>
                        <a:t>110 </a:t>
                      </a:r>
                    </a:p>
                  </a:txBody>
                  <a:tcPr marL="9525" marR="9525" marT="9525" marB="0" anchor="ctr"/>
                </a:tc>
                <a:tc>
                  <a:txBody>
                    <a:bodyPr/>
                    <a:lstStyle/>
                    <a:p>
                      <a:pPr algn="r" fontAlgn="ctr"/>
                      <a:r>
                        <a:rPr lang="en-US" altLang="ja-JP" sz="1100" b="0" i="0" u="none" strike="noStrike">
                          <a:effectLst/>
                          <a:latin typeface="ＭＳ Ｐゴシック"/>
                        </a:rPr>
                        <a:t>15 </a:t>
                      </a:r>
                    </a:p>
                  </a:txBody>
                  <a:tcPr marL="9525" marR="9525" marT="9525" marB="0" anchor="ctr"/>
                </a:tc>
                <a:tc>
                  <a:txBody>
                    <a:bodyPr/>
                    <a:lstStyle/>
                    <a:p>
                      <a:pPr algn="r" fontAlgn="ctr"/>
                      <a:r>
                        <a:rPr lang="en-US" altLang="ja-JP" sz="1100" b="0" i="0" u="none" strike="noStrike">
                          <a:effectLst/>
                          <a:latin typeface="ＭＳ Ｐゴシック"/>
                        </a:rPr>
                        <a:t>199 </a:t>
                      </a:r>
                    </a:p>
                  </a:txBody>
                  <a:tcPr marL="9525" marR="9525" marT="9525" marB="0" anchor="ctr"/>
                </a:tc>
                <a:tc>
                  <a:txBody>
                    <a:bodyPr/>
                    <a:lstStyle/>
                    <a:p>
                      <a:pPr algn="r" fontAlgn="ctr"/>
                      <a:r>
                        <a:rPr lang="en-US" altLang="ja-JP" sz="1100" b="0" i="0" u="none" strike="noStrike">
                          <a:effectLst/>
                          <a:latin typeface="ＭＳ Ｐゴシック"/>
                        </a:rPr>
                        <a:t>380 </a:t>
                      </a:r>
                    </a:p>
                  </a:txBody>
                  <a:tcPr marL="9525" marR="9525" marT="9525" marB="0" anchor="ctr"/>
                </a:tc>
                <a:tc>
                  <a:txBody>
                    <a:bodyPr/>
                    <a:lstStyle/>
                    <a:p>
                      <a:pPr algn="r" fontAlgn="ctr"/>
                      <a:r>
                        <a:rPr lang="en-US" altLang="ja-JP" sz="1100" b="0" i="0" u="none" strike="noStrike">
                          <a:effectLst/>
                          <a:latin typeface="ＭＳ Ｐゴシック"/>
                        </a:rPr>
                        <a:t>109 </a:t>
                      </a:r>
                    </a:p>
                  </a:txBody>
                  <a:tcPr marL="9525" marR="9525" marT="9525" marB="0" anchor="ctr"/>
                </a:tc>
                <a:tc>
                  <a:txBody>
                    <a:bodyPr/>
                    <a:lstStyle/>
                    <a:p>
                      <a:pPr algn="r" fontAlgn="ctr"/>
                      <a:r>
                        <a:rPr lang="en-US" altLang="ja-JP" sz="1100" b="0" i="0" u="none" strike="noStrike">
                          <a:effectLst/>
                          <a:latin typeface="ＭＳ Ｐゴシック"/>
                        </a:rPr>
                        <a:t>14 </a:t>
                      </a:r>
                    </a:p>
                  </a:txBody>
                  <a:tcPr marL="9525" marR="9525" marT="9525" marB="0" anchor="ctr"/>
                </a:tc>
                <a:extLst>
                  <a:ext uri="{0D108BD9-81ED-4DB2-BD59-A6C34878D82A}">
                    <a16:rowId xmlns:a16="http://schemas.microsoft.com/office/drawing/2014/main" val="10004"/>
                  </a:ext>
                </a:extLst>
              </a:tr>
              <a:tr h="171450">
                <a:tc>
                  <a:txBody>
                    <a:bodyPr/>
                    <a:lstStyle/>
                    <a:p>
                      <a:pPr algn="l" fontAlgn="b"/>
                      <a:r>
                        <a:rPr lang="en-US" altLang="ja-JP" sz="1100" u="none" strike="noStrike">
                          <a:effectLst/>
                          <a:latin typeface="ＭＳ Ｐゴシック" panose="020B0600070205080204" pitchFamily="50" charset="-128"/>
                          <a:ea typeface="ＭＳ Ｐゴシック" panose="020B0600070205080204" pitchFamily="50" charset="-128"/>
                        </a:rPr>
                        <a:t>25</a:t>
                      </a:r>
                      <a:r>
                        <a:rPr lang="ja-JP" altLang="en-US" sz="1100" u="none" strike="noStrike">
                          <a:effectLst/>
                          <a:latin typeface="ＭＳ Ｐゴシック" panose="020B0600070205080204" pitchFamily="50" charset="-128"/>
                          <a:ea typeface="ＭＳ Ｐゴシック" panose="020B0600070205080204" pitchFamily="50" charset="-128"/>
                        </a:rPr>
                        <a:t>万人～</a:t>
                      </a:r>
                      <a:r>
                        <a:rPr lang="en-US" altLang="ja-JP" sz="1100" u="none" strike="noStrike">
                          <a:effectLst/>
                          <a:latin typeface="ＭＳ Ｐゴシック" panose="020B0600070205080204" pitchFamily="50" charset="-128"/>
                          <a:ea typeface="ＭＳ Ｐゴシック" panose="020B0600070205080204" pitchFamily="50" charset="-128"/>
                        </a:rPr>
                        <a:t>50</a:t>
                      </a:r>
                      <a:r>
                        <a:rPr lang="ja-JP" altLang="en-US" sz="1100" u="none" strike="noStrike">
                          <a:effectLst/>
                          <a:latin typeface="ＭＳ Ｐゴシック" panose="020B0600070205080204" pitchFamily="50" charset="-128"/>
                          <a:ea typeface="ＭＳ Ｐゴシック" panose="020B0600070205080204" pitchFamily="50" charset="-128"/>
                        </a:rPr>
                        <a:t>万人未満</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35 </a:t>
                      </a:r>
                    </a:p>
                  </a:txBody>
                  <a:tcPr marL="9525" marR="9525" marT="9525" marB="0" anchor="ctr"/>
                </a:tc>
                <a:tc>
                  <a:txBody>
                    <a:bodyPr/>
                    <a:lstStyle/>
                    <a:p>
                      <a:pPr algn="r" fontAlgn="ctr"/>
                      <a:r>
                        <a:rPr lang="en-US" altLang="ja-JP" sz="1100" b="0" i="0" u="none" strike="noStrike">
                          <a:effectLst/>
                          <a:latin typeface="ＭＳ Ｐゴシック"/>
                        </a:rPr>
                        <a:t>65 </a:t>
                      </a:r>
                    </a:p>
                  </a:txBody>
                  <a:tcPr marL="9525" marR="9525" marT="9525" marB="0" anchor="ctr"/>
                </a:tc>
                <a:tc>
                  <a:txBody>
                    <a:bodyPr/>
                    <a:lstStyle/>
                    <a:p>
                      <a:pPr algn="r" fontAlgn="ctr"/>
                      <a:r>
                        <a:rPr lang="en-US" altLang="ja-JP" sz="1100" b="0" i="0" u="none" strike="noStrike">
                          <a:effectLst/>
                          <a:latin typeface="ＭＳ Ｐゴシック"/>
                        </a:rPr>
                        <a:t>9 </a:t>
                      </a:r>
                    </a:p>
                  </a:txBody>
                  <a:tcPr marL="9525" marR="9525" marT="9525" marB="0" anchor="ctr"/>
                </a:tc>
                <a:tc>
                  <a:txBody>
                    <a:bodyPr/>
                    <a:lstStyle/>
                    <a:p>
                      <a:pPr algn="r" fontAlgn="ctr"/>
                      <a:r>
                        <a:rPr lang="en-US" altLang="ja-JP" sz="1100" b="0" i="0" u="none" strike="noStrike">
                          <a:effectLst/>
                          <a:latin typeface="ＭＳ Ｐゴシック"/>
                        </a:rPr>
                        <a:t>109 </a:t>
                      </a:r>
                    </a:p>
                  </a:txBody>
                  <a:tcPr marL="9525" marR="9525" marT="9525" marB="0" anchor="ctr"/>
                </a:tc>
                <a:tc>
                  <a:txBody>
                    <a:bodyPr/>
                    <a:lstStyle/>
                    <a:p>
                      <a:pPr algn="r" fontAlgn="ctr"/>
                      <a:r>
                        <a:rPr lang="en-US" altLang="ja-JP" sz="1100" b="0" i="0" u="none" strike="noStrike">
                          <a:effectLst/>
                          <a:latin typeface="ＭＳ Ｐゴシック"/>
                        </a:rPr>
                        <a:t>204 </a:t>
                      </a:r>
                    </a:p>
                  </a:txBody>
                  <a:tcPr marL="9525" marR="9525" marT="9525" marB="0" anchor="ctr"/>
                </a:tc>
                <a:tc>
                  <a:txBody>
                    <a:bodyPr/>
                    <a:lstStyle/>
                    <a:p>
                      <a:pPr algn="r" fontAlgn="ctr"/>
                      <a:r>
                        <a:rPr lang="en-US" altLang="ja-JP" sz="1100" b="0" i="0" u="none" strike="noStrike">
                          <a:effectLst/>
                          <a:latin typeface="ＭＳ Ｐゴシック"/>
                        </a:rPr>
                        <a:t>34 </a:t>
                      </a:r>
                    </a:p>
                  </a:txBody>
                  <a:tcPr marL="9525" marR="9525" marT="9525" marB="0" anchor="ctr"/>
                </a:tc>
                <a:tc>
                  <a:txBody>
                    <a:bodyPr/>
                    <a:lstStyle/>
                    <a:p>
                      <a:pPr algn="r" fontAlgn="ctr"/>
                      <a:r>
                        <a:rPr lang="en-US" altLang="ja-JP" sz="1100" b="0" i="0" u="none" strike="noStrike">
                          <a:effectLst/>
                          <a:latin typeface="ＭＳ Ｐゴシック"/>
                        </a:rPr>
                        <a:t>59 </a:t>
                      </a:r>
                    </a:p>
                  </a:txBody>
                  <a:tcPr marL="9525" marR="9525" marT="9525" marB="0" anchor="ctr"/>
                </a:tc>
                <a:extLst>
                  <a:ext uri="{0D108BD9-81ED-4DB2-BD59-A6C34878D82A}">
                    <a16:rowId xmlns:a16="http://schemas.microsoft.com/office/drawing/2014/main" val="10005"/>
                  </a:ext>
                </a:extLst>
              </a:tr>
              <a:tr h="171450">
                <a:tc>
                  <a:txBody>
                    <a:bodyPr/>
                    <a:lstStyle/>
                    <a:p>
                      <a:pPr algn="l" fontAlgn="b"/>
                      <a:r>
                        <a:rPr lang="en-US" altLang="ja-JP" sz="1100" u="none" strike="noStrike">
                          <a:effectLst/>
                          <a:latin typeface="ＭＳ Ｐゴシック" panose="020B0600070205080204" pitchFamily="50" charset="-128"/>
                          <a:ea typeface="ＭＳ Ｐゴシック" panose="020B0600070205080204" pitchFamily="50" charset="-128"/>
                        </a:rPr>
                        <a:t>10</a:t>
                      </a:r>
                      <a:r>
                        <a:rPr lang="ja-JP" altLang="en-US" sz="1100" u="none" strike="noStrike">
                          <a:effectLst/>
                          <a:latin typeface="ＭＳ Ｐゴシック" panose="020B0600070205080204" pitchFamily="50" charset="-128"/>
                          <a:ea typeface="ＭＳ Ｐゴシック" panose="020B0600070205080204" pitchFamily="50" charset="-128"/>
                        </a:rPr>
                        <a:t>万人～</a:t>
                      </a:r>
                      <a:r>
                        <a:rPr lang="en-US" altLang="ja-JP" sz="1100" u="none" strike="noStrike">
                          <a:effectLst/>
                          <a:latin typeface="ＭＳ Ｐゴシック" panose="020B0600070205080204" pitchFamily="50" charset="-128"/>
                          <a:ea typeface="ＭＳ Ｐゴシック" panose="020B0600070205080204" pitchFamily="50" charset="-128"/>
                        </a:rPr>
                        <a:t>25</a:t>
                      </a:r>
                      <a:r>
                        <a:rPr lang="ja-JP" altLang="en-US" sz="1100" u="none" strike="noStrike">
                          <a:effectLst/>
                          <a:latin typeface="ＭＳ Ｐゴシック" panose="020B0600070205080204" pitchFamily="50" charset="-128"/>
                          <a:ea typeface="ＭＳ Ｐゴシック" panose="020B0600070205080204" pitchFamily="50" charset="-128"/>
                        </a:rPr>
                        <a:t>万人未満</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16 </a:t>
                      </a:r>
                    </a:p>
                  </a:txBody>
                  <a:tcPr marL="9525" marR="9525" marT="9525" marB="0" anchor="ctr"/>
                </a:tc>
                <a:tc>
                  <a:txBody>
                    <a:bodyPr/>
                    <a:lstStyle/>
                    <a:p>
                      <a:pPr algn="r" fontAlgn="ctr"/>
                      <a:r>
                        <a:rPr lang="en-US" altLang="ja-JP" sz="1100" b="0" i="0" u="none" strike="noStrike">
                          <a:effectLst/>
                          <a:latin typeface="ＭＳ Ｐゴシック"/>
                        </a:rPr>
                        <a:t>22 </a:t>
                      </a:r>
                    </a:p>
                  </a:txBody>
                  <a:tcPr marL="9525" marR="9525" marT="9525" marB="0" anchor="ctr"/>
                </a:tc>
                <a:tc>
                  <a:txBody>
                    <a:bodyPr/>
                    <a:lstStyle/>
                    <a:p>
                      <a:pPr algn="r" fontAlgn="ctr"/>
                      <a:r>
                        <a:rPr lang="en-US" altLang="ja-JP" sz="1100" b="0" i="0" u="none" strike="noStrike">
                          <a:effectLst/>
                          <a:latin typeface="ＭＳ Ｐゴシック"/>
                        </a:rPr>
                        <a:t>2 </a:t>
                      </a:r>
                    </a:p>
                  </a:txBody>
                  <a:tcPr marL="9525" marR="9525" marT="9525" marB="0" anchor="ctr"/>
                </a:tc>
                <a:tc>
                  <a:txBody>
                    <a:bodyPr/>
                    <a:lstStyle/>
                    <a:p>
                      <a:pPr algn="r" fontAlgn="ctr"/>
                      <a:r>
                        <a:rPr lang="en-US" altLang="ja-JP" sz="1100" b="0" i="0" u="none" strike="noStrike">
                          <a:effectLst/>
                          <a:latin typeface="ＭＳ Ｐゴシック"/>
                        </a:rPr>
                        <a:t>40 </a:t>
                      </a:r>
                    </a:p>
                  </a:txBody>
                  <a:tcPr marL="9525" marR="9525" marT="9525" marB="0" anchor="ctr"/>
                </a:tc>
                <a:tc>
                  <a:txBody>
                    <a:bodyPr/>
                    <a:lstStyle/>
                    <a:p>
                      <a:pPr algn="r" fontAlgn="ctr"/>
                      <a:r>
                        <a:rPr lang="en-US" altLang="ja-JP" sz="1100" b="0" i="0" u="none" strike="noStrike">
                          <a:effectLst/>
                          <a:latin typeface="ＭＳ Ｐゴシック"/>
                        </a:rPr>
                        <a:t>168 </a:t>
                      </a:r>
                    </a:p>
                  </a:txBody>
                  <a:tcPr marL="9525" marR="9525" marT="9525" marB="0" anchor="ctr"/>
                </a:tc>
                <a:tc>
                  <a:txBody>
                    <a:bodyPr/>
                    <a:lstStyle/>
                    <a:p>
                      <a:pPr algn="r" fontAlgn="ctr"/>
                      <a:r>
                        <a:rPr lang="en-US" altLang="ja-JP" sz="1100" b="0" i="0" u="none" strike="noStrike">
                          <a:effectLst/>
                          <a:latin typeface="ＭＳ Ｐゴシック"/>
                        </a:rPr>
                        <a:t>12 </a:t>
                      </a:r>
                    </a:p>
                  </a:txBody>
                  <a:tcPr marL="9525" marR="9525" marT="9525" marB="0" anchor="ctr"/>
                </a:tc>
                <a:tc>
                  <a:txBody>
                    <a:bodyPr/>
                    <a:lstStyle/>
                    <a:p>
                      <a:pPr algn="r" fontAlgn="ctr"/>
                      <a:r>
                        <a:rPr lang="en-US" altLang="ja-JP" sz="1100" b="0" i="0" u="none" strike="noStrike">
                          <a:effectLst/>
                          <a:latin typeface="ＭＳ Ｐゴシック"/>
                        </a:rPr>
                        <a:t>161 </a:t>
                      </a:r>
                    </a:p>
                  </a:txBody>
                  <a:tcPr marL="9525" marR="9525" marT="9525" marB="0" anchor="ctr"/>
                </a:tc>
                <a:extLst>
                  <a:ext uri="{0D108BD9-81ED-4DB2-BD59-A6C34878D82A}">
                    <a16:rowId xmlns:a16="http://schemas.microsoft.com/office/drawing/2014/main" val="10006"/>
                  </a:ext>
                </a:extLst>
              </a:tr>
              <a:tr h="171450">
                <a:tc>
                  <a:txBody>
                    <a:bodyPr/>
                    <a:lstStyle/>
                    <a:p>
                      <a:pPr algn="l" fontAlgn="b"/>
                      <a:r>
                        <a:rPr lang="en-US" altLang="ja-JP" sz="1100" u="none" strike="noStrike" dirty="0">
                          <a:effectLst/>
                          <a:latin typeface="ＭＳ Ｐゴシック" panose="020B0600070205080204" pitchFamily="50" charset="-128"/>
                          <a:ea typeface="ＭＳ Ｐゴシック" panose="020B0600070205080204" pitchFamily="50" charset="-128"/>
                        </a:rPr>
                        <a:t>5</a:t>
                      </a:r>
                      <a:r>
                        <a:rPr lang="ja-JP" altLang="en-US" sz="1100" u="none" strike="noStrike" dirty="0">
                          <a:effectLst/>
                          <a:latin typeface="ＭＳ Ｐゴシック" panose="020B0600070205080204" pitchFamily="50" charset="-128"/>
                          <a:ea typeface="ＭＳ Ｐゴシック" panose="020B0600070205080204" pitchFamily="50" charset="-128"/>
                        </a:rPr>
                        <a:t>万人～</a:t>
                      </a:r>
                      <a:r>
                        <a:rPr lang="en-US" altLang="ja-JP" sz="1100" u="none" strike="noStrike" dirty="0">
                          <a:effectLst/>
                          <a:latin typeface="ＭＳ Ｐゴシック" panose="020B0600070205080204" pitchFamily="50" charset="-128"/>
                          <a:ea typeface="ＭＳ Ｐゴシック" panose="020B0600070205080204" pitchFamily="50" charset="-128"/>
                        </a:rPr>
                        <a:t>10</a:t>
                      </a:r>
                      <a:r>
                        <a:rPr lang="ja-JP" altLang="en-US" sz="1100" u="none" strike="noStrike" dirty="0">
                          <a:effectLst/>
                          <a:latin typeface="ＭＳ Ｐゴシック" panose="020B0600070205080204" pitchFamily="50" charset="-128"/>
                          <a:ea typeface="ＭＳ Ｐゴシック" panose="020B0600070205080204" pitchFamily="50" charset="-128"/>
                        </a:rPr>
                        <a:t>万人未満</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9 </a:t>
                      </a:r>
                    </a:p>
                  </a:txBody>
                  <a:tcPr marL="9525" marR="9525" marT="9525" marB="0" anchor="ctr"/>
                </a:tc>
                <a:tc>
                  <a:txBody>
                    <a:bodyPr/>
                    <a:lstStyle/>
                    <a:p>
                      <a:pPr algn="r" fontAlgn="ctr"/>
                      <a:r>
                        <a:rPr lang="en-US" altLang="ja-JP" sz="1100" b="0" i="0" u="none" strike="noStrike">
                          <a:effectLst/>
                          <a:latin typeface="ＭＳ Ｐゴシック"/>
                        </a:rPr>
                        <a:t>10 </a:t>
                      </a:r>
                    </a:p>
                  </a:txBody>
                  <a:tcPr marL="9525" marR="9525" marT="9525" marB="0" anchor="ctr"/>
                </a:tc>
                <a:tc>
                  <a:txBody>
                    <a:bodyPr/>
                    <a:lstStyle/>
                    <a:p>
                      <a:pPr algn="r" fontAlgn="ctr"/>
                      <a:r>
                        <a:rPr lang="en-US" altLang="ja-JP" sz="1100" b="0" i="0" u="none" strike="noStrike">
                          <a:effectLst/>
                          <a:latin typeface="ＭＳ Ｐゴシック"/>
                        </a:rPr>
                        <a:t>1 </a:t>
                      </a:r>
                    </a:p>
                  </a:txBody>
                  <a:tcPr marL="9525" marR="9525" marT="9525" marB="0" anchor="ctr"/>
                </a:tc>
                <a:tc>
                  <a:txBody>
                    <a:bodyPr/>
                    <a:lstStyle/>
                    <a:p>
                      <a:pPr algn="r" fontAlgn="ctr"/>
                      <a:r>
                        <a:rPr lang="en-US" altLang="ja-JP" sz="1100" b="0" i="0" u="none" strike="noStrike">
                          <a:effectLst/>
                          <a:latin typeface="ＭＳ Ｐゴシック"/>
                        </a:rPr>
                        <a:t>20 </a:t>
                      </a:r>
                    </a:p>
                  </a:txBody>
                  <a:tcPr marL="9525" marR="9525" marT="9525" marB="0" anchor="ctr"/>
                </a:tc>
                <a:tc>
                  <a:txBody>
                    <a:bodyPr/>
                    <a:lstStyle/>
                    <a:p>
                      <a:pPr algn="r" fontAlgn="ctr"/>
                      <a:r>
                        <a:rPr lang="en-US" altLang="ja-JP" sz="1100" b="0" i="0" u="none" strike="noStrike">
                          <a:effectLst/>
                          <a:latin typeface="ＭＳ Ｐゴシック"/>
                        </a:rPr>
                        <a:t>76 </a:t>
                      </a:r>
                    </a:p>
                  </a:txBody>
                  <a:tcPr marL="9525" marR="9525" marT="9525" marB="0" anchor="ctr"/>
                </a:tc>
                <a:tc>
                  <a:txBody>
                    <a:bodyPr/>
                    <a:lstStyle/>
                    <a:p>
                      <a:pPr algn="r" fontAlgn="ctr"/>
                      <a:r>
                        <a:rPr lang="en-US" altLang="ja-JP" sz="1100" b="0" i="0" u="none" strike="noStrike">
                          <a:effectLst/>
                          <a:latin typeface="ＭＳ Ｐゴシック"/>
                        </a:rPr>
                        <a:t>4 </a:t>
                      </a:r>
                    </a:p>
                  </a:txBody>
                  <a:tcPr marL="9525" marR="9525" marT="9525" marB="0" anchor="ctr"/>
                </a:tc>
                <a:tc>
                  <a:txBody>
                    <a:bodyPr/>
                    <a:lstStyle/>
                    <a:p>
                      <a:pPr algn="r" fontAlgn="ctr"/>
                      <a:r>
                        <a:rPr lang="en-US" altLang="ja-JP" sz="1100" b="0" i="0" u="none" strike="noStrike">
                          <a:effectLst/>
                          <a:latin typeface="ＭＳ Ｐゴシック"/>
                        </a:rPr>
                        <a:t>223 </a:t>
                      </a:r>
                    </a:p>
                  </a:txBody>
                  <a:tcPr marL="9525" marR="9525" marT="9525" marB="0" anchor="ctr"/>
                </a:tc>
                <a:extLst>
                  <a:ext uri="{0D108BD9-81ED-4DB2-BD59-A6C34878D82A}">
                    <a16:rowId xmlns:a16="http://schemas.microsoft.com/office/drawing/2014/main" val="10007"/>
                  </a:ext>
                </a:extLst>
              </a:tr>
              <a:tr h="171450">
                <a:tc>
                  <a:txBody>
                    <a:bodyPr/>
                    <a:lstStyle/>
                    <a:p>
                      <a:pPr algn="l" fontAlgn="b"/>
                      <a:r>
                        <a:rPr lang="en-US" altLang="ja-JP" sz="1100" u="none" strike="noStrike">
                          <a:effectLst/>
                          <a:latin typeface="ＭＳ Ｐゴシック" panose="020B0600070205080204" pitchFamily="50" charset="-128"/>
                          <a:ea typeface="ＭＳ Ｐゴシック" panose="020B0600070205080204" pitchFamily="50" charset="-128"/>
                        </a:rPr>
                        <a:t>3</a:t>
                      </a:r>
                      <a:r>
                        <a:rPr lang="ja-JP" altLang="en-US" sz="1100" u="none" strike="noStrike">
                          <a:effectLst/>
                          <a:latin typeface="ＭＳ Ｐゴシック" panose="020B0600070205080204" pitchFamily="50" charset="-128"/>
                          <a:ea typeface="ＭＳ Ｐゴシック" panose="020B0600070205080204" pitchFamily="50" charset="-128"/>
                        </a:rPr>
                        <a:t>万人～</a:t>
                      </a:r>
                      <a:r>
                        <a:rPr lang="en-US" altLang="ja-JP" sz="1100" u="none" strike="noStrike">
                          <a:effectLst/>
                          <a:latin typeface="ＭＳ Ｐゴシック" panose="020B0600070205080204" pitchFamily="50" charset="-128"/>
                          <a:ea typeface="ＭＳ Ｐゴシック" panose="020B0600070205080204" pitchFamily="50" charset="-128"/>
                        </a:rPr>
                        <a:t>5</a:t>
                      </a:r>
                      <a:r>
                        <a:rPr lang="ja-JP" altLang="en-US" sz="1100" u="none" strike="noStrike">
                          <a:effectLst/>
                          <a:latin typeface="ＭＳ Ｐゴシック" panose="020B0600070205080204" pitchFamily="50" charset="-128"/>
                          <a:ea typeface="ＭＳ Ｐゴシック" panose="020B0600070205080204" pitchFamily="50" charset="-128"/>
                        </a:rPr>
                        <a:t>万人未満</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6 </a:t>
                      </a:r>
                    </a:p>
                  </a:txBody>
                  <a:tcPr marL="9525" marR="9525" marT="9525" marB="0" anchor="ctr"/>
                </a:tc>
                <a:tc>
                  <a:txBody>
                    <a:bodyPr/>
                    <a:lstStyle/>
                    <a:p>
                      <a:pPr algn="r" fontAlgn="ctr"/>
                      <a:r>
                        <a:rPr lang="en-US" altLang="ja-JP" sz="1100" b="0" i="0" u="none" strike="noStrike">
                          <a:effectLst/>
                          <a:latin typeface="ＭＳ Ｐゴシック"/>
                        </a:rPr>
                        <a:t>4 </a:t>
                      </a:r>
                    </a:p>
                  </a:txBody>
                  <a:tcPr marL="9525" marR="9525" marT="9525" marB="0" anchor="ctr"/>
                </a:tc>
                <a:tc>
                  <a:txBody>
                    <a:bodyPr/>
                    <a:lstStyle/>
                    <a:p>
                      <a:pPr algn="r" fontAlgn="ctr"/>
                      <a:r>
                        <a:rPr lang="en-US" altLang="ja-JP" sz="1100" b="0" i="0" u="none" strike="noStrike">
                          <a:effectLst/>
                          <a:latin typeface="ＭＳ Ｐゴシック"/>
                        </a:rPr>
                        <a:t>0 </a:t>
                      </a:r>
                    </a:p>
                  </a:txBody>
                  <a:tcPr marL="9525" marR="9525" marT="9525" marB="0" anchor="ctr"/>
                </a:tc>
                <a:tc>
                  <a:txBody>
                    <a:bodyPr/>
                    <a:lstStyle/>
                    <a:p>
                      <a:pPr algn="r" fontAlgn="ctr"/>
                      <a:r>
                        <a:rPr lang="en-US" altLang="ja-JP" sz="1100" b="0" i="0" u="none" strike="noStrike">
                          <a:effectLst/>
                          <a:latin typeface="ＭＳ Ｐゴシック"/>
                        </a:rPr>
                        <a:t>10 </a:t>
                      </a:r>
                    </a:p>
                  </a:txBody>
                  <a:tcPr marL="9525" marR="9525" marT="9525" marB="0" anchor="ctr"/>
                </a:tc>
                <a:tc>
                  <a:txBody>
                    <a:bodyPr/>
                    <a:lstStyle/>
                    <a:p>
                      <a:pPr algn="r" fontAlgn="ctr"/>
                      <a:r>
                        <a:rPr lang="en-US" altLang="ja-JP" sz="1100" b="0" i="0" u="none" strike="noStrike">
                          <a:effectLst/>
                          <a:latin typeface="ＭＳ Ｐゴシック"/>
                        </a:rPr>
                        <a:t>33 </a:t>
                      </a:r>
                    </a:p>
                  </a:txBody>
                  <a:tcPr marL="9525" marR="9525" marT="9525" marB="0" anchor="ctr"/>
                </a:tc>
                <a:tc>
                  <a:txBody>
                    <a:bodyPr/>
                    <a:lstStyle/>
                    <a:p>
                      <a:pPr algn="r" fontAlgn="ctr"/>
                      <a:r>
                        <a:rPr lang="en-US" altLang="ja-JP" sz="1100" b="0" i="0" u="none" strike="noStrike">
                          <a:effectLst/>
                          <a:latin typeface="ＭＳ Ｐゴシック"/>
                        </a:rPr>
                        <a:t>3 </a:t>
                      </a:r>
                    </a:p>
                  </a:txBody>
                  <a:tcPr marL="9525" marR="9525" marT="9525" marB="0" anchor="ctr"/>
                </a:tc>
                <a:tc>
                  <a:txBody>
                    <a:bodyPr/>
                    <a:lstStyle/>
                    <a:p>
                      <a:pPr algn="r" fontAlgn="ctr"/>
                      <a:r>
                        <a:rPr lang="en-US" altLang="ja-JP" sz="1100" b="0" i="0" u="none" strike="noStrike">
                          <a:effectLst/>
                          <a:latin typeface="ＭＳ Ｐゴシック"/>
                        </a:rPr>
                        <a:t>229 </a:t>
                      </a:r>
                    </a:p>
                  </a:txBody>
                  <a:tcPr marL="9525" marR="9525" marT="9525" marB="0" anchor="ctr"/>
                </a:tc>
                <a:extLst>
                  <a:ext uri="{0D108BD9-81ED-4DB2-BD59-A6C34878D82A}">
                    <a16:rowId xmlns:a16="http://schemas.microsoft.com/office/drawing/2014/main" val="10008"/>
                  </a:ext>
                </a:extLst>
              </a:tr>
              <a:tr h="171450">
                <a:tc>
                  <a:txBody>
                    <a:bodyPr/>
                    <a:lstStyle/>
                    <a:p>
                      <a:pPr algn="l" fontAlgn="b"/>
                      <a:r>
                        <a:rPr lang="en-US" altLang="ja-JP" sz="1100" u="none" strike="noStrike">
                          <a:effectLst/>
                          <a:latin typeface="ＭＳ Ｐゴシック" panose="020B0600070205080204" pitchFamily="50" charset="-128"/>
                          <a:ea typeface="ＭＳ Ｐゴシック" panose="020B0600070205080204" pitchFamily="50" charset="-128"/>
                        </a:rPr>
                        <a:t>2</a:t>
                      </a:r>
                      <a:r>
                        <a:rPr lang="ja-JP" altLang="en-US" sz="1100" u="none" strike="noStrike">
                          <a:effectLst/>
                          <a:latin typeface="ＭＳ Ｐゴシック" panose="020B0600070205080204" pitchFamily="50" charset="-128"/>
                          <a:ea typeface="ＭＳ Ｐゴシック" panose="020B0600070205080204" pitchFamily="50" charset="-128"/>
                        </a:rPr>
                        <a:t>万人～</a:t>
                      </a:r>
                      <a:r>
                        <a:rPr lang="en-US" altLang="ja-JP" sz="1100" u="none" strike="noStrike">
                          <a:effectLst/>
                          <a:latin typeface="ＭＳ Ｐゴシック" panose="020B0600070205080204" pitchFamily="50" charset="-128"/>
                          <a:ea typeface="ＭＳ Ｐゴシック" panose="020B0600070205080204" pitchFamily="50" charset="-128"/>
                        </a:rPr>
                        <a:t>3</a:t>
                      </a:r>
                      <a:r>
                        <a:rPr lang="ja-JP" altLang="en-US" sz="1100" u="none" strike="noStrike">
                          <a:effectLst/>
                          <a:latin typeface="ＭＳ Ｐゴシック" panose="020B0600070205080204" pitchFamily="50" charset="-128"/>
                          <a:ea typeface="ＭＳ Ｐゴシック" panose="020B0600070205080204" pitchFamily="50" charset="-128"/>
                        </a:rPr>
                        <a:t>万人未満</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4 </a:t>
                      </a:r>
                    </a:p>
                  </a:txBody>
                  <a:tcPr marL="9525" marR="9525" marT="9525" marB="0" anchor="ctr"/>
                </a:tc>
                <a:tc>
                  <a:txBody>
                    <a:bodyPr/>
                    <a:lstStyle/>
                    <a:p>
                      <a:pPr algn="r" fontAlgn="ctr"/>
                      <a:r>
                        <a:rPr lang="en-US" altLang="ja-JP" sz="1100" b="0" i="0" u="none" strike="noStrike">
                          <a:effectLst/>
                          <a:latin typeface="ＭＳ Ｐゴシック"/>
                        </a:rPr>
                        <a:t>3 </a:t>
                      </a:r>
                    </a:p>
                  </a:txBody>
                  <a:tcPr marL="9525" marR="9525" marT="9525" marB="0" anchor="ctr"/>
                </a:tc>
                <a:tc>
                  <a:txBody>
                    <a:bodyPr/>
                    <a:lstStyle/>
                    <a:p>
                      <a:pPr algn="r" fontAlgn="ctr"/>
                      <a:r>
                        <a:rPr lang="en-US" altLang="ja-JP" sz="1100" b="0" i="0" u="none" strike="noStrike">
                          <a:effectLst/>
                          <a:latin typeface="ＭＳ Ｐゴシック"/>
                        </a:rPr>
                        <a:t>0 </a:t>
                      </a:r>
                    </a:p>
                  </a:txBody>
                  <a:tcPr marL="9525" marR="9525" marT="9525" marB="0" anchor="ctr"/>
                </a:tc>
                <a:tc>
                  <a:txBody>
                    <a:bodyPr/>
                    <a:lstStyle/>
                    <a:p>
                      <a:pPr algn="r" fontAlgn="ctr"/>
                      <a:r>
                        <a:rPr lang="en-US" altLang="ja-JP" sz="1100" b="0" i="0" u="none" strike="noStrike">
                          <a:effectLst/>
                          <a:latin typeface="ＭＳ Ｐゴシック"/>
                        </a:rPr>
                        <a:t>7 </a:t>
                      </a:r>
                    </a:p>
                  </a:txBody>
                  <a:tcPr marL="9525" marR="9525" marT="9525" marB="0" anchor="ctr"/>
                </a:tc>
                <a:tc>
                  <a:txBody>
                    <a:bodyPr/>
                    <a:lstStyle/>
                    <a:p>
                      <a:pPr algn="r" fontAlgn="ctr"/>
                      <a:r>
                        <a:rPr lang="en-US" altLang="ja-JP" sz="1100" b="0" i="0" u="none" strike="noStrike">
                          <a:effectLst/>
                          <a:latin typeface="ＭＳ Ｐゴシック"/>
                        </a:rPr>
                        <a:t>21 </a:t>
                      </a:r>
                    </a:p>
                  </a:txBody>
                  <a:tcPr marL="9525" marR="9525" marT="9525" marB="0" anchor="ctr"/>
                </a:tc>
                <a:tc>
                  <a:txBody>
                    <a:bodyPr/>
                    <a:lstStyle/>
                    <a:p>
                      <a:pPr algn="r" fontAlgn="ctr"/>
                      <a:r>
                        <a:rPr lang="en-US" altLang="ja-JP" sz="1100" b="0" i="0" u="none" strike="noStrike">
                          <a:effectLst/>
                          <a:latin typeface="ＭＳ Ｐゴシック"/>
                        </a:rPr>
                        <a:t>2 </a:t>
                      </a:r>
                    </a:p>
                  </a:txBody>
                  <a:tcPr marL="9525" marR="9525" marT="9525" marB="0" anchor="ctr"/>
                </a:tc>
                <a:tc>
                  <a:txBody>
                    <a:bodyPr/>
                    <a:lstStyle/>
                    <a:p>
                      <a:pPr algn="r" fontAlgn="ctr"/>
                      <a:r>
                        <a:rPr lang="en-US" altLang="ja-JP" sz="1100" b="0" i="0" u="none" strike="noStrike">
                          <a:effectLst/>
                          <a:latin typeface="ＭＳ Ｐゴシック"/>
                        </a:rPr>
                        <a:t>156 </a:t>
                      </a:r>
                    </a:p>
                  </a:txBody>
                  <a:tcPr marL="9525" marR="9525" marT="9525" marB="0" anchor="ctr"/>
                </a:tc>
                <a:extLst>
                  <a:ext uri="{0D108BD9-81ED-4DB2-BD59-A6C34878D82A}">
                    <a16:rowId xmlns:a16="http://schemas.microsoft.com/office/drawing/2014/main" val="10009"/>
                  </a:ext>
                </a:extLst>
              </a:tr>
              <a:tr h="171450">
                <a:tc>
                  <a:txBody>
                    <a:bodyPr/>
                    <a:lstStyle/>
                    <a:p>
                      <a:pPr algn="l" fontAlgn="b"/>
                      <a:r>
                        <a:rPr lang="en-US" altLang="ja-JP" sz="1100" u="none" strike="noStrike">
                          <a:effectLst/>
                          <a:latin typeface="ＭＳ Ｐゴシック" panose="020B0600070205080204" pitchFamily="50" charset="-128"/>
                          <a:ea typeface="ＭＳ Ｐゴシック" panose="020B0600070205080204" pitchFamily="50" charset="-128"/>
                        </a:rPr>
                        <a:t>1</a:t>
                      </a:r>
                      <a:r>
                        <a:rPr lang="ja-JP" altLang="en-US" sz="1100" u="none" strike="noStrike">
                          <a:effectLst/>
                          <a:latin typeface="ＭＳ Ｐゴシック" panose="020B0600070205080204" pitchFamily="50" charset="-128"/>
                          <a:ea typeface="ＭＳ Ｐゴシック" panose="020B0600070205080204" pitchFamily="50" charset="-128"/>
                        </a:rPr>
                        <a:t>万人～</a:t>
                      </a:r>
                      <a:r>
                        <a:rPr lang="en-US" altLang="ja-JP" sz="1100" u="none" strike="noStrike">
                          <a:effectLst/>
                          <a:latin typeface="ＭＳ Ｐゴシック" panose="020B0600070205080204" pitchFamily="50" charset="-128"/>
                          <a:ea typeface="ＭＳ Ｐゴシック" panose="020B0600070205080204" pitchFamily="50" charset="-128"/>
                        </a:rPr>
                        <a:t>2</a:t>
                      </a:r>
                      <a:r>
                        <a:rPr lang="ja-JP" altLang="en-US" sz="1100" u="none" strike="noStrike">
                          <a:effectLst/>
                          <a:latin typeface="ＭＳ Ｐゴシック" panose="020B0600070205080204" pitchFamily="50" charset="-128"/>
                          <a:ea typeface="ＭＳ Ｐゴシック" panose="020B0600070205080204" pitchFamily="50" charset="-128"/>
                        </a:rPr>
                        <a:t>万人未満</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3 </a:t>
                      </a:r>
                    </a:p>
                  </a:txBody>
                  <a:tcPr marL="9525" marR="9525" marT="9525" marB="0" anchor="ctr"/>
                </a:tc>
                <a:tc>
                  <a:txBody>
                    <a:bodyPr/>
                    <a:lstStyle/>
                    <a:p>
                      <a:pPr algn="r" fontAlgn="ctr"/>
                      <a:r>
                        <a:rPr lang="en-US" altLang="ja-JP" sz="1100" b="0" i="0" u="none" strike="noStrike">
                          <a:effectLst/>
                          <a:latin typeface="ＭＳ Ｐゴシック"/>
                        </a:rPr>
                        <a:t>2 </a:t>
                      </a:r>
                    </a:p>
                  </a:txBody>
                  <a:tcPr marL="9525" marR="9525" marT="9525" marB="0" anchor="ctr"/>
                </a:tc>
                <a:tc>
                  <a:txBody>
                    <a:bodyPr/>
                    <a:lstStyle/>
                    <a:p>
                      <a:pPr algn="r" fontAlgn="ctr"/>
                      <a:r>
                        <a:rPr lang="en-US" altLang="ja-JP" sz="1100" b="0" i="0" u="none" strike="noStrike">
                          <a:effectLst/>
                          <a:latin typeface="ＭＳ Ｐゴシック"/>
                        </a:rPr>
                        <a:t>0 </a:t>
                      </a:r>
                    </a:p>
                  </a:txBody>
                  <a:tcPr marL="9525" marR="9525" marT="9525" marB="0" anchor="ctr"/>
                </a:tc>
                <a:tc>
                  <a:txBody>
                    <a:bodyPr/>
                    <a:lstStyle/>
                    <a:p>
                      <a:pPr algn="r" fontAlgn="ctr"/>
                      <a:r>
                        <a:rPr lang="en-US" altLang="ja-JP" sz="1100" b="0" i="0" u="none" strike="noStrike">
                          <a:effectLst/>
                          <a:latin typeface="ＭＳ Ｐゴシック"/>
                        </a:rPr>
                        <a:t>5 </a:t>
                      </a:r>
                    </a:p>
                  </a:txBody>
                  <a:tcPr marL="9525" marR="9525" marT="9525" marB="0" anchor="ctr"/>
                </a:tc>
                <a:tc>
                  <a:txBody>
                    <a:bodyPr/>
                    <a:lstStyle/>
                    <a:p>
                      <a:pPr algn="r" fontAlgn="ctr"/>
                      <a:r>
                        <a:rPr lang="en-US" altLang="ja-JP" sz="1100" b="0" i="0" u="none" strike="noStrike" dirty="0">
                          <a:effectLst/>
                          <a:latin typeface="ＭＳ Ｐゴシック"/>
                        </a:rPr>
                        <a:t>21 </a:t>
                      </a:r>
                    </a:p>
                  </a:txBody>
                  <a:tcPr marL="9525" marR="9525" marT="9525" marB="0" anchor="ctr"/>
                </a:tc>
                <a:tc>
                  <a:txBody>
                    <a:bodyPr/>
                    <a:lstStyle/>
                    <a:p>
                      <a:pPr algn="r" fontAlgn="ctr"/>
                      <a:r>
                        <a:rPr lang="en-US" altLang="ja-JP" sz="1100" b="0" i="0" u="none" strike="noStrike">
                          <a:effectLst/>
                          <a:latin typeface="ＭＳ Ｐゴシック"/>
                        </a:rPr>
                        <a:t>1 </a:t>
                      </a:r>
                    </a:p>
                  </a:txBody>
                  <a:tcPr marL="9525" marR="9525" marT="9525" marB="0" anchor="ctr"/>
                </a:tc>
                <a:tc>
                  <a:txBody>
                    <a:bodyPr/>
                    <a:lstStyle/>
                    <a:p>
                      <a:pPr algn="r" fontAlgn="ctr"/>
                      <a:r>
                        <a:rPr lang="en-US" altLang="ja-JP" sz="1100" b="0" i="0" u="none" strike="noStrike">
                          <a:effectLst/>
                          <a:latin typeface="ＭＳ Ｐゴシック"/>
                        </a:rPr>
                        <a:t>288 </a:t>
                      </a:r>
                    </a:p>
                  </a:txBody>
                  <a:tcPr marL="9525" marR="9525" marT="9525" marB="0" anchor="ctr"/>
                </a:tc>
                <a:extLst>
                  <a:ext uri="{0D108BD9-81ED-4DB2-BD59-A6C34878D82A}">
                    <a16:rowId xmlns:a16="http://schemas.microsoft.com/office/drawing/2014/main" val="10010"/>
                  </a:ext>
                </a:extLst>
              </a:tr>
              <a:tr h="171450">
                <a:tc>
                  <a:txBody>
                    <a:bodyPr/>
                    <a:lstStyle/>
                    <a:p>
                      <a:pPr algn="l" fontAlgn="b"/>
                      <a:r>
                        <a:rPr lang="en-US" altLang="ja-JP" sz="1100" u="none" strike="noStrike">
                          <a:effectLst/>
                          <a:latin typeface="ＭＳ Ｐゴシック" panose="020B0600070205080204" pitchFamily="50" charset="-128"/>
                          <a:ea typeface="ＭＳ Ｐゴシック" panose="020B0600070205080204" pitchFamily="50" charset="-128"/>
                        </a:rPr>
                        <a:t>5</a:t>
                      </a:r>
                      <a:r>
                        <a:rPr lang="ja-JP" altLang="en-US" sz="1100" u="none" strike="noStrike">
                          <a:effectLst/>
                          <a:latin typeface="ＭＳ Ｐゴシック" panose="020B0600070205080204" pitchFamily="50" charset="-128"/>
                          <a:ea typeface="ＭＳ Ｐゴシック" panose="020B0600070205080204" pitchFamily="50" charset="-128"/>
                        </a:rPr>
                        <a:t>千人～</a:t>
                      </a:r>
                      <a:r>
                        <a:rPr lang="en-US" altLang="ja-JP" sz="1100" u="none" strike="noStrike">
                          <a:effectLst/>
                          <a:latin typeface="ＭＳ Ｐゴシック" panose="020B0600070205080204" pitchFamily="50" charset="-128"/>
                          <a:ea typeface="ＭＳ Ｐゴシック" panose="020B0600070205080204" pitchFamily="50" charset="-128"/>
                        </a:rPr>
                        <a:t>1</a:t>
                      </a:r>
                      <a:r>
                        <a:rPr lang="ja-JP" altLang="en-US" sz="1100" u="none" strike="noStrike">
                          <a:effectLst/>
                          <a:latin typeface="ＭＳ Ｐゴシック" panose="020B0600070205080204" pitchFamily="50" charset="-128"/>
                          <a:ea typeface="ＭＳ Ｐゴシック" panose="020B0600070205080204" pitchFamily="50" charset="-128"/>
                        </a:rPr>
                        <a:t>万人未満</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2 </a:t>
                      </a:r>
                    </a:p>
                  </a:txBody>
                  <a:tcPr marL="9525" marR="9525" marT="9525" marB="0" anchor="ctr"/>
                </a:tc>
                <a:tc>
                  <a:txBody>
                    <a:bodyPr/>
                    <a:lstStyle/>
                    <a:p>
                      <a:pPr algn="r" fontAlgn="ctr"/>
                      <a:r>
                        <a:rPr lang="en-US" altLang="ja-JP" sz="1100" b="0" i="0" u="none" strike="noStrike">
                          <a:effectLst/>
                          <a:latin typeface="ＭＳ Ｐゴシック"/>
                        </a:rPr>
                        <a:t>1 </a:t>
                      </a:r>
                    </a:p>
                  </a:txBody>
                  <a:tcPr marL="9525" marR="9525" marT="9525" marB="0" anchor="ctr"/>
                </a:tc>
                <a:tc>
                  <a:txBody>
                    <a:bodyPr/>
                    <a:lstStyle/>
                    <a:p>
                      <a:pPr algn="r" fontAlgn="ctr"/>
                      <a:r>
                        <a:rPr lang="en-US" altLang="ja-JP" sz="1100" b="0" i="0" u="none" strike="noStrike">
                          <a:effectLst/>
                          <a:latin typeface="ＭＳ Ｐゴシック"/>
                        </a:rPr>
                        <a:t>0 </a:t>
                      </a:r>
                    </a:p>
                  </a:txBody>
                  <a:tcPr marL="9525" marR="9525" marT="9525" marB="0" anchor="ctr"/>
                </a:tc>
                <a:tc>
                  <a:txBody>
                    <a:bodyPr/>
                    <a:lstStyle/>
                    <a:p>
                      <a:pPr algn="r" fontAlgn="ctr"/>
                      <a:r>
                        <a:rPr lang="en-US" altLang="ja-JP" sz="1100" b="0" i="0" u="none" strike="noStrike">
                          <a:effectLst/>
                          <a:latin typeface="ＭＳ Ｐゴシック"/>
                        </a:rPr>
                        <a:t>3 </a:t>
                      </a:r>
                    </a:p>
                  </a:txBody>
                  <a:tcPr marL="9525" marR="9525" marT="9525" marB="0" anchor="ctr"/>
                </a:tc>
                <a:tc>
                  <a:txBody>
                    <a:bodyPr/>
                    <a:lstStyle/>
                    <a:p>
                      <a:pPr algn="r" fontAlgn="ctr"/>
                      <a:r>
                        <a:rPr lang="en-US" altLang="ja-JP" sz="1100" b="0" i="0" u="none" strike="noStrike">
                          <a:effectLst/>
                          <a:latin typeface="ＭＳ Ｐゴシック"/>
                        </a:rPr>
                        <a:t>20 </a:t>
                      </a:r>
                    </a:p>
                  </a:txBody>
                  <a:tcPr marL="9525" marR="9525" marT="9525" marB="0" anchor="ctr"/>
                </a:tc>
                <a:tc>
                  <a:txBody>
                    <a:bodyPr/>
                    <a:lstStyle/>
                    <a:p>
                      <a:pPr algn="r" fontAlgn="ctr"/>
                      <a:r>
                        <a:rPr lang="en-US" altLang="ja-JP" sz="1100" b="0" i="0" u="none" strike="noStrike">
                          <a:effectLst/>
                          <a:latin typeface="ＭＳ Ｐゴシック"/>
                        </a:rPr>
                        <a:t>1 </a:t>
                      </a:r>
                    </a:p>
                  </a:txBody>
                  <a:tcPr marL="9525" marR="9525" marT="9525" marB="0" anchor="ctr"/>
                </a:tc>
                <a:tc>
                  <a:txBody>
                    <a:bodyPr/>
                    <a:lstStyle/>
                    <a:p>
                      <a:pPr algn="r" fontAlgn="ctr"/>
                      <a:r>
                        <a:rPr lang="en-US" altLang="ja-JP" sz="1100" b="0" i="0" u="none" strike="noStrike">
                          <a:effectLst/>
                          <a:latin typeface="ＭＳ Ｐゴシック"/>
                        </a:rPr>
                        <a:t>230 </a:t>
                      </a:r>
                    </a:p>
                  </a:txBody>
                  <a:tcPr marL="9525" marR="9525" marT="9525" marB="0" anchor="ctr"/>
                </a:tc>
                <a:extLst>
                  <a:ext uri="{0D108BD9-81ED-4DB2-BD59-A6C34878D82A}">
                    <a16:rowId xmlns:a16="http://schemas.microsoft.com/office/drawing/2014/main" val="10011"/>
                  </a:ext>
                </a:extLst>
              </a:tr>
              <a:tr h="171450">
                <a:tc>
                  <a:txBody>
                    <a:bodyPr/>
                    <a:lstStyle/>
                    <a:p>
                      <a:pPr algn="l" fontAlgn="b"/>
                      <a:r>
                        <a:rPr lang="en-US" altLang="ja-JP" sz="1100" u="none" strike="noStrike">
                          <a:effectLst/>
                          <a:latin typeface="ＭＳ Ｐゴシック" panose="020B0600070205080204" pitchFamily="50" charset="-128"/>
                          <a:ea typeface="ＭＳ Ｐゴシック" panose="020B0600070205080204" pitchFamily="50" charset="-128"/>
                        </a:rPr>
                        <a:t>5</a:t>
                      </a:r>
                      <a:r>
                        <a:rPr lang="ja-JP" altLang="en-US" sz="1100" u="none" strike="noStrike">
                          <a:effectLst/>
                          <a:latin typeface="ＭＳ Ｐゴシック" panose="020B0600070205080204" pitchFamily="50" charset="-128"/>
                          <a:ea typeface="ＭＳ Ｐゴシック" panose="020B0600070205080204" pitchFamily="50" charset="-128"/>
                        </a:rPr>
                        <a:t>千人未満</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10319" marR="10319" marT="9525" marB="0" anchor="b"/>
                </a:tc>
                <a:tc>
                  <a:txBody>
                    <a:bodyPr/>
                    <a:lstStyle/>
                    <a:p>
                      <a:pPr algn="r" fontAlgn="ctr"/>
                      <a:r>
                        <a:rPr lang="en-US" altLang="ja-JP" sz="1100" b="0" i="0" u="none" strike="noStrike">
                          <a:effectLst/>
                          <a:latin typeface="ＭＳ Ｐゴシック"/>
                        </a:rPr>
                        <a:t>1 </a:t>
                      </a:r>
                    </a:p>
                  </a:txBody>
                  <a:tcPr marL="9525" marR="9525" marT="9525" marB="0" anchor="ctr"/>
                </a:tc>
                <a:tc>
                  <a:txBody>
                    <a:bodyPr/>
                    <a:lstStyle/>
                    <a:p>
                      <a:pPr algn="r" fontAlgn="ctr"/>
                      <a:r>
                        <a:rPr lang="en-US" altLang="ja-JP" sz="1100" b="0" i="0" u="none" strike="noStrike">
                          <a:effectLst/>
                          <a:latin typeface="ＭＳ Ｐゴシック"/>
                        </a:rPr>
                        <a:t>0 </a:t>
                      </a:r>
                    </a:p>
                  </a:txBody>
                  <a:tcPr marL="9525" marR="9525" marT="9525" marB="0" anchor="ctr"/>
                </a:tc>
                <a:tc>
                  <a:txBody>
                    <a:bodyPr/>
                    <a:lstStyle/>
                    <a:p>
                      <a:pPr algn="r" fontAlgn="ctr"/>
                      <a:r>
                        <a:rPr lang="en-US" altLang="ja-JP" sz="1100" b="0" i="0" u="none" strike="noStrike">
                          <a:effectLst/>
                          <a:latin typeface="ＭＳ Ｐゴシック"/>
                        </a:rPr>
                        <a:t>0 </a:t>
                      </a:r>
                    </a:p>
                  </a:txBody>
                  <a:tcPr marL="9525" marR="9525" marT="9525" marB="0" anchor="ctr"/>
                </a:tc>
                <a:tc>
                  <a:txBody>
                    <a:bodyPr/>
                    <a:lstStyle/>
                    <a:p>
                      <a:pPr algn="r" fontAlgn="ctr"/>
                      <a:r>
                        <a:rPr lang="en-US" altLang="ja-JP" sz="1100" b="0" i="0" u="none" strike="noStrike">
                          <a:effectLst/>
                          <a:latin typeface="ＭＳ Ｐゴシック"/>
                        </a:rPr>
                        <a:t>1 </a:t>
                      </a:r>
                    </a:p>
                  </a:txBody>
                  <a:tcPr marL="9525" marR="9525" marT="9525" marB="0" anchor="ctr"/>
                </a:tc>
                <a:tc>
                  <a:txBody>
                    <a:bodyPr/>
                    <a:lstStyle/>
                    <a:p>
                      <a:pPr algn="r" fontAlgn="ctr"/>
                      <a:r>
                        <a:rPr lang="en-US" altLang="ja-JP" sz="1100" b="0" i="0" u="none" strike="noStrike">
                          <a:effectLst/>
                          <a:latin typeface="ＭＳ Ｐゴシック"/>
                        </a:rPr>
                        <a:t>2 </a:t>
                      </a:r>
                    </a:p>
                  </a:txBody>
                  <a:tcPr marL="9525" marR="9525" marT="9525" marB="0" anchor="ctr"/>
                </a:tc>
                <a:tc>
                  <a:txBody>
                    <a:bodyPr/>
                    <a:lstStyle/>
                    <a:p>
                      <a:pPr algn="r" fontAlgn="ctr"/>
                      <a:r>
                        <a:rPr lang="en-US" altLang="ja-JP" sz="1100" b="0" i="0" u="none" strike="noStrike">
                          <a:effectLst/>
                          <a:latin typeface="ＭＳ Ｐゴシック"/>
                        </a:rPr>
                        <a:t>1 </a:t>
                      </a:r>
                    </a:p>
                  </a:txBody>
                  <a:tcPr marL="9525" marR="9525" marT="9525" marB="0" anchor="ctr"/>
                </a:tc>
                <a:tc>
                  <a:txBody>
                    <a:bodyPr/>
                    <a:lstStyle/>
                    <a:p>
                      <a:pPr algn="r" fontAlgn="ctr"/>
                      <a:r>
                        <a:rPr lang="en-US" altLang="ja-JP" sz="1100" b="0" i="0" u="none" strike="noStrike" dirty="0">
                          <a:effectLst/>
                          <a:latin typeface="ＭＳ Ｐゴシック"/>
                        </a:rPr>
                        <a:t>6 </a:t>
                      </a:r>
                    </a:p>
                  </a:txBody>
                  <a:tcPr marL="9525" marR="9525" marT="9525" marB="0" anchor="ctr"/>
                </a:tc>
                <a:extLst>
                  <a:ext uri="{0D108BD9-81ED-4DB2-BD59-A6C34878D82A}">
                    <a16:rowId xmlns:a16="http://schemas.microsoft.com/office/drawing/2014/main" val="10012"/>
                  </a:ext>
                </a:extLst>
              </a:tr>
            </a:tbl>
          </a:graphicData>
        </a:graphic>
      </p:graphicFrame>
      <p:sp>
        <p:nvSpPr>
          <p:cNvPr id="19"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25</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94969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67900" y="2704603"/>
            <a:ext cx="2582758" cy="338554"/>
          </a:xfrm>
          <a:prstGeom prst="rect">
            <a:avLst/>
          </a:prstGeom>
          <a:noFill/>
        </p:spPr>
        <p:txBody>
          <a:bodyPr wrap="none" rtlCol="0">
            <a:spAutoFit/>
          </a:bodyPr>
          <a:lstStyle/>
          <a:p>
            <a:r>
              <a:rPr lang="ja-JP" altLang="en-US" sz="1600" dirty="0"/>
              <a:t>○データの整理状況（全体）</a:t>
            </a:r>
            <a:endParaRPr kumimoji="1" lang="ja-JP" altLang="en-US" sz="1600" dirty="0"/>
          </a:p>
        </p:txBody>
      </p:sp>
      <p:sp>
        <p:nvSpPr>
          <p:cNvPr id="4" name="Rectangle 2"/>
          <p:cNvSpPr txBox="1">
            <a:spLocks noChangeArrowheads="1"/>
          </p:cNvSpPr>
          <p:nvPr/>
        </p:nvSpPr>
        <p:spPr bwMode="auto">
          <a:xfrm>
            <a:off x="0" y="-26987"/>
            <a:ext cx="9906000" cy="468000"/>
          </a:xfrm>
          <a:prstGeom prst="rect">
            <a:avLst/>
          </a:prstGeom>
          <a:extLst/>
        </p:spPr>
        <p:style>
          <a:lnRef idx="1">
            <a:schemeClr val="accent1"/>
          </a:lnRef>
          <a:fillRef idx="2">
            <a:schemeClr val="accent1"/>
          </a:fillRef>
          <a:effectRef idx="1">
            <a:schemeClr val="accent1"/>
          </a:effectRef>
          <a:fontRef idx="minor">
            <a:schemeClr val="dk1"/>
          </a:fontRef>
        </p:style>
        <p:txBody>
          <a:bodyPr lIns="0" tIns="18000" rIns="0" bIns="0" rtlCol="0" anchor="ctr"/>
          <a:lstStyle>
            <a:defPPr>
              <a:defRPr lang="ja-JP"/>
            </a:defPPr>
            <a:lvl1pPr algn="ctr">
              <a:defRPr sz="2800">
                <a:solidFill>
                  <a:prstClr val="black"/>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2600" dirty="0"/>
              <a:t>水道事業者の水道施設データの整理状況について</a:t>
            </a:r>
          </a:p>
        </p:txBody>
      </p:sp>
      <p:pic>
        <p:nvPicPr>
          <p:cNvPr id="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834" y="2964104"/>
            <a:ext cx="2516908" cy="276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545" y="3070020"/>
            <a:ext cx="2467728" cy="268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91" y="2960574"/>
            <a:ext cx="2558554" cy="282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角丸四角形 56"/>
          <p:cNvSpPr/>
          <p:nvPr/>
        </p:nvSpPr>
        <p:spPr>
          <a:xfrm>
            <a:off x="56456" y="548680"/>
            <a:ext cx="9708365" cy="2016224"/>
          </a:xfrm>
          <a:prstGeom prst="roundRect">
            <a:avLst>
              <a:gd name="adj" fmla="val 843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ja-JP" altLang="en-US" sz="2000" dirty="0">
                <a:solidFill>
                  <a:schemeClr val="tx1"/>
                </a:solidFill>
              </a:rPr>
              <a:t>水道施設のデータを整理している（台帳整備がされている）水道事業者は全体の約</a:t>
            </a:r>
            <a:r>
              <a:rPr lang="en-US" altLang="ja-JP" sz="2000" dirty="0">
                <a:solidFill>
                  <a:schemeClr val="tx1"/>
                </a:solidFill>
              </a:rPr>
              <a:t>61</a:t>
            </a:r>
            <a:r>
              <a:rPr lang="ja-JP" altLang="en-US" sz="2000" dirty="0">
                <a:solidFill>
                  <a:schemeClr val="tx1"/>
                </a:solidFill>
              </a:rPr>
              <a:t>％。</a:t>
            </a:r>
            <a:endParaRPr lang="en-US" altLang="ja-JP" sz="2000" dirty="0">
              <a:solidFill>
                <a:schemeClr val="tx1"/>
              </a:solidFill>
            </a:endParaRPr>
          </a:p>
          <a:p>
            <a:pPr marL="285750" indent="-285750">
              <a:buFont typeface="Wingdings" panose="05000000000000000000" pitchFamily="2" charset="2"/>
              <a:buChar char="Ø"/>
            </a:pPr>
            <a:r>
              <a:rPr lang="ja-JP" altLang="en-US" sz="2000" dirty="0">
                <a:solidFill>
                  <a:schemeClr val="tx1"/>
                </a:solidFill>
              </a:rPr>
              <a:t>上水道事業では、約</a:t>
            </a:r>
            <a:r>
              <a:rPr lang="en-US" altLang="ja-JP" sz="2000" dirty="0">
                <a:solidFill>
                  <a:schemeClr val="tx1"/>
                </a:solidFill>
              </a:rPr>
              <a:t>74</a:t>
            </a:r>
            <a:r>
              <a:rPr lang="ja-JP" altLang="en-US" sz="2000" dirty="0">
                <a:solidFill>
                  <a:schemeClr val="tx1"/>
                </a:solidFill>
              </a:rPr>
              <a:t>％がデータを整理しており、簡易水道事業では約</a:t>
            </a:r>
            <a:r>
              <a:rPr lang="en-US" altLang="ja-JP" sz="2000" dirty="0">
                <a:solidFill>
                  <a:schemeClr val="tx1"/>
                </a:solidFill>
              </a:rPr>
              <a:t>56</a:t>
            </a:r>
            <a:r>
              <a:rPr lang="ja-JP" altLang="en-US" sz="2000" dirty="0">
                <a:solidFill>
                  <a:schemeClr val="tx1"/>
                </a:solidFill>
              </a:rPr>
              <a:t>％が整理しているにとどまり、やや上水道事業に比べて遅れている状況。</a:t>
            </a:r>
          </a:p>
          <a:p>
            <a:pPr marL="285750" indent="-285750">
              <a:buFont typeface="Wingdings" panose="05000000000000000000" pitchFamily="2" charset="2"/>
              <a:buChar char="Ø"/>
            </a:pPr>
            <a:r>
              <a:rPr lang="ja-JP" altLang="en-US" sz="2000" dirty="0">
                <a:solidFill>
                  <a:schemeClr val="tx1"/>
                </a:solidFill>
              </a:rPr>
              <a:t>台帳のデータが不足している場合の主たる理由は、「全てのデータが保管してあるか不明」「市町村合併や事業統合で過去のデータが揃わない」などである。</a:t>
            </a:r>
            <a:endParaRPr lang="en-US" altLang="ja-JP" sz="2000" dirty="0">
              <a:solidFill>
                <a:schemeClr val="tx1"/>
              </a:solidFill>
            </a:endParaRPr>
          </a:p>
        </p:txBody>
      </p:sp>
      <p:sp>
        <p:nvSpPr>
          <p:cNvPr id="58" name="テキスト ボックス 57"/>
          <p:cNvSpPr txBox="1"/>
          <p:nvPr/>
        </p:nvSpPr>
        <p:spPr>
          <a:xfrm>
            <a:off x="3612529" y="2704603"/>
            <a:ext cx="2339102" cy="307777"/>
          </a:xfrm>
          <a:prstGeom prst="rect">
            <a:avLst/>
          </a:prstGeom>
          <a:noFill/>
        </p:spPr>
        <p:txBody>
          <a:bodyPr wrap="none" rtlCol="0">
            <a:spAutoFit/>
          </a:bodyPr>
          <a:lstStyle/>
          <a:p>
            <a:r>
              <a:rPr lang="ja-JP" altLang="en-US" sz="1400" dirty="0"/>
              <a:t>○上水道事業者の整理状況</a:t>
            </a:r>
            <a:endParaRPr kumimoji="1" lang="ja-JP" altLang="en-US" sz="1400" dirty="0"/>
          </a:p>
        </p:txBody>
      </p:sp>
      <p:sp>
        <p:nvSpPr>
          <p:cNvPr id="59" name="正方形/長方形 58"/>
          <p:cNvSpPr/>
          <p:nvPr/>
        </p:nvSpPr>
        <p:spPr>
          <a:xfrm>
            <a:off x="3368824" y="2704604"/>
            <a:ext cx="6408712" cy="39236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3831311" y="5856719"/>
            <a:ext cx="2751074" cy="461665"/>
          </a:xfrm>
          <a:prstGeom prst="rect">
            <a:avLst/>
          </a:prstGeom>
          <a:noFill/>
        </p:spPr>
        <p:txBody>
          <a:bodyPr wrap="none" rtlCol="0">
            <a:spAutoFit/>
          </a:bodyPr>
          <a:lstStyle/>
          <a:p>
            <a:r>
              <a:rPr lang="ja-JP" altLang="en-US" sz="1200" dirty="0"/>
              <a:t>上水道事業者のうち、</a:t>
            </a:r>
            <a:r>
              <a:rPr lang="ja-JP" altLang="en-US" sz="1200" dirty="0">
                <a:solidFill>
                  <a:srgbClr val="FF0000"/>
                </a:solidFill>
              </a:rPr>
              <a:t>約７４％はデータ</a:t>
            </a:r>
            <a:endParaRPr lang="en-US" altLang="ja-JP" sz="1200" dirty="0">
              <a:solidFill>
                <a:srgbClr val="FF0000"/>
              </a:solidFill>
            </a:endParaRPr>
          </a:p>
          <a:p>
            <a:r>
              <a:rPr kumimoji="1" lang="ja-JP" altLang="en-US" sz="1200" dirty="0">
                <a:solidFill>
                  <a:srgbClr val="FF0000"/>
                </a:solidFill>
              </a:rPr>
              <a:t>を「整理」「概ね整理」</a:t>
            </a:r>
            <a:r>
              <a:rPr kumimoji="1" lang="ja-JP" altLang="en-US" sz="1200" dirty="0"/>
              <a:t>している</a:t>
            </a:r>
            <a:r>
              <a:rPr kumimoji="1" lang="ja-JP" altLang="en-US" sz="1200" dirty="0" err="1"/>
              <a:t>を</a:t>
            </a:r>
            <a:r>
              <a:rPr kumimoji="1" lang="ja-JP" altLang="en-US" sz="1200" dirty="0"/>
              <a:t>選択。</a:t>
            </a:r>
          </a:p>
        </p:txBody>
      </p:sp>
      <p:sp>
        <p:nvSpPr>
          <p:cNvPr id="61" name="下矢印 60"/>
          <p:cNvSpPr/>
          <p:nvPr/>
        </p:nvSpPr>
        <p:spPr>
          <a:xfrm>
            <a:off x="4686514" y="5732364"/>
            <a:ext cx="798223" cy="12311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下矢印 61"/>
          <p:cNvSpPr/>
          <p:nvPr/>
        </p:nvSpPr>
        <p:spPr>
          <a:xfrm>
            <a:off x="7770930" y="5721299"/>
            <a:ext cx="798223" cy="12311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パイ 62"/>
          <p:cNvSpPr/>
          <p:nvPr/>
        </p:nvSpPr>
        <p:spPr>
          <a:xfrm rot="19400736">
            <a:off x="353993" y="3326715"/>
            <a:ext cx="2326631" cy="2352548"/>
          </a:xfrm>
          <a:prstGeom prst="pie">
            <a:avLst>
              <a:gd name="adj1" fmla="val 18459805"/>
              <a:gd name="adj2" fmla="val 1007819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正方形/長方形 63"/>
          <p:cNvSpPr/>
          <p:nvPr/>
        </p:nvSpPr>
        <p:spPr>
          <a:xfrm>
            <a:off x="35496" y="2704603"/>
            <a:ext cx="3149902" cy="3923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a:p>
        </p:txBody>
      </p:sp>
      <p:sp>
        <p:nvSpPr>
          <p:cNvPr id="65" name="下矢印 64"/>
          <p:cNvSpPr/>
          <p:nvPr/>
        </p:nvSpPr>
        <p:spPr>
          <a:xfrm>
            <a:off x="1142241" y="5711116"/>
            <a:ext cx="798223" cy="12311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1761963" y="3214036"/>
            <a:ext cx="886781" cy="246221"/>
          </a:xfrm>
          <a:prstGeom prst="rect">
            <a:avLst/>
          </a:prstGeom>
          <a:noFill/>
        </p:spPr>
        <p:txBody>
          <a:bodyPr wrap="none" rtlCol="0">
            <a:spAutoFit/>
          </a:bodyPr>
          <a:lstStyle/>
          <a:p>
            <a:r>
              <a:rPr lang="ja-JP" altLang="en-US" sz="1000" dirty="0"/>
              <a:t>整理</a:t>
            </a:r>
            <a:r>
              <a:rPr kumimoji="1" lang="ja-JP" altLang="en-US" sz="1000" dirty="0"/>
              <a:t>している</a:t>
            </a:r>
          </a:p>
        </p:txBody>
      </p:sp>
      <p:sp>
        <p:nvSpPr>
          <p:cNvPr id="67" name="テキスト ボックス 66"/>
          <p:cNvSpPr txBox="1"/>
          <p:nvPr/>
        </p:nvSpPr>
        <p:spPr>
          <a:xfrm>
            <a:off x="1514462" y="4582188"/>
            <a:ext cx="1143262" cy="246221"/>
          </a:xfrm>
          <a:prstGeom prst="rect">
            <a:avLst/>
          </a:prstGeom>
          <a:noFill/>
        </p:spPr>
        <p:txBody>
          <a:bodyPr wrap="none" rtlCol="0">
            <a:spAutoFit/>
          </a:bodyPr>
          <a:lstStyle/>
          <a:p>
            <a:r>
              <a:rPr kumimoji="1" lang="ja-JP" altLang="en-US" sz="1000" dirty="0"/>
              <a:t>概ね整理している</a:t>
            </a:r>
          </a:p>
        </p:txBody>
      </p:sp>
      <p:sp>
        <p:nvSpPr>
          <p:cNvPr id="68" name="テキスト ボックス 67"/>
          <p:cNvSpPr txBox="1"/>
          <p:nvPr/>
        </p:nvSpPr>
        <p:spPr>
          <a:xfrm>
            <a:off x="278145" y="3729122"/>
            <a:ext cx="771365" cy="400110"/>
          </a:xfrm>
          <a:prstGeom prst="rect">
            <a:avLst/>
          </a:prstGeom>
          <a:noFill/>
        </p:spPr>
        <p:txBody>
          <a:bodyPr wrap="none" rtlCol="0">
            <a:spAutoFit/>
          </a:bodyPr>
          <a:lstStyle/>
          <a:p>
            <a:r>
              <a:rPr lang="ja-JP" altLang="en-US" sz="1000" dirty="0"/>
              <a:t>あまり整理</a:t>
            </a:r>
            <a:endParaRPr lang="en-US" altLang="ja-JP" sz="1000" dirty="0"/>
          </a:p>
          <a:p>
            <a:r>
              <a:rPr kumimoji="1" lang="ja-JP" altLang="en-US" sz="1000" dirty="0"/>
              <a:t>していない</a:t>
            </a:r>
          </a:p>
        </p:txBody>
      </p:sp>
      <p:sp>
        <p:nvSpPr>
          <p:cNvPr id="69" name="テキスト ボックス 68"/>
          <p:cNvSpPr txBox="1"/>
          <p:nvPr/>
        </p:nvSpPr>
        <p:spPr>
          <a:xfrm>
            <a:off x="987253" y="2967815"/>
            <a:ext cx="1013419" cy="246221"/>
          </a:xfrm>
          <a:prstGeom prst="rect">
            <a:avLst/>
          </a:prstGeom>
          <a:noFill/>
        </p:spPr>
        <p:txBody>
          <a:bodyPr wrap="none" rtlCol="0">
            <a:spAutoFit/>
          </a:bodyPr>
          <a:lstStyle/>
          <a:p>
            <a:r>
              <a:rPr lang="ja-JP" altLang="en-US" sz="1000" dirty="0"/>
              <a:t>整理</a:t>
            </a:r>
            <a:r>
              <a:rPr kumimoji="1" lang="ja-JP" altLang="en-US" sz="1000" dirty="0"/>
              <a:t>していない</a:t>
            </a:r>
          </a:p>
        </p:txBody>
      </p:sp>
      <p:sp>
        <p:nvSpPr>
          <p:cNvPr id="70" name="テキスト ボックス 69"/>
          <p:cNvSpPr txBox="1"/>
          <p:nvPr/>
        </p:nvSpPr>
        <p:spPr>
          <a:xfrm>
            <a:off x="290845" y="5858354"/>
            <a:ext cx="2759089" cy="461665"/>
          </a:xfrm>
          <a:prstGeom prst="rect">
            <a:avLst/>
          </a:prstGeom>
          <a:noFill/>
        </p:spPr>
        <p:txBody>
          <a:bodyPr wrap="none" rtlCol="0">
            <a:spAutoFit/>
          </a:bodyPr>
          <a:lstStyle/>
          <a:p>
            <a:r>
              <a:rPr lang="ja-JP" altLang="en-US" sz="1200" dirty="0"/>
              <a:t>約６１％の事業者が、必要データが検索</a:t>
            </a:r>
            <a:endParaRPr lang="en-US" altLang="ja-JP" sz="1200" dirty="0"/>
          </a:p>
          <a:p>
            <a:r>
              <a:rPr lang="ja-JP" altLang="en-US" sz="1200" dirty="0"/>
              <a:t>できるようにデータを整理している。</a:t>
            </a:r>
            <a:endParaRPr lang="en-US" altLang="ja-JP" sz="1200" dirty="0"/>
          </a:p>
        </p:txBody>
      </p:sp>
      <p:sp>
        <p:nvSpPr>
          <p:cNvPr id="71" name="テキスト ボックス 70"/>
          <p:cNvSpPr txBox="1"/>
          <p:nvPr/>
        </p:nvSpPr>
        <p:spPr>
          <a:xfrm>
            <a:off x="1008567" y="6290402"/>
            <a:ext cx="1213794" cy="276999"/>
          </a:xfrm>
          <a:prstGeom prst="rect">
            <a:avLst/>
          </a:prstGeom>
          <a:solidFill>
            <a:schemeClr val="bg1"/>
          </a:solidFill>
          <a:ln>
            <a:solidFill>
              <a:schemeClr val="tx1"/>
            </a:solidFill>
          </a:ln>
        </p:spPr>
        <p:txBody>
          <a:bodyPr wrap="none" rtlCol="0">
            <a:spAutoFit/>
          </a:bodyPr>
          <a:lstStyle/>
          <a:p>
            <a:r>
              <a:rPr kumimoji="1" lang="ja-JP" altLang="en-US" sz="1200" dirty="0">
                <a:solidFill>
                  <a:srgbClr val="FF0000"/>
                </a:solidFill>
              </a:rPr>
              <a:t>台帳整備率６割</a:t>
            </a:r>
          </a:p>
        </p:txBody>
      </p:sp>
      <p:sp>
        <p:nvSpPr>
          <p:cNvPr id="72" name="右矢印 71"/>
          <p:cNvSpPr/>
          <p:nvPr/>
        </p:nvSpPr>
        <p:spPr>
          <a:xfrm>
            <a:off x="3052634" y="3929178"/>
            <a:ext cx="460206" cy="1260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内訳</a:t>
            </a:r>
          </a:p>
        </p:txBody>
      </p:sp>
      <p:sp>
        <p:nvSpPr>
          <p:cNvPr id="73" name="テキスト ボックス 72"/>
          <p:cNvSpPr txBox="1"/>
          <p:nvPr/>
        </p:nvSpPr>
        <p:spPr>
          <a:xfrm>
            <a:off x="6690810" y="2700412"/>
            <a:ext cx="2518638" cy="307777"/>
          </a:xfrm>
          <a:prstGeom prst="rect">
            <a:avLst/>
          </a:prstGeom>
          <a:noFill/>
        </p:spPr>
        <p:txBody>
          <a:bodyPr wrap="none" rtlCol="0">
            <a:spAutoFit/>
          </a:bodyPr>
          <a:lstStyle/>
          <a:p>
            <a:r>
              <a:rPr lang="ja-JP" altLang="en-US" sz="1400" dirty="0"/>
              <a:t>○簡易水道事業者の整理状況</a:t>
            </a:r>
            <a:endParaRPr kumimoji="1" lang="ja-JP" altLang="en-US" sz="1400" dirty="0"/>
          </a:p>
        </p:txBody>
      </p:sp>
      <p:sp>
        <p:nvSpPr>
          <p:cNvPr id="74" name="テキスト ボックス 73"/>
          <p:cNvSpPr txBox="1"/>
          <p:nvPr/>
        </p:nvSpPr>
        <p:spPr>
          <a:xfrm>
            <a:off x="6609184" y="5861035"/>
            <a:ext cx="3254417" cy="461665"/>
          </a:xfrm>
          <a:prstGeom prst="rect">
            <a:avLst/>
          </a:prstGeom>
          <a:noFill/>
        </p:spPr>
        <p:txBody>
          <a:bodyPr wrap="none" rtlCol="0">
            <a:spAutoFit/>
          </a:bodyPr>
          <a:lstStyle/>
          <a:p>
            <a:r>
              <a:rPr lang="ja-JP" altLang="en-US" sz="1200" dirty="0"/>
              <a:t>簡易水道事業者のうち、</a:t>
            </a:r>
            <a:r>
              <a:rPr lang="ja-JP" altLang="en-US" sz="1200" dirty="0">
                <a:solidFill>
                  <a:srgbClr val="FF0000"/>
                </a:solidFill>
              </a:rPr>
              <a:t>データを「整理」</a:t>
            </a:r>
            <a:endParaRPr lang="en-US" altLang="ja-JP" sz="1200" dirty="0">
              <a:solidFill>
                <a:srgbClr val="FF0000"/>
              </a:solidFill>
            </a:endParaRPr>
          </a:p>
          <a:p>
            <a:r>
              <a:rPr lang="ja-JP" altLang="en-US" sz="1200" dirty="0">
                <a:solidFill>
                  <a:srgbClr val="FF0000"/>
                </a:solidFill>
              </a:rPr>
              <a:t>「概ね整理」を選択したのは約５６％にとどまる。</a:t>
            </a:r>
            <a:endParaRPr kumimoji="1" lang="ja-JP" altLang="en-US" sz="1200" u="sng" dirty="0">
              <a:solidFill>
                <a:srgbClr val="FF0000"/>
              </a:solidFill>
            </a:endParaRPr>
          </a:p>
        </p:txBody>
      </p:sp>
      <p:sp>
        <p:nvSpPr>
          <p:cNvPr id="75" name="パイ 74"/>
          <p:cNvSpPr/>
          <p:nvPr/>
        </p:nvSpPr>
        <p:spPr>
          <a:xfrm rot="19400736">
            <a:off x="3810377" y="3314814"/>
            <a:ext cx="2326631" cy="2352548"/>
          </a:xfrm>
          <a:prstGeom prst="pie">
            <a:avLst>
              <a:gd name="adj1" fmla="val 18459805"/>
              <a:gd name="adj2" fmla="val 1286166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6" name="テキスト ボックス 75"/>
          <p:cNvSpPr txBox="1"/>
          <p:nvPr/>
        </p:nvSpPr>
        <p:spPr>
          <a:xfrm>
            <a:off x="5462052" y="3277533"/>
            <a:ext cx="886781" cy="246221"/>
          </a:xfrm>
          <a:prstGeom prst="rect">
            <a:avLst/>
          </a:prstGeom>
          <a:noFill/>
        </p:spPr>
        <p:txBody>
          <a:bodyPr wrap="none" rtlCol="0">
            <a:spAutoFit/>
          </a:bodyPr>
          <a:lstStyle/>
          <a:p>
            <a:r>
              <a:rPr lang="ja-JP" altLang="en-US" sz="1000" dirty="0"/>
              <a:t>整理</a:t>
            </a:r>
            <a:r>
              <a:rPr kumimoji="1" lang="ja-JP" altLang="en-US" sz="1000" dirty="0"/>
              <a:t>している</a:t>
            </a:r>
          </a:p>
        </p:txBody>
      </p:sp>
      <p:sp>
        <p:nvSpPr>
          <p:cNvPr id="77" name="テキスト ボックス 76"/>
          <p:cNvSpPr txBox="1"/>
          <p:nvPr/>
        </p:nvSpPr>
        <p:spPr>
          <a:xfrm>
            <a:off x="8367707" y="3409536"/>
            <a:ext cx="886781" cy="246221"/>
          </a:xfrm>
          <a:prstGeom prst="rect">
            <a:avLst/>
          </a:prstGeom>
          <a:noFill/>
        </p:spPr>
        <p:txBody>
          <a:bodyPr wrap="none" rtlCol="0">
            <a:spAutoFit/>
          </a:bodyPr>
          <a:lstStyle/>
          <a:p>
            <a:r>
              <a:rPr lang="ja-JP" altLang="en-US" sz="1000" dirty="0"/>
              <a:t>整理</a:t>
            </a:r>
            <a:r>
              <a:rPr kumimoji="1" lang="ja-JP" altLang="en-US" sz="1000" dirty="0"/>
              <a:t>している</a:t>
            </a:r>
          </a:p>
        </p:txBody>
      </p:sp>
      <p:sp>
        <p:nvSpPr>
          <p:cNvPr id="78" name="テキスト ボックス 77"/>
          <p:cNvSpPr txBox="1"/>
          <p:nvPr/>
        </p:nvSpPr>
        <p:spPr>
          <a:xfrm>
            <a:off x="4836665" y="4798212"/>
            <a:ext cx="1143262" cy="246221"/>
          </a:xfrm>
          <a:prstGeom prst="rect">
            <a:avLst/>
          </a:prstGeom>
          <a:noFill/>
        </p:spPr>
        <p:txBody>
          <a:bodyPr wrap="none" rtlCol="0">
            <a:spAutoFit/>
          </a:bodyPr>
          <a:lstStyle/>
          <a:p>
            <a:r>
              <a:rPr kumimoji="1" lang="ja-JP" altLang="en-US" sz="1000" dirty="0"/>
              <a:t>概ね整理している</a:t>
            </a:r>
          </a:p>
        </p:txBody>
      </p:sp>
      <p:sp>
        <p:nvSpPr>
          <p:cNvPr id="79" name="テキスト ボックス 78"/>
          <p:cNvSpPr txBox="1"/>
          <p:nvPr/>
        </p:nvSpPr>
        <p:spPr>
          <a:xfrm>
            <a:off x="8239467" y="4436511"/>
            <a:ext cx="1143262" cy="246221"/>
          </a:xfrm>
          <a:prstGeom prst="rect">
            <a:avLst/>
          </a:prstGeom>
          <a:noFill/>
        </p:spPr>
        <p:txBody>
          <a:bodyPr wrap="none" rtlCol="0">
            <a:spAutoFit/>
          </a:bodyPr>
          <a:lstStyle/>
          <a:p>
            <a:r>
              <a:rPr kumimoji="1" lang="ja-JP" altLang="en-US" sz="1000" dirty="0"/>
              <a:t>概ね整理している</a:t>
            </a:r>
          </a:p>
        </p:txBody>
      </p:sp>
      <p:sp>
        <p:nvSpPr>
          <p:cNvPr id="80" name="テキスト ボックス 79"/>
          <p:cNvSpPr txBox="1"/>
          <p:nvPr/>
        </p:nvSpPr>
        <p:spPr>
          <a:xfrm>
            <a:off x="3915149" y="3432830"/>
            <a:ext cx="771365" cy="400110"/>
          </a:xfrm>
          <a:prstGeom prst="rect">
            <a:avLst/>
          </a:prstGeom>
          <a:noFill/>
        </p:spPr>
        <p:txBody>
          <a:bodyPr wrap="none" rtlCol="0">
            <a:spAutoFit/>
          </a:bodyPr>
          <a:lstStyle/>
          <a:p>
            <a:r>
              <a:rPr lang="ja-JP" altLang="en-US" sz="1000" dirty="0"/>
              <a:t>あまり整理</a:t>
            </a:r>
            <a:endParaRPr lang="en-US" altLang="ja-JP" sz="1000" dirty="0"/>
          </a:p>
          <a:p>
            <a:r>
              <a:rPr kumimoji="1" lang="ja-JP" altLang="en-US" sz="1000" dirty="0"/>
              <a:t>していない</a:t>
            </a:r>
          </a:p>
        </p:txBody>
      </p:sp>
      <p:sp>
        <p:nvSpPr>
          <p:cNvPr id="81" name="テキスト ボックス 80"/>
          <p:cNvSpPr txBox="1"/>
          <p:nvPr/>
        </p:nvSpPr>
        <p:spPr>
          <a:xfrm>
            <a:off x="6906834" y="4078132"/>
            <a:ext cx="771365" cy="400110"/>
          </a:xfrm>
          <a:prstGeom prst="rect">
            <a:avLst/>
          </a:prstGeom>
          <a:noFill/>
        </p:spPr>
        <p:txBody>
          <a:bodyPr wrap="none" rtlCol="0">
            <a:spAutoFit/>
          </a:bodyPr>
          <a:lstStyle/>
          <a:p>
            <a:r>
              <a:rPr lang="ja-JP" altLang="en-US" sz="1000" dirty="0"/>
              <a:t>あまり整理</a:t>
            </a:r>
            <a:endParaRPr lang="en-US" altLang="ja-JP" sz="1000" dirty="0"/>
          </a:p>
          <a:p>
            <a:r>
              <a:rPr kumimoji="1" lang="ja-JP" altLang="en-US" sz="1000" dirty="0"/>
              <a:t>していない</a:t>
            </a:r>
          </a:p>
        </p:txBody>
      </p:sp>
      <p:sp>
        <p:nvSpPr>
          <p:cNvPr id="82" name="テキスト ボックス 81"/>
          <p:cNvSpPr txBox="1"/>
          <p:nvPr/>
        </p:nvSpPr>
        <p:spPr>
          <a:xfrm>
            <a:off x="3509059" y="3039823"/>
            <a:ext cx="1013419" cy="246221"/>
          </a:xfrm>
          <a:prstGeom prst="rect">
            <a:avLst/>
          </a:prstGeom>
          <a:noFill/>
        </p:spPr>
        <p:txBody>
          <a:bodyPr wrap="none" rtlCol="0">
            <a:spAutoFit/>
          </a:bodyPr>
          <a:lstStyle/>
          <a:p>
            <a:r>
              <a:rPr lang="ja-JP" altLang="en-US" sz="1000" dirty="0"/>
              <a:t>整理</a:t>
            </a:r>
            <a:r>
              <a:rPr kumimoji="1" lang="ja-JP" altLang="en-US" sz="1000" dirty="0"/>
              <a:t>していない</a:t>
            </a:r>
          </a:p>
        </p:txBody>
      </p:sp>
      <p:sp>
        <p:nvSpPr>
          <p:cNvPr id="83" name="テキスト ボックス 82"/>
          <p:cNvSpPr txBox="1"/>
          <p:nvPr/>
        </p:nvSpPr>
        <p:spPr>
          <a:xfrm>
            <a:off x="7266874" y="3327855"/>
            <a:ext cx="1013419" cy="246221"/>
          </a:xfrm>
          <a:prstGeom prst="rect">
            <a:avLst/>
          </a:prstGeom>
          <a:noFill/>
        </p:spPr>
        <p:txBody>
          <a:bodyPr wrap="none" rtlCol="0">
            <a:spAutoFit/>
          </a:bodyPr>
          <a:lstStyle/>
          <a:p>
            <a:r>
              <a:rPr lang="ja-JP" altLang="en-US" sz="1000" dirty="0"/>
              <a:t>整理</a:t>
            </a:r>
            <a:r>
              <a:rPr kumimoji="1" lang="ja-JP" altLang="en-US" sz="1000" dirty="0"/>
              <a:t>していない</a:t>
            </a:r>
          </a:p>
        </p:txBody>
      </p:sp>
      <p:sp>
        <p:nvSpPr>
          <p:cNvPr id="84" name="テキスト ボックス 83"/>
          <p:cNvSpPr txBox="1"/>
          <p:nvPr/>
        </p:nvSpPr>
        <p:spPr>
          <a:xfrm>
            <a:off x="4044577" y="6277257"/>
            <a:ext cx="2291012" cy="276999"/>
          </a:xfrm>
          <a:prstGeom prst="rect">
            <a:avLst/>
          </a:prstGeom>
          <a:solidFill>
            <a:schemeClr val="bg1"/>
          </a:solidFill>
          <a:ln>
            <a:solidFill>
              <a:schemeClr val="tx1"/>
            </a:solidFill>
          </a:ln>
        </p:spPr>
        <p:txBody>
          <a:bodyPr wrap="none" rtlCol="0">
            <a:spAutoFit/>
          </a:bodyPr>
          <a:lstStyle/>
          <a:p>
            <a:r>
              <a:rPr kumimoji="1" lang="ja-JP" altLang="en-US" sz="1200" dirty="0">
                <a:solidFill>
                  <a:srgbClr val="FF0000"/>
                </a:solidFill>
              </a:rPr>
              <a:t>上水道事業者の台帳整備率７割</a:t>
            </a:r>
          </a:p>
        </p:txBody>
      </p:sp>
      <p:sp>
        <p:nvSpPr>
          <p:cNvPr id="85" name="テキスト ボックス 84"/>
          <p:cNvSpPr txBox="1"/>
          <p:nvPr/>
        </p:nvSpPr>
        <p:spPr>
          <a:xfrm>
            <a:off x="6978842" y="6291325"/>
            <a:ext cx="2444900" cy="276999"/>
          </a:xfrm>
          <a:prstGeom prst="rect">
            <a:avLst/>
          </a:prstGeom>
          <a:solidFill>
            <a:schemeClr val="bg1"/>
          </a:solidFill>
          <a:ln>
            <a:solidFill>
              <a:schemeClr val="tx1"/>
            </a:solidFill>
          </a:ln>
        </p:spPr>
        <p:txBody>
          <a:bodyPr wrap="none" rtlCol="0">
            <a:spAutoFit/>
          </a:bodyPr>
          <a:lstStyle/>
          <a:p>
            <a:r>
              <a:rPr lang="ja-JP" altLang="en-US" sz="1200" dirty="0">
                <a:solidFill>
                  <a:srgbClr val="FF0000"/>
                </a:solidFill>
              </a:rPr>
              <a:t>簡易</a:t>
            </a:r>
            <a:r>
              <a:rPr kumimoji="1" lang="ja-JP" altLang="en-US" sz="1200" dirty="0">
                <a:solidFill>
                  <a:srgbClr val="FF0000"/>
                </a:solidFill>
              </a:rPr>
              <a:t>水道事業者の台帳整備率６割</a:t>
            </a:r>
          </a:p>
        </p:txBody>
      </p:sp>
      <p:sp>
        <p:nvSpPr>
          <p:cNvPr id="87" name="テキスト ボックス 86"/>
          <p:cNvSpPr txBox="1"/>
          <p:nvPr/>
        </p:nvSpPr>
        <p:spPr>
          <a:xfrm>
            <a:off x="88164" y="6644099"/>
            <a:ext cx="9049005" cy="169277"/>
          </a:xfrm>
          <a:prstGeom prst="rect">
            <a:avLst/>
          </a:prstGeom>
          <a:noFill/>
        </p:spPr>
        <p:txBody>
          <a:bodyPr wrap="square" lIns="0" tIns="0" rIns="0" bIns="0" rtlCol="0" anchor="ctr" anchorCtr="0">
            <a:spAutoFit/>
          </a:bodyPr>
          <a:lstStyle/>
          <a:p>
            <a:r>
              <a:rPr lang="ja-JP" altLang="en-US" sz="1100" dirty="0">
                <a:solidFill>
                  <a:prstClr val="black"/>
                </a:solidFill>
                <a:latin typeface="ＭＳ Ｐゴシック"/>
              </a:rPr>
              <a:t>（出典）平成２８年１２月厚生労働省水道課調べ</a:t>
            </a:r>
          </a:p>
        </p:txBody>
      </p:sp>
      <p:sp>
        <p:nvSpPr>
          <p:cNvPr id="38" name="パイ 37"/>
          <p:cNvSpPr/>
          <p:nvPr/>
        </p:nvSpPr>
        <p:spPr>
          <a:xfrm rot="19400736">
            <a:off x="6992585" y="3306513"/>
            <a:ext cx="2326631" cy="2352548"/>
          </a:xfrm>
          <a:prstGeom prst="pie">
            <a:avLst>
              <a:gd name="adj1" fmla="val 18459805"/>
              <a:gd name="adj2" fmla="val 889620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sp>
        <p:nvSpPr>
          <p:cNvPr id="40" name="スライド番号プレースホルダー 5"/>
          <p:cNvSpPr>
            <a:spLocks noGrp="1"/>
          </p:cNvSpPr>
          <p:nvPr>
            <p:ph type="sldNum" sz="quarter" idx="12"/>
          </p:nvPr>
        </p:nvSpPr>
        <p:spPr>
          <a:xfrm>
            <a:off x="7551591" y="6569953"/>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26</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680267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6987"/>
            <a:ext cx="9906000" cy="466053"/>
          </a:xfrm>
          <a:prstGeom prst="rect">
            <a:avLst/>
          </a:prstGeom>
          <a:extLst/>
        </p:spPr>
        <p:style>
          <a:lnRef idx="1">
            <a:schemeClr val="accent1"/>
          </a:lnRef>
          <a:fillRef idx="2">
            <a:schemeClr val="accent1"/>
          </a:fillRef>
          <a:effectRef idx="1">
            <a:schemeClr val="accent1"/>
          </a:effectRef>
          <a:fontRef idx="minor">
            <a:schemeClr val="dk1"/>
          </a:fontRef>
        </p:style>
        <p:txBody>
          <a:bodyPr lIns="0" tIns="18000" rIns="0" bIns="0" rtlCol="0" anchor="ctr"/>
          <a:lstStyle>
            <a:defPPr>
              <a:defRPr lang="ja-JP"/>
            </a:defPPr>
            <a:lvl1pPr algn="ctr">
              <a:defRPr sz="2600">
                <a:solidFill>
                  <a:prstClr val="black"/>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水道施設の点検の実態について</a:t>
            </a:r>
          </a:p>
        </p:txBody>
      </p:sp>
      <p:sp>
        <p:nvSpPr>
          <p:cNvPr id="35" name="テキスト ボックス 34"/>
          <p:cNvSpPr txBox="1"/>
          <p:nvPr/>
        </p:nvSpPr>
        <p:spPr>
          <a:xfrm>
            <a:off x="88164" y="6644099"/>
            <a:ext cx="9049005" cy="169277"/>
          </a:xfrm>
          <a:prstGeom prst="rect">
            <a:avLst/>
          </a:prstGeom>
          <a:noFill/>
        </p:spPr>
        <p:txBody>
          <a:bodyPr wrap="square" lIns="0" tIns="0" rIns="0" bIns="0" rtlCol="0" anchor="ctr" anchorCtr="0">
            <a:spAutoFit/>
          </a:bodyPr>
          <a:lstStyle/>
          <a:p>
            <a:r>
              <a:rPr lang="ja-JP" altLang="en-US" sz="1100" dirty="0">
                <a:solidFill>
                  <a:prstClr val="black"/>
                </a:solidFill>
                <a:latin typeface="ＭＳ Ｐゴシック"/>
              </a:rPr>
              <a:t>（出典）平成２８年１２月厚生労働省水道課調べ</a:t>
            </a:r>
          </a:p>
        </p:txBody>
      </p:sp>
      <p:graphicFrame>
        <p:nvGraphicFramePr>
          <p:cNvPr id="37" name="表 36"/>
          <p:cNvGraphicFramePr>
            <a:graphicFrameLocks noGrp="1"/>
          </p:cNvGraphicFramePr>
          <p:nvPr>
            <p:extLst/>
          </p:nvPr>
        </p:nvGraphicFramePr>
        <p:xfrm>
          <a:off x="88164" y="2216518"/>
          <a:ext cx="9689372" cy="4380834"/>
        </p:xfrm>
        <a:graphic>
          <a:graphicData uri="http://schemas.openxmlformats.org/drawingml/2006/table">
            <a:tbl>
              <a:tblPr firstRow="1" bandRow="1">
                <a:tableStyleId>{5C22544A-7EE6-4342-B048-85BDC9FD1C3A}</a:tableStyleId>
              </a:tblPr>
              <a:tblGrid>
                <a:gridCol w="841328">
                  <a:extLst>
                    <a:ext uri="{9D8B030D-6E8A-4147-A177-3AD203B41FA5}">
                      <a16:colId xmlns:a16="http://schemas.microsoft.com/office/drawing/2014/main" val="20000"/>
                    </a:ext>
                  </a:extLst>
                </a:gridCol>
                <a:gridCol w="4455633">
                  <a:extLst>
                    <a:ext uri="{9D8B030D-6E8A-4147-A177-3AD203B41FA5}">
                      <a16:colId xmlns:a16="http://schemas.microsoft.com/office/drawing/2014/main" val="20001"/>
                    </a:ext>
                  </a:extLst>
                </a:gridCol>
                <a:gridCol w="4392411">
                  <a:extLst>
                    <a:ext uri="{9D8B030D-6E8A-4147-A177-3AD203B41FA5}">
                      <a16:colId xmlns:a16="http://schemas.microsoft.com/office/drawing/2014/main" val="20002"/>
                    </a:ext>
                  </a:extLst>
                </a:gridCol>
              </a:tblGrid>
              <a:tr h="324000">
                <a:tc>
                  <a:txBody>
                    <a:bodyPr/>
                    <a:lstStyle/>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日常点検</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定期点検</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52278">
                <a:tc>
                  <a:txBody>
                    <a:bodyPr/>
                    <a:lstStyle/>
                    <a:p>
                      <a:r>
                        <a:rPr kumimoji="1" lang="ja-JP" altLang="en-US" sz="1400" dirty="0"/>
                        <a:t>管路</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400" dirty="0">
                        <a:latin typeface="+mn-lt"/>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52278">
                <a:tc>
                  <a:txBody>
                    <a:bodyPr/>
                    <a:lstStyle/>
                    <a:p>
                      <a:r>
                        <a:rPr kumimoji="1" lang="ja-JP" altLang="en-US" sz="1400" dirty="0"/>
                        <a:t>コンクリート</a:t>
                      </a:r>
                      <a:endParaRPr kumimoji="1" lang="en-US" altLang="ja-JP" sz="1400" dirty="0"/>
                    </a:p>
                    <a:p>
                      <a:r>
                        <a:rPr kumimoji="1" lang="ja-JP" altLang="en-US" sz="1400" dirty="0"/>
                        <a:t>構造物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4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52278">
                <a:tc>
                  <a:txBody>
                    <a:bodyPr/>
                    <a:lstStyle/>
                    <a:p>
                      <a:r>
                        <a:rPr kumimoji="1" lang="ja-JP" altLang="en-US" sz="1400" dirty="0"/>
                        <a:t>機械</a:t>
                      </a:r>
                      <a:endParaRPr kumimoji="1" lang="en-US" altLang="ja-JP" sz="1400" dirty="0"/>
                    </a:p>
                    <a:p>
                      <a:r>
                        <a:rPr kumimoji="1" lang="ja-JP" altLang="en-US" sz="1400" dirty="0"/>
                        <a:t>電気</a:t>
                      </a:r>
                      <a:endParaRPr kumimoji="1" lang="en-US" altLang="ja-JP" sz="1400" dirty="0"/>
                    </a:p>
                    <a:p>
                      <a:r>
                        <a:rPr kumimoji="1" lang="ja-JP" altLang="en-US" sz="1400" dirty="0"/>
                        <a:t>計装</a:t>
                      </a:r>
                      <a:endParaRPr kumimoji="1" lang="en-US" altLang="ja-JP" sz="1400" dirty="0"/>
                    </a:p>
                    <a:p>
                      <a:r>
                        <a:rPr kumimoji="1" lang="ja-JP" altLang="en-US" sz="1400" dirty="0"/>
                        <a:t>設備</a:t>
                      </a:r>
                      <a:endParaRPr kumimoji="1" lang="en-US" altLang="ja-JP"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400" dirty="0"/>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0" name="角丸四角形 39"/>
          <p:cNvSpPr/>
          <p:nvPr/>
        </p:nvSpPr>
        <p:spPr>
          <a:xfrm>
            <a:off x="69170" y="536132"/>
            <a:ext cx="9792000" cy="1620000"/>
          </a:xfrm>
          <a:prstGeom prst="roundRect">
            <a:avLst>
              <a:gd name="adj" fmla="val 843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300"/>
              </a:spcAft>
              <a:buFont typeface="Wingdings" panose="05000000000000000000" pitchFamily="2" charset="2"/>
              <a:buChar char="Ø"/>
            </a:pPr>
            <a:r>
              <a:rPr lang="ja-JP" altLang="en-US" sz="2000" dirty="0">
                <a:solidFill>
                  <a:schemeClr val="tx1"/>
                </a:solidFill>
              </a:rPr>
              <a:t>日常点検の実施率は、管路が約</a:t>
            </a:r>
            <a:r>
              <a:rPr lang="en-US" altLang="ja-JP" sz="2000" dirty="0">
                <a:solidFill>
                  <a:schemeClr val="tx1"/>
                </a:solidFill>
              </a:rPr>
              <a:t>40</a:t>
            </a:r>
            <a:r>
              <a:rPr lang="ja-JP" altLang="en-US" sz="2000" dirty="0">
                <a:solidFill>
                  <a:schemeClr val="tx1"/>
                </a:solidFill>
              </a:rPr>
              <a:t>％、コンクリート構造物が約</a:t>
            </a:r>
            <a:r>
              <a:rPr lang="en-US" altLang="ja-JP" sz="2000" dirty="0">
                <a:solidFill>
                  <a:schemeClr val="tx1"/>
                </a:solidFill>
              </a:rPr>
              <a:t>61</a:t>
            </a:r>
            <a:r>
              <a:rPr lang="ja-JP" altLang="en-US" sz="2000" dirty="0">
                <a:solidFill>
                  <a:schemeClr val="tx1"/>
                </a:solidFill>
              </a:rPr>
              <a:t>％、機械・電気・計装設備が約</a:t>
            </a:r>
            <a:r>
              <a:rPr lang="en-US" altLang="ja-JP" sz="2000" dirty="0">
                <a:solidFill>
                  <a:schemeClr val="tx1"/>
                </a:solidFill>
              </a:rPr>
              <a:t>88</a:t>
            </a:r>
            <a:r>
              <a:rPr lang="ja-JP" altLang="en-US" sz="2000" dirty="0">
                <a:solidFill>
                  <a:schemeClr val="tx1"/>
                </a:solidFill>
              </a:rPr>
              <a:t>％。</a:t>
            </a:r>
            <a:endParaRPr lang="en-US" altLang="ja-JP" sz="1100" dirty="0">
              <a:solidFill>
                <a:schemeClr val="tx1"/>
              </a:solidFill>
            </a:endParaRPr>
          </a:p>
          <a:p>
            <a:pPr marL="285750" indent="-285750">
              <a:spcAft>
                <a:spcPts val="300"/>
              </a:spcAft>
              <a:buFont typeface="Wingdings" panose="05000000000000000000" pitchFamily="2" charset="2"/>
              <a:buChar char="Ø"/>
            </a:pPr>
            <a:r>
              <a:rPr lang="ja-JP" altLang="en-US" sz="2000" dirty="0">
                <a:solidFill>
                  <a:schemeClr val="tx1"/>
                </a:solidFill>
              </a:rPr>
              <a:t>定期点検の実施率は、管路が約</a:t>
            </a:r>
            <a:r>
              <a:rPr lang="en-US" altLang="ja-JP" sz="2000" dirty="0">
                <a:solidFill>
                  <a:schemeClr val="tx1"/>
                </a:solidFill>
              </a:rPr>
              <a:t>26</a:t>
            </a:r>
            <a:r>
              <a:rPr lang="ja-JP" altLang="en-US" sz="2000" dirty="0">
                <a:solidFill>
                  <a:schemeClr val="tx1"/>
                </a:solidFill>
              </a:rPr>
              <a:t>％、コンクリート構造物が約９％、機械・電気・計装設備が約</a:t>
            </a:r>
            <a:r>
              <a:rPr lang="en-US" altLang="ja-JP" sz="2000" dirty="0">
                <a:solidFill>
                  <a:schemeClr val="tx1"/>
                </a:solidFill>
              </a:rPr>
              <a:t>72</a:t>
            </a:r>
            <a:r>
              <a:rPr lang="ja-JP" altLang="en-US" sz="2000" dirty="0">
                <a:solidFill>
                  <a:schemeClr val="tx1"/>
                </a:solidFill>
              </a:rPr>
              <a:t>％。</a:t>
            </a:r>
            <a:endParaRPr lang="en-US" altLang="ja-JP" sz="2000" dirty="0">
              <a:solidFill>
                <a:schemeClr val="tx1"/>
              </a:solidFill>
            </a:endParaRPr>
          </a:p>
          <a:p>
            <a:pPr marL="288000" indent="-432000"/>
            <a:r>
              <a:rPr lang="en-US" altLang="ja-JP" sz="1500" dirty="0">
                <a:solidFill>
                  <a:schemeClr val="tx1"/>
                </a:solidFill>
              </a:rPr>
              <a:t>※</a:t>
            </a:r>
            <a:r>
              <a:rPr lang="ja-JP" altLang="en-US" sz="1500" dirty="0">
                <a:solidFill>
                  <a:schemeClr val="tx1"/>
                </a:solidFill>
              </a:rPr>
              <a:t>管路の機能を維持する方法として、点検のほか、時間計画保全により更新する方法がある。</a:t>
            </a:r>
          </a:p>
        </p:txBody>
      </p:sp>
      <p:grpSp>
        <p:nvGrpSpPr>
          <p:cNvPr id="41" name="グループ化 40"/>
          <p:cNvGrpSpPr/>
          <p:nvPr/>
        </p:nvGrpSpPr>
        <p:grpSpPr>
          <a:xfrm>
            <a:off x="1054815" y="2545967"/>
            <a:ext cx="8646048" cy="4031090"/>
            <a:chOff x="915497" y="2511607"/>
            <a:chExt cx="8026637" cy="4031090"/>
          </a:xfrm>
        </p:grpSpPr>
        <p:pic>
          <p:nvPicPr>
            <p:cNvPr id="4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7278" y="5309025"/>
              <a:ext cx="1224922" cy="123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0909" y="3891020"/>
              <a:ext cx="1280964" cy="12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1389" y="2545639"/>
              <a:ext cx="1245700" cy="123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917" y="5253081"/>
              <a:ext cx="1248197" cy="124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9567" y="3897320"/>
              <a:ext cx="1247671" cy="1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9567" y="2556085"/>
              <a:ext cx="1228219" cy="123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a:xfrm>
              <a:off x="5742336" y="2611512"/>
              <a:ext cx="649537" cy="215444"/>
            </a:xfrm>
            <a:prstGeom prst="rect">
              <a:avLst/>
            </a:prstGeom>
            <a:noFill/>
          </p:spPr>
          <p:txBody>
            <a:bodyPr wrap="none" rtlCol="0">
              <a:spAutoFit/>
            </a:bodyPr>
            <a:lstStyle/>
            <a:p>
              <a:r>
                <a:rPr lang="ja-JP" altLang="en-US" sz="800" dirty="0"/>
                <a:t>行っている</a:t>
              </a:r>
              <a:endParaRPr kumimoji="1" lang="ja-JP" altLang="en-US" sz="800" dirty="0"/>
            </a:p>
          </p:txBody>
        </p:sp>
        <p:sp>
          <p:nvSpPr>
            <p:cNvPr id="49" name="テキスト ボックス 48"/>
            <p:cNvSpPr txBox="1"/>
            <p:nvPr/>
          </p:nvSpPr>
          <p:spPr>
            <a:xfrm>
              <a:off x="5100043" y="3160259"/>
              <a:ext cx="752129" cy="215444"/>
            </a:xfrm>
            <a:prstGeom prst="rect">
              <a:avLst/>
            </a:prstGeom>
            <a:noFill/>
          </p:spPr>
          <p:txBody>
            <a:bodyPr wrap="none" rtlCol="0">
              <a:spAutoFit/>
            </a:bodyPr>
            <a:lstStyle/>
            <a:p>
              <a:r>
                <a:rPr kumimoji="1" lang="ja-JP" altLang="en-US" sz="800" dirty="0"/>
                <a:t>行っていない</a:t>
              </a:r>
            </a:p>
          </p:txBody>
        </p:sp>
        <p:sp>
          <p:nvSpPr>
            <p:cNvPr id="50" name="テキスト ボックス 49"/>
            <p:cNvSpPr txBox="1"/>
            <p:nvPr/>
          </p:nvSpPr>
          <p:spPr>
            <a:xfrm>
              <a:off x="5555283" y="4100025"/>
              <a:ext cx="649537" cy="215444"/>
            </a:xfrm>
            <a:prstGeom prst="rect">
              <a:avLst/>
            </a:prstGeom>
            <a:noFill/>
          </p:spPr>
          <p:txBody>
            <a:bodyPr wrap="none" rtlCol="0">
              <a:spAutoFit/>
            </a:bodyPr>
            <a:lstStyle/>
            <a:p>
              <a:r>
                <a:rPr lang="ja-JP" altLang="en-US" sz="800" dirty="0"/>
                <a:t>行っている</a:t>
              </a:r>
              <a:endParaRPr kumimoji="1" lang="ja-JP" altLang="en-US" sz="800" dirty="0"/>
            </a:p>
          </p:txBody>
        </p:sp>
        <p:sp>
          <p:nvSpPr>
            <p:cNvPr id="51" name="テキスト ボックス 50"/>
            <p:cNvSpPr txBox="1"/>
            <p:nvPr/>
          </p:nvSpPr>
          <p:spPr>
            <a:xfrm>
              <a:off x="5172051" y="4600419"/>
              <a:ext cx="752129" cy="215444"/>
            </a:xfrm>
            <a:prstGeom prst="rect">
              <a:avLst/>
            </a:prstGeom>
            <a:noFill/>
          </p:spPr>
          <p:txBody>
            <a:bodyPr wrap="none" rtlCol="0">
              <a:spAutoFit/>
            </a:bodyPr>
            <a:lstStyle/>
            <a:p>
              <a:r>
                <a:rPr kumimoji="1" lang="ja-JP" altLang="en-US" sz="800" dirty="0"/>
                <a:t>行っていない</a:t>
              </a:r>
            </a:p>
          </p:txBody>
        </p:sp>
        <p:sp>
          <p:nvSpPr>
            <p:cNvPr id="52" name="テキスト ボックス 51"/>
            <p:cNvSpPr txBox="1"/>
            <p:nvPr/>
          </p:nvSpPr>
          <p:spPr>
            <a:xfrm>
              <a:off x="5723682" y="5949280"/>
              <a:ext cx="649537" cy="215444"/>
            </a:xfrm>
            <a:prstGeom prst="rect">
              <a:avLst/>
            </a:prstGeom>
            <a:noFill/>
          </p:spPr>
          <p:txBody>
            <a:bodyPr wrap="none" rtlCol="0">
              <a:spAutoFit/>
            </a:bodyPr>
            <a:lstStyle/>
            <a:p>
              <a:r>
                <a:rPr lang="ja-JP" altLang="en-US" sz="800" dirty="0"/>
                <a:t>行っている</a:t>
              </a:r>
              <a:endParaRPr kumimoji="1" lang="ja-JP" altLang="en-US" sz="800" dirty="0"/>
            </a:p>
          </p:txBody>
        </p:sp>
        <p:sp>
          <p:nvSpPr>
            <p:cNvPr id="53" name="テキスト ボックス 52"/>
            <p:cNvSpPr txBox="1"/>
            <p:nvPr/>
          </p:nvSpPr>
          <p:spPr>
            <a:xfrm>
              <a:off x="5081389" y="5373796"/>
              <a:ext cx="752129" cy="215444"/>
            </a:xfrm>
            <a:prstGeom prst="rect">
              <a:avLst/>
            </a:prstGeom>
            <a:noFill/>
          </p:spPr>
          <p:txBody>
            <a:bodyPr wrap="none" rtlCol="0">
              <a:spAutoFit/>
            </a:bodyPr>
            <a:lstStyle/>
            <a:p>
              <a:r>
                <a:rPr kumimoji="1" lang="ja-JP" altLang="en-US" sz="800" dirty="0"/>
                <a:t>行っていない</a:t>
              </a:r>
            </a:p>
          </p:txBody>
        </p:sp>
        <p:sp>
          <p:nvSpPr>
            <p:cNvPr id="54" name="テキスト ボックス 53"/>
            <p:cNvSpPr txBox="1"/>
            <p:nvPr/>
          </p:nvSpPr>
          <p:spPr>
            <a:xfrm>
              <a:off x="1657701" y="2781508"/>
              <a:ext cx="649537" cy="215444"/>
            </a:xfrm>
            <a:prstGeom prst="rect">
              <a:avLst/>
            </a:prstGeom>
            <a:noFill/>
          </p:spPr>
          <p:txBody>
            <a:bodyPr wrap="none" rtlCol="0">
              <a:spAutoFit/>
            </a:bodyPr>
            <a:lstStyle/>
            <a:p>
              <a:r>
                <a:rPr lang="ja-JP" altLang="en-US" sz="800" dirty="0"/>
                <a:t>行っている</a:t>
              </a:r>
              <a:endParaRPr kumimoji="1" lang="ja-JP" altLang="en-US" sz="800" dirty="0"/>
            </a:p>
          </p:txBody>
        </p:sp>
        <p:sp>
          <p:nvSpPr>
            <p:cNvPr id="55" name="テキスト ボックス 54"/>
            <p:cNvSpPr txBox="1"/>
            <p:nvPr/>
          </p:nvSpPr>
          <p:spPr>
            <a:xfrm>
              <a:off x="915497" y="3088251"/>
              <a:ext cx="752129" cy="215444"/>
            </a:xfrm>
            <a:prstGeom prst="rect">
              <a:avLst/>
            </a:prstGeom>
            <a:noFill/>
          </p:spPr>
          <p:txBody>
            <a:bodyPr wrap="none" rtlCol="0">
              <a:spAutoFit/>
            </a:bodyPr>
            <a:lstStyle/>
            <a:p>
              <a:r>
                <a:rPr kumimoji="1" lang="ja-JP" altLang="en-US" sz="800" dirty="0"/>
                <a:t>行っていない</a:t>
              </a:r>
            </a:p>
          </p:txBody>
        </p:sp>
        <p:sp>
          <p:nvSpPr>
            <p:cNvPr id="56" name="テキスト ボックス 55"/>
            <p:cNvSpPr txBox="1"/>
            <p:nvPr/>
          </p:nvSpPr>
          <p:spPr>
            <a:xfrm>
              <a:off x="928197" y="4070963"/>
              <a:ext cx="752129" cy="215444"/>
            </a:xfrm>
            <a:prstGeom prst="rect">
              <a:avLst/>
            </a:prstGeom>
            <a:noFill/>
          </p:spPr>
          <p:txBody>
            <a:bodyPr wrap="none" rtlCol="0">
              <a:spAutoFit/>
            </a:bodyPr>
            <a:lstStyle/>
            <a:p>
              <a:r>
                <a:rPr kumimoji="1" lang="ja-JP" altLang="en-US" sz="800" dirty="0"/>
                <a:t>行っていない</a:t>
              </a:r>
            </a:p>
          </p:txBody>
        </p:sp>
        <p:sp>
          <p:nvSpPr>
            <p:cNvPr id="57" name="テキスト ボックス 56"/>
            <p:cNvSpPr txBox="1"/>
            <p:nvPr/>
          </p:nvSpPr>
          <p:spPr>
            <a:xfrm>
              <a:off x="1762223" y="4437692"/>
              <a:ext cx="649537" cy="215444"/>
            </a:xfrm>
            <a:prstGeom prst="rect">
              <a:avLst/>
            </a:prstGeom>
            <a:noFill/>
          </p:spPr>
          <p:txBody>
            <a:bodyPr wrap="none" rtlCol="0">
              <a:spAutoFit/>
            </a:bodyPr>
            <a:lstStyle/>
            <a:p>
              <a:r>
                <a:rPr lang="ja-JP" altLang="en-US" sz="800" dirty="0"/>
                <a:t>行っている</a:t>
              </a:r>
              <a:endParaRPr kumimoji="1" lang="ja-JP" altLang="en-US" sz="800" dirty="0"/>
            </a:p>
          </p:txBody>
        </p:sp>
        <p:sp>
          <p:nvSpPr>
            <p:cNvPr id="58" name="テキスト ボックス 57"/>
            <p:cNvSpPr txBox="1"/>
            <p:nvPr/>
          </p:nvSpPr>
          <p:spPr>
            <a:xfrm>
              <a:off x="1635577" y="5997583"/>
              <a:ext cx="649537" cy="215444"/>
            </a:xfrm>
            <a:prstGeom prst="rect">
              <a:avLst/>
            </a:prstGeom>
            <a:noFill/>
          </p:spPr>
          <p:txBody>
            <a:bodyPr wrap="none" rtlCol="0">
              <a:spAutoFit/>
            </a:bodyPr>
            <a:lstStyle/>
            <a:p>
              <a:r>
                <a:rPr lang="ja-JP" altLang="en-US" sz="800" dirty="0"/>
                <a:t>行っている</a:t>
              </a:r>
              <a:endParaRPr kumimoji="1" lang="ja-JP" altLang="en-US" sz="800" dirty="0"/>
            </a:p>
          </p:txBody>
        </p:sp>
        <p:sp>
          <p:nvSpPr>
            <p:cNvPr id="59" name="テキスト ボックス 58"/>
            <p:cNvSpPr txBox="1"/>
            <p:nvPr/>
          </p:nvSpPr>
          <p:spPr>
            <a:xfrm>
              <a:off x="1127950" y="5201303"/>
              <a:ext cx="752129" cy="215444"/>
            </a:xfrm>
            <a:prstGeom prst="rect">
              <a:avLst/>
            </a:prstGeom>
            <a:noFill/>
          </p:spPr>
          <p:txBody>
            <a:bodyPr wrap="none" rtlCol="0">
              <a:spAutoFit/>
            </a:bodyPr>
            <a:lstStyle/>
            <a:p>
              <a:r>
                <a:rPr kumimoji="1" lang="ja-JP" altLang="en-US" sz="800" dirty="0"/>
                <a:t>行っていない</a:t>
              </a:r>
            </a:p>
          </p:txBody>
        </p:sp>
        <p:sp>
          <p:nvSpPr>
            <p:cNvPr id="60" name="テキスト ボックス 59"/>
            <p:cNvSpPr txBox="1"/>
            <p:nvPr/>
          </p:nvSpPr>
          <p:spPr>
            <a:xfrm>
              <a:off x="2321749" y="2511607"/>
              <a:ext cx="2569934" cy="830997"/>
            </a:xfrm>
            <a:prstGeom prst="rect">
              <a:avLst/>
            </a:prstGeom>
            <a:noFill/>
          </p:spPr>
          <p:txBody>
            <a:bodyPr wrap="none" rtlCol="0">
              <a:spAutoFit/>
            </a:bodyPr>
            <a:lstStyle/>
            <a:p>
              <a:r>
                <a:rPr kumimoji="1" lang="en-US" altLang="ja-JP" sz="1200" dirty="0"/>
                <a:t>【</a:t>
              </a:r>
              <a:r>
                <a:rPr kumimoji="1" lang="ja-JP" altLang="en-US" sz="1200" dirty="0"/>
                <a:t>実施事例</a:t>
              </a:r>
              <a:r>
                <a:rPr kumimoji="1" lang="en-US" altLang="ja-JP" sz="1200" dirty="0"/>
                <a:t>】</a:t>
              </a:r>
            </a:p>
            <a:p>
              <a:r>
                <a:rPr lang="ja-JP" altLang="en-US" sz="1200" dirty="0"/>
                <a:t>○ルート上の目視による漏水調査</a:t>
              </a:r>
              <a:endParaRPr lang="en-US" altLang="ja-JP" sz="1200" dirty="0"/>
            </a:p>
            <a:p>
              <a:r>
                <a:rPr lang="ja-JP" altLang="en-US" sz="1200" dirty="0"/>
                <a:t>○弁類等の開閉確認</a:t>
              </a:r>
              <a:endParaRPr kumimoji="1" lang="en-US" altLang="ja-JP" sz="1200" dirty="0"/>
            </a:p>
            <a:p>
              <a:r>
                <a:rPr lang="ja-JP" altLang="en-US" sz="1200" dirty="0"/>
                <a:t>○水管橋・道路橋添架管の目視調査</a:t>
              </a:r>
              <a:endParaRPr kumimoji="1" lang="en-US" altLang="ja-JP" sz="1200" dirty="0"/>
            </a:p>
          </p:txBody>
        </p:sp>
        <p:sp>
          <p:nvSpPr>
            <p:cNvPr id="61" name="テキスト ボックス 60"/>
            <p:cNvSpPr txBox="1"/>
            <p:nvPr/>
          </p:nvSpPr>
          <p:spPr>
            <a:xfrm>
              <a:off x="6372200" y="2511607"/>
              <a:ext cx="2569934" cy="830997"/>
            </a:xfrm>
            <a:prstGeom prst="rect">
              <a:avLst/>
            </a:prstGeom>
            <a:noFill/>
          </p:spPr>
          <p:txBody>
            <a:bodyPr wrap="none" rtlCol="0">
              <a:spAutoFit/>
            </a:bodyPr>
            <a:lstStyle/>
            <a:p>
              <a:r>
                <a:rPr kumimoji="1" lang="en-US" altLang="ja-JP" sz="1200" dirty="0"/>
                <a:t>【</a:t>
              </a:r>
              <a:r>
                <a:rPr kumimoji="1" lang="ja-JP" altLang="en-US" sz="1200" dirty="0"/>
                <a:t>実施事例</a:t>
              </a:r>
              <a:r>
                <a:rPr kumimoji="1" lang="en-US" altLang="ja-JP" sz="1200" dirty="0"/>
                <a:t>】</a:t>
              </a:r>
            </a:p>
            <a:p>
              <a:r>
                <a:rPr lang="ja-JP" altLang="en-US" sz="1200" dirty="0"/>
                <a:t>○漏水・音聴調査</a:t>
              </a:r>
              <a:endParaRPr lang="en-US" altLang="ja-JP" sz="1200" dirty="0"/>
            </a:p>
            <a:p>
              <a:r>
                <a:rPr lang="ja-JP" altLang="en-US" sz="1200" dirty="0"/>
                <a:t>○大口径仕切弁・空気弁の清掃点検</a:t>
              </a:r>
            </a:p>
            <a:p>
              <a:r>
                <a:rPr lang="ja-JP" altLang="en-US" sz="1200" dirty="0"/>
                <a:t>○定期洗管</a:t>
              </a:r>
              <a:endParaRPr kumimoji="1" lang="en-US" altLang="ja-JP" sz="1200" dirty="0"/>
            </a:p>
          </p:txBody>
        </p:sp>
        <p:sp>
          <p:nvSpPr>
            <p:cNvPr id="62" name="テキスト ボックス 61"/>
            <p:cNvSpPr txBox="1"/>
            <p:nvPr/>
          </p:nvSpPr>
          <p:spPr>
            <a:xfrm>
              <a:off x="2339752" y="5209002"/>
              <a:ext cx="2452916" cy="830997"/>
            </a:xfrm>
            <a:prstGeom prst="rect">
              <a:avLst/>
            </a:prstGeom>
            <a:noFill/>
          </p:spPr>
          <p:txBody>
            <a:bodyPr wrap="none" rtlCol="0">
              <a:spAutoFit/>
            </a:bodyPr>
            <a:lstStyle/>
            <a:p>
              <a:r>
                <a:rPr kumimoji="1" lang="en-US" altLang="ja-JP" sz="1200" dirty="0"/>
                <a:t>【</a:t>
              </a:r>
              <a:r>
                <a:rPr kumimoji="1" lang="ja-JP" altLang="en-US" sz="1200" dirty="0"/>
                <a:t>実施事例</a:t>
              </a:r>
              <a:r>
                <a:rPr kumimoji="1" lang="en-US" altLang="ja-JP" sz="1200" dirty="0"/>
                <a:t>】</a:t>
              </a:r>
            </a:p>
            <a:p>
              <a:r>
                <a:rPr lang="ja-JP" altLang="en-US" sz="1200" dirty="0"/>
                <a:t>○減圧弁、流量計などの目視点検</a:t>
              </a:r>
              <a:endParaRPr lang="en-US" altLang="ja-JP" sz="1200" dirty="0"/>
            </a:p>
            <a:p>
              <a:r>
                <a:rPr lang="ja-JP" altLang="en-US" sz="1200" dirty="0"/>
                <a:t>○異音、振動、臭い、熱などの点検</a:t>
              </a:r>
              <a:endParaRPr lang="en-US" altLang="ja-JP" sz="1200" dirty="0"/>
            </a:p>
            <a:p>
              <a:r>
                <a:rPr lang="ja-JP" altLang="en-US" sz="1200" dirty="0"/>
                <a:t>○テレメータによる遠隔常時監視</a:t>
              </a:r>
              <a:endParaRPr kumimoji="1" lang="en-US" altLang="ja-JP" sz="1200" dirty="0"/>
            </a:p>
          </p:txBody>
        </p:sp>
        <p:sp>
          <p:nvSpPr>
            <p:cNvPr id="63" name="テキスト ボックス 62"/>
            <p:cNvSpPr txBox="1"/>
            <p:nvPr/>
          </p:nvSpPr>
          <p:spPr>
            <a:xfrm>
              <a:off x="2327052" y="3912858"/>
              <a:ext cx="1569660" cy="461665"/>
            </a:xfrm>
            <a:prstGeom prst="rect">
              <a:avLst/>
            </a:prstGeom>
            <a:noFill/>
          </p:spPr>
          <p:txBody>
            <a:bodyPr wrap="none" rtlCol="0">
              <a:spAutoFit/>
            </a:bodyPr>
            <a:lstStyle/>
            <a:p>
              <a:r>
                <a:rPr kumimoji="1" lang="en-US" altLang="ja-JP" sz="1200" dirty="0"/>
                <a:t>【</a:t>
              </a:r>
              <a:r>
                <a:rPr kumimoji="1" lang="ja-JP" altLang="en-US" sz="1200" dirty="0"/>
                <a:t>実施事例</a:t>
              </a:r>
              <a:r>
                <a:rPr kumimoji="1" lang="en-US" altLang="ja-JP" sz="1200" dirty="0"/>
                <a:t>】</a:t>
              </a:r>
            </a:p>
            <a:p>
              <a:r>
                <a:rPr lang="ja-JP" altLang="en-US" sz="1200" dirty="0"/>
                <a:t>○巡視時の目視点検</a:t>
              </a:r>
              <a:endParaRPr lang="en-US" altLang="ja-JP" sz="1200" dirty="0"/>
            </a:p>
          </p:txBody>
        </p:sp>
        <p:sp>
          <p:nvSpPr>
            <p:cNvPr id="64" name="テキスト ボックス 63"/>
            <p:cNvSpPr txBox="1"/>
            <p:nvPr/>
          </p:nvSpPr>
          <p:spPr>
            <a:xfrm>
              <a:off x="6372200" y="3862058"/>
              <a:ext cx="2513830" cy="1384995"/>
            </a:xfrm>
            <a:prstGeom prst="rect">
              <a:avLst/>
            </a:prstGeom>
            <a:noFill/>
          </p:spPr>
          <p:txBody>
            <a:bodyPr wrap="none" rtlCol="0">
              <a:spAutoFit/>
            </a:bodyPr>
            <a:lstStyle/>
            <a:p>
              <a:r>
                <a:rPr kumimoji="1" lang="en-US" altLang="ja-JP" sz="1200" dirty="0"/>
                <a:t>【</a:t>
              </a:r>
              <a:r>
                <a:rPr kumimoji="1" lang="ja-JP" altLang="en-US" sz="1200" dirty="0"/>
                <a:t>実施事例</a:t>
              </a:r>
              <a:r>
                <a:rPr kumimoji="1" lang="en-US" altLang="ja-JP" sz="1200" dirty="0"/>
                <a:t>】</a:t>
              </a:r>
            </a:p>
            <a:p>
              <a:r>
                <a:rPr lang="ja-JP" altLang="ja-JP" sz="1200" dirty="0"/>
                <a:t>○目視点検とテストハンマやクラック</a:t>
              </a:r>
            </a:p>
            <a:p>
              <a:r>
                <a:rPr lang="ja-JP" altLang="ja-JP" sz="1200" dirty="0"/>
                <a:t>　スケールを併用した検査</a:t>
              </a:r>
            </a:p>
            <a:p>
              <a:r>
                <a:rPr lang="ja-JP" altLang="ja-JP" sz="1200" dirty="0"/>
                <a:t>○潜水業者による点検</a:t>
              </a:r>
            </a:p>
            <a:p>
              <a:r>
                <a:rPr lang="ja-JP" altLang="ja-JP" sz="1200" dirty="0"/>
                <a:t>○配水池から水を抜き内部点検</a:t>
              </a:r>
            </a:p>
            <a:p>
              <a:r>
                <a:rPr lang="ja-JP" altLang="ja-JP" sz="1200" dirty="0"/>
                <a:t>○配筋探査、圧縮強度試験及び</a:t>
              </a:r>
            </a:p>
            <a:p>
              <a:r>
                <a:rPr lang="ja-JP" altLang="ja-JP" sz="1200" dirty="0"/>
                <a:t>　中性化試験</a:t>
              </a:r>
            </a:p>
          </p:txBody>
        </p:sp>
        <p:sp>
          <p:nvSpPr>
            <p:cNvPr id="65" name="テキスト ボックス 64"/>
            <p:cNvSpPr txBox="1"/>
            <p:nvPr/>
          </p:nvSpPr>
          <p:spPr>
            <a:xfrm>
              <a:off x="6372200" y="5205668"/>
              <a:ext cx="2544286" cy="1200329"/>
            </a:xfrm>
            <a:prstGeom prst="rect">
              <a:avLst/>
            </a:prstGeom>
            <a:noFill/>
          </p:spPr>
          <p:txBody>
            <a:bodyPr wrap="none" rtlCol="0">
              <a:spAutoFit/>
            </a:bodyPr>
            <a:lstStyle/>
            <a:p>
              <a:r>
                <a:rPr kumimoji="1" lang="en-US" altLang="ja-JP" sz="1200" dirty="0"/>
                <a:t>【</a:t>
              </a:r>
              <a:r>
                <a:rPr kumimoji="1" lang="ja-JP" altLang="en-US" sz="1200" dirty="0"/>
                <a:t>実施事例</a:t>
              </a:r>
              <a:r>
                <a:rPr kumimoji="1" lang="en-US" altLang="ja-JP" sz="1200" dirty="0"/>
                <a:t>】</a:t>
              </a:r>
            </a:p>
            <a:p>
              <a:r>
                <a:rPr lang="ja-JP" altLang="en-US" sz="1200" dirty="0"/>
                <a:t>○ポンプ設備、電気設備、次亜注入</a:t>
              </a:r>
              <a:endParaRPr lang="en-US" altLang="ja-JP" sz="1200" dirty="0"/>
            </a:p>
            <a:p>
              <a:r>
                <a:rPr lang="ja-JP" altLang="en-US" sz="1200" dirty="0"/>
                <a:t>　設備等の保守点検</a:t>
              </a:r>
              <a:endParaRPr lang="en-US" altLang="ja-JP" sz="1200" dirty="0"/>
            </a:p>
            <a:p>
              <a:r>
                <a:rPr lang="ja-JP" altLang="en-US" sz="1200" dirty="0"/>
                <a:t>○絶縁抵抗、保護継電器特性試験、</a:t>
              </a:r>
              <a:endParaRPr lang="en-US" altLang="ja-JP" sz="1200" dirty="0"/>
            </a:p>
            <a:p>
              <a:r>
                <a:rPr lang="ja-JP" altLang="en-US" sz="1200" dirty="0"/>
                <a:t>　水質計器点検</a:t>
              </a:r>
              <a:endParaRPr lang="en-US" altLang="ja-JP" sz="1200" dirty="0"/>
            </a:p>
            <a:p>
              <a:r>
                <a:rPr lang="ja-JP" altLang="en-US" sz="1200" dirty="0"/>
                <a:t>○ポンプのグリスアップ</a:t>
              </a:r>
              <a:endParaRPr kumimoji="1" lang="en-US" altLang="ja-JP" sz="1200" dirty="0"/>
            </a:p>
          </p:txBody>
        </p:sp>
      </p:grpSp>
      <p:sp>
        <p:nvSpPr>
          <p:cNvPr id="32" name="正方形/長方形 31"/>
          <p:cNvSpPr/>
          <p:nvPr/>
        </p:nvSpPr>
        <p:spPr>
          <a:xfrm>
            <a:off x="10191012" y="2995868"/>
            <a:ext cx="1242708" cy="11385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600" dirty="0"/>
              <a:t>8/18</a:t>
            </a:r>
          </a:p>
          <a:p>
            <a:pPr algn="ctr"/>
            <a:r>
              <a:rPr kumimoji="1" lang="en-US" altLang="ja-JP" sz="1600" dirty="0"/>
              <a:t>※</a:t>
            </a:r>
            <a:r>
              <a:rPr kumimoji="1" lang="ja-JP" altLang="en-US" sz="1600" dirty="0"/>
              <a:t>を加筆</a:t>
            </a:r>
          </a:p>
        </p:txBody>
      </p:sp>
      <p:sp>
        <p:nvSpPr>
          <p:cNvPr id="33" name="スライド番号プレースホルダー 5"/>
          <p:cNvSpPr>
            <a:spLocks noGrp="1"/>
          </p:cNvSpPr>
          <p:nvPr>
            <p:ph type="sldNum" sz="quarter" idx="12"/>
          </p:nvPr>
        </p:nvSpPr>
        <p:spPr>
          <a:xfrm>
            <a:off x="7551591" y="6563239"/>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27</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476182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880" y="49478"/>
            <a:ext cx="9869570" cy="548866"/>
          </a:xfrm>
          <a:solidFill>
            <a:schemeClr val="accent1">
              <a:lumMod val="60000"/>
              <a:lumOff val="40000"/>
            </a:schemeClr>
          </a:solidFill>
          <a:ln w="12700">
            <a:solidFill>
              <a:schemeClr val="tx1"/>
            </a:solidFill>
          </a:ln>
        </p:spPr>
        <p:txBody>
          <a:bodyPr vert="horz" wrap="none" lIns="91440" tIns="0" rIns="91440" bIns="0" rtlCol="0" anchor="ctr">
            <a:noAutofit/>
          </a:bodyPr>
          <a:lstStyle/>
          <a:p>
            <a:r>
              <a:rPr lang="ja-JP" altLang="en-US" sz="2400" spc="596" dirty="0">
                <a:latin typeface="+mn-ea"/>
                <a:ea typeface="+mn-ea"/>
              </a:rPr>
              <a:t>水道管路の適正な更新に向けての課題</a:t>
            </a:r>
          </a:p>
        </p:txBody>
      </p:sp>
      <p:grpSp>
        <p:nvGrpSpPr>
          <p:cNvPr id="18" name="グループ化 17"/>
          <p:cNvGrpSpPr/>
          <p:nvPr/>
        </p:nvGrpSpPr>
        <p:grpSpPr>
          <a:xfrm>
            <a:off x="17880" y="764704"/>
            <a:ext cx="10082216" cy="5896734"/>
            <a:chOff x="1027" y="4140000"/>
            <a:chExt cx="5350856" cy="2700000"/>
          </a:xfrm>
        </p:grpSpPr>
        <p:sp>
          <p:nvSpPr>
            <p:cNvPr id="44" name="テキスト ボックス 43"/>
            <p:cNvSpPr txBox="1"/>
            <p:nvPr/>
          </p:nvSpPr>
          <p:spPr>
            <a:xfrm>
              <a:off x="260541" y="4377494"/>
              <a:ext cx="2376001" cy="278221"/>
            </a:xfrm>
            <a:prstGeom prst="rect">
              <a:avLst/>
            </a:prstGeom>
            <a:noFill/>
            <a:ln>
              <a:noFill/>
            </a:ln>
          </p:spPr>
          <p:txBody>
            <a:bodyPr wrap="square" lIns="107278" tIns="17880" rIns="107278" bIns="17880" rtlCol="0">
              <a:spAutoFit/>
            </a:bodyPr>
            <a:lstStyle/>
            <a:p>
              <a:pPr marL="160915" indent="-143035" algn="just">
                <a:lnSpc>
                  <a:spcPts val="1192"/>
                </a:lnSpc>
              </a:pPr>
              <a:r>
                <a:rPr lang="ja-JP" altLang="en-US" dirty="0">
                  <a:latin typeface="+mn-ea"/>
                </a:rPr>
                <a:t>①管路の状況を把握しておらず、更新計画</a:t>
              </a:r>
              <a:endParaRPr lang="en-US" altLang="ja-JP" dirty="0">
                <a:latin typeface="+mn-ea"/>
              </a:endParaRPr>
            </a:p>
            <a:p>
              <a:pPr marL="160915" indent="-143035" algn="just">
                <a:lnSpc>
                  <a:spcPts val="1192"/>
                </a:lnSpc>
              </a:pPr>
              <a:endParaRPr lang="en-US" altLang="ja-JP" dirty="0">
                <a:latin typeface="+mn-ea"/>
              </a:endParaRPr>
            </a:p>
            <a:p>
              <a:pPr marL="160915" indent="-143035" algn="just">
                <a:lnSpc>
                  <a:spcPts val="1192"/>
                </a:lnSpc>
              </a:pPr>
              <a:endParaRPr lang="en-US" altLang="ja-JP" dirty="0">
                <a:latin typeface="+mn-ea"/>
              </a:endParaRPr>
            </a:p>
            <a:p>
              <a:pPr marL="160915" indent="-143035" algn="just">
                <a:lnSpc>
                  <a:spcPts val="1192"/>
                </a:lnSpc>
              </a:pPr>
              <a:r>
                <a:rPr lang="ja-JP" altLang="en-US" dirty="0">
                  <a:latin typeface="+mn-ea"/>
                </a:rPr>
                <a:t>が策定できていない事業者が多い。</a:t>
              </a:r>
              <a:endParaRPr lang="en-US" altLang="ja-JP" dirty="0">
                <a:latin typeface="+mn-ea"/>
              </a:endParaRPr>
            </a:p>
          </p:txBody>
        </p:sp>
        <p:sp>
          <p:nvSpPr>
            <p:cNvPr id="26" name="正方形/長方形 25"/>
            <p:cNvSpPr/>
            <p:nvPr/>
          </p:nvSpPr>
          <p:spPr>
            <a:xfrm>
              <a:off x="18000" y="4140000"/>
              <a:ext cx="5220000" cy="270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88"/>
            </a:p>
          </p:txBody>
        </p:sp>
        <p:sp>
          <p:nvSpPr>
            <p:cNvPr id="27" name="テキスト ボックス 26"/>
            <p:cNvSpPr txBox="1"/>
            <p:nvPr/>
          </p:nvSpPr>
          <p:spPr>
            <a:xfrm>
              <a:off x="2763785" y="4366074"/>
              <a:ext cx="2378692" cy="509771"/>
            </a:xfrm>
            <a:prstGeom prst="rect">
              <a:avLst/>
            </a:prstGeom>
            <a:noFill/>
            <a:ln>
              <a:noFill/>
            </a:ln>
          </p:spPr>
          <p:txBody>
            <a:bodyPr wrap="square" lIns="107278" tIns="17880" rIns="107278" bIns="17880" rtlCol="0">
              <a:spAutoFit/>
            </a:bodyPr>
            <a:lstStyle/>
            <a:p>
              <a:pPr marL="160915" indent="-143035" algn="just">
                <a:lnSpc>
                  <a:spcPts val="1192"/>
                </a:lnSpc>
              </a:pPr>
              <a:r>
                <a:rPr lang="ja-JP" altLang="en-US" dirty="0">
                  <a:latin typeface="+mn-ea"/>
                </a:rPr>
                <a:t>②約３分の１の水道事業者において、給水</a:t>
              </a:r>
              <a:endParaRPr lang="en-US" altLang="ja-JP" dirty="0">
                <a:latin typeface="+mn-ea"/>
              </a:endParaRPr>
            </a:p>
            <a:p>
              <a:pPr marL="160915" indent="-143035" algn="just">
                <a:lnSpc>
                  <a:spcPts val="1192"/>
                </a:lnSpc>
              </a:pPr>
              <a:endParaRPr lang="en-US" altLang="ja-JP" dirty="0">
                <a:latin typeface="+mn-ea"/>
              </a:endParaRPr>
            </a:p>
            <a:p>
              <a:pPr marL="160915" indent="-143035" algn="just">
                <a:lnSpc>
                  <a:spcPts val="1192"/>
                </a:lnSpc>
              </a:pPr>
              <a:r>
                <a:rPr lang="ja-JP" altLang="en-US" dirty="0">
                  <a:latin typeface="+mn-ea"/>
                </a:rPr>
                <a:t>　原価が供給単価を上回っている状況で、</a:t>
              </a:r>
              <a:endParaRPr lang="en-US" altLang="ja-JP" dirty="0">
                <a:latin typeface="+mn-ea"/>
              </a:endParaRPr>
            </a:p>
            <a:p>
              <a:pPr marL="160915" indent="-143035" algn="just">
                <a:lnSpc>
                  <a:spcPts val="1192"/>
                </a:lnSpc>
              </a:pPr>
              <a:endParaRPr lang="en-US" altLang="ja-JP" dirty="0">
                <a:latin typeface="+mn-ea"/>
              </a:endParaRPr>
            </a:p>
            <a:p>
              <a:pPr marL="160915" indent="-143035" algn="just">
                <a:lnSpc>
                  <a:spcPts val="1192"/>
                </a:lnSpc>
              </a:pPr>
              <a:r>
                <a:rPr lang="ja-JP" altLang="en-US" dirty="0">
                  <a:latin typeface="+mn-ea"/>
                </a:rPr>
                <a:t>　計画的更新のための必要資金を確保でき</a:t>
              </a:r>
              <a:endParaRPr lang="en-US" altLang="ja-JP" dirty="0">
                <a:latin typeface="+mn-ea"/>
              </a:endParaRPr>
            </a:p>
            <a:p>
              <a:pPr marL="160915" indent="-143035" algn="just">
                <a:lnSpc>
                  <a:spcPts val="1192"/>
                </a:lnSpc>
              </a:pPr>
              <a:endParaRPr lang="en-US" altLang="ja-JP" dirty="0">
                <a:latin typeface="+mn-ea"/>
              </a:endParaRPr>
            </a:p>
            <a:p>
              <a:pPr marL="160915" indent="-143035" algn="just">
                <a:lnSpc>
                  <a:spcPts val="1192"/>
                </a:lnSpc>
              </a:pPr>
              <a:r>
                <a:rPr lang="ja-JP" altLang="en-US" dirty="0">
                  <a:latin typeface="+mn-ea"/>
                </a:rPr>
                <a:t>　</a:t>
              </a:r>
              <a:r>
                <a:rPr lang="ja-JP" altLang="en-US" dirty="0" err="1">
                  <a:latin typeface="+mn-ea"/>
                </a:rPr>
                <a:t>て</a:t>
              </a:r>
              <a:r>
                <a:rPr lang="ja-JP" altLang="en-US" dirty="0">
                  <a:latin typeface="+mn-ea"/>
                </a:rPr>
                <a:t>いない事業者が多い。</a:t>
              </a:r>
              <a:endParaRPr lang="en-US" altLang="ja-JP" dirty="0">
                <a:latin typeface="+mn-ea"/>
              </a:endParaRPr>
            </a:p>
          </p:txBody>
        </p:sp>
        <p:sp>
          <p:nvSpPr>
            <p:cNvPr id="28" name="テキスト ボックス 27"/>
            <p:cNvSpPr txBox="1"/>
            <p:nvPr/>
          </p:nvSpPr>
          <p:spPr>
            <a:xfrm>
              <a:off x="1027" y="6551381"/>
              <a:ext cx="5202000" cy="87202"/>
            </a:xfrm>
            <a:prstGeom prst="rect">
              <a:avLst/>
            </a:prstGeom>
            <a:noFill/>
            <a:ln>
              <a:noFill/>
            </a:ln>
          </p:spPr>
          <p:txBody>
            <a:bodyPr wrap="square" lIns="107278" tIns="17880" rIns="107278" bIns="17880" rtlCol="0">
              <a:spAutoFit/>
            </a:bodyPr>
            <a:lstStyle/>
            <a:p>
              <a:pPr marL="160915" indent="-143035" algn="just">
                <a:lnSpc>
                  <a:spcPts val="1192"/>
                </a:lnSpc>
              </a:pPr>
              <a:r>
                <a:rPr lang="ja-JP" altLang="en-US" dirty="0">
                  <a:latin typeface="+mn-ea"/>
                </a:rPr>
                <a:t>　③水道施設（資産推計額約</a:t>
              </a:r>
              <a:r>
                <a:rPr lang="en-US" altLang="ja-JP" dirty="0">
                  <a:latin typeface="+mn-ea"/>
                </a:rPr>
                <a:t>47</a:t>
              </a:r>
              <a:r>
                <a:rPr lang="ja-JP" altLang="en-US" dirty="0">
                  <a:latin typeface="+mn-ea"/>
                </a:rPr>
                <a:t>兆円）の約７割を占める管路の更新には大きなコストが必要となる。</a:t>
              </a:r>
              <a:endParaRPr lang="en-US" altLang="ja-JP" dirty="0">
                <a:latin typeface="+mn-ea"/>
              </a:endParaRPr>
            </a:p>
          </p:txBody>
        </p:sp>
        <p:grpSp>
          <p:nvGrpSpPr>
            <p:cNvPr id="16" name="グループ化 15"/>
            <p:cNvGrpSpPr/>
            <p:nvPr/>
          </p:nvGrpSpPr>
          <p:grpSpPr>
            <a:xfrm>
              <a:off x="2699462" y="4946845"/>
              <a:ext cx="2521073" cy="1296000"/>
              <a:chOff x="2770925" y="4736031"/>
              <a:chExt cx="2521073" cy="1296000"/>
            </a:xfrm>
          </p:grpSpPr>
          <p:graphicFrame>
            <p:nvGraphicFramePr>
              <p:cNvPr id="55" name="グラフ 54"/>
              <p:cNvGraphicFramePr>
                <a:graphicFrameLocks/>
              </p:cNvGraphicFramePr>
              <p:nvPr>
                <p:extLst/>
              </p:nvPr>
            </p:nvGraphicFramePr>
            <p:xfrm>
              <a:off x="2770925" y="4736031"/>
              <a:ext cx="2521073" cy="1296000"/>
            </p:xfrm>
            <a:graphic>
              <a:graphicData uri="http://schemas.openxmlformats.org/drawingml/2006/chart">
                <c:chart xmlns:c="http://schemas.openxmlformats.org/drawingml/2006/chart" xmlns:r="http://schemas.openxmlformats.org/officeDocument/2006/relationships" r:id="rId2"/>
              </a:graphicData>
            </a:graphic>
          </p:graphicFrame>
          <p:sp>
            <p:nvSpPr>
              <p:cNvPr id="56" name="テキスト ボックス 5"/>
              <p:cNvSpPr txBox="1"/>
              <p:nvPr/>
            </p:nvSpPr>
            <p:spPr>
              <a:xfrm>
                <a:off x="3700061" y="4761130"/>
                <a:ext cx="388112" cy="11274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1" dirty="0"/>
                  <a:t>100%</a:t>
                </a:r>
                <a:r>
                  <a:rPr lang="ja-JP" altLang="en-US" sz="1000" b="1" dirty="0"/>
                  <a:t>未満</a:t>
                </a:r>
              </a:p>
            </p:txBody>
          </p:sp>
          <p:sp>
            <p:nvSpPr>
              <p:cNvPr id="57" name="テキスト ボックス 6"/>
              <p:cNvSpPr txBox="1"/>
              <p:nvPr/>
            </p:nvSpPr>
            <p:spPr>
              <a:xfrm>
                <a:off x="4564264" y="4752743"/>
                <a:ext cx="388112" cy="11274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00" b="1" dirty="0"/>
                  <a:t>100%</a:t>
                </a:r>
                <a:r>
                  <a:rPr lang="ja-JP" altLang="en-US" sz="1000" b="1" dirty="0"/>
                  <a:t>以上</a:t>
                </a:r>
              </a:p>
            </p:txBody>
          </p:sp>
        </p:grpSp>
        <p:graphicFrame>
          <p:nvGraphicFramePr>
            <p:cNvPr id="62" name="グラフ 61"/>
            <p:cNvGraphicFramePr>
              <a:graphicFrameLocks/>
            </p:cNvGraphicFramePr>
            <p:nvPr>
              <p:extLst/>
            </p:nvPr>
          </p:nvGraphicFramePr>
          <p:xfrm>
            <a:off x="108000" y="4871992"/>
            <a:ext cx="2520000" cy="1296000"/>
          </p:xfrm>
          <a:graphic>
            <a:graphicData uri="http://schemas.openxmlformats.org/drawingml/2006/chart">
              <c:chart xmlns:c="http://schemas.openxmlformats.org/drawingml/2006/chart" xmlns:r="http://schemas.openxmlformats.org/officeDocument/2006/relationships" r:id="rId3"/>
            </a:graphicData>
          </a:graphic>
        </p:graphicFrame>
        <p:sp>
          <p:nvSpPr>
            <p:cNvPr id="50" name="テキスト ボックス 49"/>
            <p:cNvSpPr txBox="1"/>
            <p:nvPr/>
          </p:nvSpPr>
          <p:spPr>
            <a:xfrm>
              <a:off x="3165895" y="6187343"/>
              <a:ext cx="2185988" cy="156210"/>
            </a:xfrm>
            <a:prstGeom prst="rect">
              <a:avLst/>
            </a:prstGeom>
            <a:noFill/>
            <a:ln>
              <a:noFill/>
            </a:ln>
          </p:spPr>
          <p:txBody>
            <a:bodyPr wrap="none" lIns="35759" tIns="17880" rIns="35759" bIns="17880" rtlCol="0">
              <a:noAutofit/>
            </a:bodyPr>
            <a:lstStyle/>
            <a:p>
              <a:pPr algn="ctr"/>
              <a:r>
                <a:rPr lang="ja-JP" altLang="en-US" sz="1000" dirty="0">
                  <a:latin typeface="+mn-ea"/>
                </a:rPr>
                <a:t>図　上水道事業における料金回収率の状況</a:t>
              </a:r>
              <a:endParaRPr lang="en-US" altLang="ja-JP" sz="1000" dirty="0">
                <a:latin typeface="+mn-ea"/>
              </a:endParaRPr>
            </a:p>
            <a:p>
              <a:pPr algn="ctr"/>
              <a:r>
                <a:rPr lang="en-US" altLang="ja-JP" sz="1000" dirty="0">
                  <a:latin typeface="+mn-ea"/>
                </a:rPr>
                <a:t>(</a:t>
              </a:r>
              <a:r>
                <a:rPr lang="ja-JP" altLang="en-US" sz="1000" dirty="0">
                  <a:latin typeface="+mn-ea"/>
                </a:rPr>
                <a:t>出典）総務省「平成</a:t>
              </a:r>
              <a:r>
                <a:rPr lang="en-US" altLang="ja-JP" sz="1000" dirty="0">
                  <a:latin typeface="+mn-ea"/>
                </a:rPr>
                <a:t>28</a:t>
              </a:r>
              <a:r>
                <a:rPr lang="ja-JP" altLang="en-US" sz="1000" dirty="0">
                  <a:latin typeface="+mn-ea"/>
                </a:rPr>
                <a:t>年度 地方公営企業年間」</a:t>
              </a:r>
              <a:endParaRPr lang="en-US" altLang="ja-JP" sz="1000" dirty="0">
                <a:latin typeface="+mn-ea"/>
              </a:endParaRPr>
            </a:p>
            <a:p>
              <a:pPr algn="ctr"/>
              <a:endParaRPr lang="en-US" altLang="ja-JP" sz="1000" dirty="0">
                <a:latin typeface="+mn-ea"/>
              </a:endParaRPr>
            </a:p>
          </p:txBody>
        </p:sp>
        <p:sp>
          <p:nvSpPr>
            <p:cNvPr id="45" name="テキスト ボックス 44"/>
            <p:cNvSpPr txBox="1"/>
            <p:nvPr/>
          </p:nvSpPr>
          <p:spPr>
            <a:xfrm>
              <a:off x="422896" y="6147617"/>
              <a:ext cx="2048800" cy="156210"/>
            </a:xfrm>
            <a:prstGeom prst="rect">
              <a:avLst/>
            </a:prstGeom>
            <a:noFill/>
            <a:ln>
              <a:noFill/>
            </a:ln>
          </p:spPr>
          <p:txBody>
            <a:bodyPr wrap="none" lIns="35759" tIns="17880" rIns="35759" bIns="17880" rtlCol="0">
              <a:noAutofit/>
            </a:bodyPr>
            <a:lstStyle/>
            <a:p>
              <a:pPr algn="ctr"/>
              <a:r>
                <a:rPr lang="ja-JP" altLang="en-US" sz="1000" dirty="0">
                  <a:latin typeface="+mn-ea"/>
                </a:rPr>
                <a:t>図　基幹管路の更新（耐震化）計画の策定状況</a:t>
              </a:r>
              <a:endParaRPr lang="en-US" altLang="ja-JP" sz="1000" dirty="0">
                <a:latin typeface="+mn-ea"/>
              </a:endParaRPr>
            </a:p>
            <a:p>
              <a:pPr algn="ctr"/>
              <a:r>
                <a:rPr lang="en-US" altLang="ja-JP" sz="1000" dirty="0">
                  <a:latin typeface="+mn-ea"/>
                </a:rPr>
                <a:t>(</a:t>
              </a:r>
              <a:r>
                <a:rPr lang="ja-JP" altLang="en-US" sz="1000" dirty="0">
                  <a:latin typeface="+mn-ea"/>
                </a:rPr>
                <a:t>平成</a:t>
              </a:r>
              <a:r>
                <a:rPr lang="en-US" altLang="ja-JP" sz="1000" dirty="0">
                  <a:latin typeface="+mn-ea"/>
                </a:rPr>
                <a:t>29</a:t>
              </a:r>
              <a:r>
                <a:rPr lang="ja-JP" altLang="en-US" sz="1000" dirty="0">
                  <a:latin typeface="+mn-ea"/>
                </a:rPr>
                <a:t>年</a:t>
              </a:r>
              <a:r>
                <a:rPr lang="en-US" altLang="ja-JP" sz="1000" dirty="0">
                  <a:latin typeface="+mn-ea"/>
                </a:rPr>
                <a:t>3</a:t>
              </a:r>
              <a:r>
                <a:rPr lang="ja-JP" altLang="en-US" sz="1000" dirty="0">
                  <a:latin typeface="+mn-ea"/>
                </a:rPr>
                <a:t>月厚生労働省水道課調べ）</a:t>
              </a:r>
              <a:endParaRPr lang="en-US" altLang="ja-JP" sz="1000" dirty="0">
                <a:latin typeface="+mn-ea"/>
              </a:endParaRPr>
            </a:p>
            <a:p>
              <a:pPr algn="ctr"/>
              <a:endParaRPr lang="en-US" altLang="ja-JP" sz="1000" dirty="0">
                <a:latin typeface="+mn-ea"/>
              </a:endParaRPr>
            </a:p>
          </p:txBody>
        </p:sp>
        <p:cxnSp>
          <p:nvCxnSpPr>
            <p:cNvPr id="36" name="直線コネクタ 35"/>
            <p:cNvCxnSpPr/>
            <p:nvPr/>
          </p:nvCxnSpPr>
          <p:spPr>
            <a:xfrm flipH="1">
              <a:off x="141817" y="5788553"/>
              <a:ext cx="234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5"/>
            <p:cNvSpPr txBox="1"/>
            <p:nvPr/>
          </p:nvSpPr>
          <p:spPr>
            <a:xfrm>
              <a:off x="1009631" y="4875845"/>
              <a:ext cx="302186" cy="11274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1" dirty="0"/>
                <a:t>策定済</a:t>
              </a:r>
            </a:p>
          </p:txBody>
        </p:sp>
        <p:sp>
          <p:nvSpPr>
            <p:cNvPr id="64" name="テキスト ボックス 5"/>
            <p:cNvSpPr txBox="1"/>
            <p:nvPr/>
          </p:nvSpPr>
          <p:spPr>
            <a:xfrm>
              <a:off x="1911262" y="4882941"/>
              <a:ext cx="302186" cy="11274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000" b="1" dirty="0"/>
                <a:t>未策定</a:t>
              </a:r>
            </a:p>
          </p:txBody>
        </p:sp>
      </p:grpSp>
      <p:cxnSp>
        <p:nvCxnSpPr>
          <p:cNvPr id="65" name="直線コネクタ 64"/>
          <p:cNvCxnSpPr/>
          <p:nvPr/>
        </p:nvCxnSpPr>
        <p:spPr>
          <a:xfrm>
            <a:off x="5319316" y="4869160"/>
            <a:ext cx="429043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300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94471" y="1014818"/>
            <a:ext cx="9556129" cy="2196000"/>
          </a:xfrm>
          <a:prstGeom prst="roundRect">
            <a:avLst>
              <a:gd name="adj" fmla="val 8435"/>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l"/>
              <a:defRPr/>
            </a:pPr>
            <a:endParaRPr lang="en-US" altLang="ja-JP" sz="2000" dirty="0">
              <a:solidFill>
                <a:prstClr val="black"/>
              </a:solidFill>
              <a:latin typeface="ＭＳ Ｐゴシック"/>
            </a:endParaRPr>
          </a:p>
          <a:p>
            <a:pPr>
              <a:defRPr/>
            </a:pPr>
            <a:r>
              <a:rPr lang="ja-JP" altLang="en-US" dirty="0">
                <a:solidFill>
                  <a:srgbClr val="000000"/>
                </a:solidFill>
                <a:latin typeface="ＭＳ Ｐゴシック"/>
              </a:rPr>
              <a:t>　将来にわたって水道事業の経営を安定的に継続するための、長期的視野に立った計画的な資産管理をいう。</a:t>
            </a:r>
            <a:endParaRPr lang="en-US" altLang="ja-JP" dirty="0">
              <a:solidFill>
                <a:srgbClr val="000000"/>
              </a:solidFill>
              <a:latin typeface="ＭＳ Ｐゴシック"/>
            </a:endParaRPr>
          </a:p>
          <a:p>
            <a:pPr>
              <a:defRPr/>
            </a:pPr>
            <a:endParaRPr lang="en-US" altLang="ja-JP" sz="1050" dirty="0">
              <a:solidFill>
                <a:srgbClr val="000000"/>
              </a:solidFill>
              <a:latin typeface="ＭＳ Ｐゴシック"/>
            </a:endParaRPr>
          </a:p>
          <a:p>
            <a:pPr marL="628650" indent="-628650">
              <a:defRPr/>
            </a:pPr>
            <a:r>
              <a:rPr lang="ja-JP" altLang="en-US" sz="2000" dirty="0">
                <a:solidFill>
                  <a:srgbClr val="000000"/>
                </a:solidFill>
                <a:latin typeface="ＭＳ Ｐゴシック"/>
              </a:rPr>
              <a:t>　</a:t>
            </a:r>
            <a:r>
              <a:rPr lang="ja-JP" altLang="en-US" sz="1600" dirty="0">
                <a:solidFill>
                  <a:srgbClr val="000000"/>
                </a:solidFill>
                <a:latin typeface="ＭＳ Ｐゴシック"/>
              </a:rPr>
              <a:t>　</a:t>
            </a:r>
            <a:r>
              <a:rPr lang="en-US" altLang="ja-JP" sz="1600" dirty="0">
                <a:solidFill>
                  <a:srgbClr val="000000"/>
                </a:solidFill>
                <a:latin typeface="ＭＳ Ｐゴシック"/>
              </a:rPr>
              <a:t>【</a:t>
            </a:r>
            <a:r>
              <a:rPr lang="ja-JP" altLang="en-US" sz="1600" dirty="0">
                <a:solidFill>
                  <a:srgbClr val="000000"/>
                </a:solidFill>
                <a:latin typeface="ＭＳ Ｐゴシック"/>
              </a:rPr>
              <a:t>アセットマネジメントの構成要素</a:t>
            </a:r>
            <a:r>
              <a:rPr lang="en-US" altLang="ja-JP" sz="1600" dirty="0">
                <a:solidFill>
                  <a:srgbClr val="000000"/>
                </a:solidFill>
                <a:latin typeface="ＭＳ Ｐゴシック"/>
              </a:rPr>
              <a:t>】</a:t>
            </a:r>
            <a:r>
              <a:rPr lang="ja-JP" altLang="en-US" sz="1600" dirty="0">
                <a:solidFill>
                  <a:srgbClr val="000000"/>
                </a:solidFill>
                <a:latin typeface="ＭＳ Ｐゴシック"/>
              </a:rPr>
              <a:t>　　</a:t>
            </a:r>
          </a:p>
          <a:p>
            <a:pPr marL="628650" indent="-628650">
              <a:defRPr/>
            </a:pPr>
            <a:r>
              <a:rPr lang="ja-JP" altLang="en-US" sz="1600" dirty="0">
                <a:solidFill>
                  <a:srgbClr val="000000"/>
                </a:solidFill>
                <a:latin typeface="ＭＳ Ｐゴシック"/>
              </a:rPr>
              <a:t>　　①施設データの整備（台帳整備）</a:t>
            </a:r>
          </a:p>
          <a:p>
            <a:pPr marL="628650" indent="-628650">
              <a:defRPr/>
            </a:pPr>
            <a:r>
              <a:rPr lang="ja-JP" altLang="en-US" sz="1600" dirty="0">
                <a:solidFill>
                  <a:srgbClr val="000000"/>
                </a:solidFill>
                <a:latin typeface="ＭＳ Ｐゴシック"/>
              </a:rPr>
              <a:t>　　②日々の運転管理・点検等を通じた保有資産の健全度等の把握</a:t>
            </a:r>
          </a:p>
          <a:p>
            <a:pPr marL="628650" indent="-628650">
              <a:defRPr/>
            </a:pPr>
            <a:r>
              <a:rPr lang="ja-JP" altLang="en-US" sz="1600" dirty="0">
                <a:solidFill>
                  <a:srgbClr val="000000"/>
                </a:solidFill>
                <a:latin typeface="ＭＳ Ｐゴシック"/>
              </a:rPr>
              <a:t>　　③中長期の更新需要・財政収支の見通しの把握</a:t>
            </a:r>
          </a:p>
          <a:p>
            <a:pPr marL="628650" indent="-628650">
              <a:defRPr/>
            </a:pPr>
            <a:r>
              <a:rPr lang="ja-JP" altLang="en-US" sz="1600" dirty="0">
                <a:solidFill>
                  <a:srgbClr val="000000"/>
                </a:solidFill>
                <a:latin typeface="ＭＳ Ｐゴシック"/>
              </a:rPr>
              <a:t>　　④施設整備計画・財政計画等の作成　</a:t>
            </a:r>
          </a:p>
          <a:p>
            <a:pPr marL="628650" indent="-628650">
              <a:defRPr/>
            </a:pPr>
            <a:endParaRPr lang="ja-JP" altLang="en-US" sz="2000" dirty="0">
              <a:solidFill>
                <a:srgbClr val="000000"/>
              </a:solidFill>
              <a:latin typeface="ＭＳ Ｐゴシック"/>
            </a:endParaRPr>
          </a:p>
        </p:txBody>
      </p:sp>
      <p:sp>
        <p:nvSpPr>
          <p:cNvPr id="9" name="角丸四角形 8"/>
          <p:cNvSpPr/>
          <p:nvPr/>
        </p:nvSpPr>
        <p:spPr>
          <a:xfrm>
            <a:off x="194471" y="692696"/>
            <a:ext cx="3354373" cy="360000"/>
          </a:xfrm>
          <a:prstGeom prst="roundRect">
            <a:avLst>
              <a:gd name="adj" fmla="val 431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solidFill>
                  <a:prstClr val="black"/>
                </a:solidFill>
              </a:rPr>
              <a:t>アセットマネジメントとは</a:t>
            </a:r>
            <a:endParaRPr lang="en-US" altLang="ja-JP" b="1" dirty="0">
              <a:solidFill>
                <a:prstClr val="black"/>
              </a:solidFill>
            </a:endParaRPr>
          </a:p>
        </p:txBody>
      </p:sp>
      <p:cxnSp>
        <p:nvCxnSpPr>
          <p:cNvPr id="15" name="直線コネクタ 47"/>
          <p:cNvCxnSpPr>
            <a:cxnSpLocks noChangeShapeType="1"/>
          </p:cNvCxnSpPr>
          <p:nvPr/>
        </p:nvCxnSpPr>
        <p:spPr bwMode="auto">
          <a:xfrm>
            <a:off x="2137101" y="5301804"/>
            <a:ext cx="0" cy="11525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sp>
        <p:nvSpPr>
          <p:cNvPr id="19" name="Line 3"/>
          <p:cNvSpPr>
            <a:spLocks noChangeShapeType="1"/>
          </p:cNvSpPr>
          <p:nvPr/>
        </p:nvSpPr>
        <p:spPr bwMode="auto">
          <a:xfrm>
            <a:off x="523311" y="5252525"/>
            <a:ext cx="2805840" cy="755650"/>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ja-JP" altLang="en-US" sz="3200">
              <a:solidFill>
                <a:prstClr val="black"/>
              </a:solidFill>
              <a:latin typeface="ＭＳ Ｐゴシック"/>
            </a:endParaRPr>
          </a:p>
        </p:txBody>
      </p:sp>
      <p:sp>
        <p:nvSpPr>
          <p:cNvPr id="20" name="Freeform 4"/>
          <p:cNvSpPr>
            <a:spLocks/>
          </p:cNvSpPr>
          <p:nvPr/>
        </p:nvSpPr>
        <p:spPr bwMode="auto">
          <a:xfrm>
            <a:off x="521451" y="4773166"/>
            <a:ext cx="2807704" cy="1654175"/>
          </a:xfrm>
          <a:custGeom>
            <a:avLst/>
            <a:gdLst>
              <a:gd name="T0" fmla="*/ 0 w 1043"/>
              <a:gd name="T1" fmla="*/ 0 h 816"/>
              <a:gd name="T2" fmla="*/ 0 w 1043"/>
              <a:gd name="T3" fmla="*/ 2147483647 h 816"/>
              <a:gd name="T4" fmla="*/ 2147483647 w 1043"/>
              <a:gd name="T5" fmla="*/ 2147483647 h 816"/>
              <a:gd name="T6" fmla="*/ 0 60000 65536"/>
              <a:gd name="T7" fmla="*/ 0 60000 65536"/>
              <a:gd name="T8" fmla="*/ 0 60000 65536"/>
              <a:gd name="T9" fmla="*/ 0 w 1043"/>
              <a:gd name="T10" fmla="*/ 0 h 816"/>
              <a:gd name="T11" fmla="*/ 1043 w 1043"/>
              <a:gd name="T12" fmla="*/ 816 h 816"/>
            </a:gdLst>
            <a:ahLst/>
            <a:cxnLst>
              <a:cxn ang="T6">
                <a:pos x="T0" y="T1"/>
              </a:cxn>
              <a:cxn ang="T7">
                <a:pos x="T2" y="T3"/>
              </a:cxn>
              <a:cxn ang="T8">
                <a:pos x="T4" y="T5"/>
              </a:cxn>
            </a:cxnLst>
            <a:rect l="T9" t="T10" r="T11" b="T12"/>
            <a:pathLst>
              <a:path w="1043" h="816">
                <a:moveTo>
                  <a:pt x="0" y="0"/>
                </a:moveTo>
                <a:lnTo>
                  <a:pt x="0" y="816"/>
                </a:lnTo>
                <a:lnTo>
                  <a:pt x="1043" y="816"/>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21" name="Text Box 24"/>
          <p:cNvSpPr txBox="1">
            <a:spLocks noChangeArrowheads="1"/>
          </p:cNvSpPr>
          <p:nvPr/>
        </p:nvSpPr>
        <p:spPr bwMode="auto">
          <a:xfrm>
            <a:off x="-17963" y="4823965"/>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algn="r" eaLnBrk="1" hangingPunct="1"/>
            <a:r>
              <a:rPr lang="ja-JP" altLang="en-US" sz="1400">
                <a:solidFill>
                  <a:srgbClr val="000000"/>
                </a:solidFill>
                <a:latin typeface="ＭＳ Ｐゴシック" charset="-128"/>
              </a:rPr>
              <a:t>金額</a:t>
            </a:r>
          </a:p>
        </p:txBody>
      </p:sp>
      <p:sp>
        <p:nvSpPr>
          <p:cNvPr id="22" name="Text Box 48"/>
          <p:cNvSpPr txBox="1">
            <a:spLocks noChangeArrowheads="1"/>
          </p:cNvSpPr>
          <p:nvPr/>
        </p:nvSpPr>
        <p:spPr bwMode="auto">
          <a:xfrm>
            <a:off x="931369" y="5876478"/>
            <a:ext cx="18630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200">
                <a:solidFill>
                  <a:srgbClr val="000000"/>
                </a:solidFill>
                <a:latin typeface="ＭＳ Ｐゴシック" charset="-128"/>
              </a:rPr>
              <a:t>今後必要な施設更新費用</a:t>
            </a:r>
          </a:p>
        </p:txBody>
      </p:sp>
      <p:sp>
        <p:nvSpPr>
          <p:cNvPr id="23" name="Text Box 48"/>
          <p:cNvSpPr txBox="1">
            <a:spLocks noChangeArrowheads="1"/>
          </p:cNvSpPr>
          <p:nvPr/>
        </p:nvSpPr>
        <p:spPr bwMode="auto">
          <a:xfrm>
            <a:off x="922036" y="6074916"/>
            <a:ext cx="1877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200">
                <a:solidFill>
                  <a:srgbClr val="000000"/>
                </a:solidFill>
                <a:latin typeface="ＭＳ Ｐゴシック" charset="-128"/>
              </a:rPr>
              <a:t>施設更新への投資可能額</a:t>
            </a:r>
          </a:p>
        </p:txBody>
      </p:sp>
      <p:sp>
        <p:nvSpPr>
          <p:cNvPr id="24" name="Text Box 22"/>
          <p:cNvSpPr txBox="1">
            <a:spLocks noChangeArrowheads="1"/>
          </p:cNvSpPr>
          <p:nvPr/>
        </p:nvSpPr>
        <p:spPr bwMode="auto">
          <a:xfrm>
            <a:off x="212216" y="6279703"/>
            <a:ext cx="2842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200">
                <a:solidFill>
                  <a:srgbClr val="000000"/>
                </a:solidFill>
                <a:latin typeface="ＭＳ Ｐゴシック" charset="-128"/>
              </a:rPr>
              <a:t>　｜　　　　｜　　　　｜　　　　｜　　　　｜</a:t>
            </a:r>
          </a:p>
          <a:p>
            <a:pPr eaLnBrk="1" hangingPunct="1"/>
            <a:r>
              <a:rPr lang="ja-JP" altLang="en-US" sz="1200">
                <a:solidFill>
                  <a:srgbClr val="000000"/>
                </a:solidFill>
                <a:latin typeface="ＭＳ Ｐゴシック" charset="-128"/>
              </a:rPr>
              <a:t>現在　</a:t>
            </a:r>
            <a:r>
              <a:rPr lang="en-US" altLang="ja-JP" sz="1200">
                <a:solidFill>
                  <a:srgbClr val="000000"/>
                </a:solidFill>
                <a:latin typeface="ＭＳ Ｐゴシック" charset="-128"/>
              </a:rPr>
              <a:t>10</a:t>
            </a:r>
            <a:r>
              <a:rPr lang="ja-JP" altLang="en-US" sz="1200">
                <a:solidFill>
                  <a:srgbClr val="000000"/>
                </a:solidFill>
                <a:latin typeface="ＭＳ Ｐゴシック" charset="-128"/>
              </a:rPr>
              <a:t>年後　  </a:t>
            </a:r>
            <a:r>
              <a:rPr lang="en-US" altLang="ja-JP" sz="1200">
                <a:solidFill>
                  <a:srgbClr val="000000"/>
                </a:solidFill>
                <a:latin typeface="ＭＳ Ｐゴシック" charset="-128"/>
              </a:rPr>
              <a:t>20</a:t>
            </a:r>
            <a:r>
              <a:rPr lang="ja-JP" altLang="en-US" sz="1200">
                <a:solidFill>
                  <a:srgbClr val="000000"/>
                </a:solidFill>
                <a:latin typeface="ＭＳ Ｐゴシック" charset="-128"/>
              </a:rPr>
              <a:t>年後　</a:t>
            </a:r>
            <a:r>
              <a:rPr lang="en-US" altLang="ja-JP" sz="1200">
                <a:solidFill>
                  <a:srgbClr val="000000"/>
                </a:solidFill>
                <a:latin typeface="ＭＳ Ｐゴシック" charset="-128"/>
              </a:rPr>
              <a:t>30</a:t>
            </a:r>
            <a:r>
              <a:rPr lang="ja-JP" altLang="en-US" sz="1200">
                <a:solidFill>
                  <a:srgbClr val="000000"/>
                </a:solidFill>
                <a:latin typeface="ＭＳ Ｐゴシック" charset="-128"/>
              </a:rPr>
              <a:t>年後　</a:t>
            </a:r>
            <a:r>
              <a:rPr lang="en-US" altLang="ja-JP" sz="1200">
                <a:solidFill>
                  <a:srgbClr val="000000"/>
                </a:solidFill>
                <a:latin typeface="ＭＳ Ｐゴシック" charset="-128"/>
              </a:rPr>
              <a:t>40</a:t>
            </a:r>
            <a:r>
              <a:rPr lang="ja-JP" altLang="en-US" sz="1200">
                <a:solidFill>
                  <a:srgbClr val="000000"/>
                </a:solidFill>
                <a:latin typeface="ＭＳ Ｐゴシック" charset="-128"/>
              </a:rPr>
              <a:t>年後</a:t>
            </a:r>
          </a:p>
        </p:txBody>
      </p:sp>
      <p:sp>
        <p:nvSpPr>
          <p:cNvPr id="25" name="線吹き出し 1 (枠付き) 24"/>
          <p:cNvSpPr/>
          <p:nvPr/>
        </p:nvSpPr>
        <p:spPr>
          <a:xfrm>
            <a:off x="1300231" y="4514404"/>
            <a:ext cx="1518434" cy="522287"/>
          </a:xfrm>
          <a:prstGeom prst="borderCallout1">
            <a:avLst>
              <a:gd name="adj1" fmla="val 106854"/>
              <a:gd name="adj2" fmla="val 48763"/>
              <a:gd name="adj3" fmla="val 147537"/>
              <a:gd name="adj4" fmla="val 50534"/>
            </a:avLst>
          </a:prstGeom>
          <a:ln w="12700">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400" dirty="0">
                <a:solidFill>
                  <a:prstClr val="black"/>
                </a:solidFill>
                <a:latin typeface="ＭＳ Ｐゴシック"/>
              </a:rPr>
              <a:t>更新需要に対応できない</a:t>
            </a:r>
          </a:p>
        </p:txBody>
      </p:sp>
      <p:sp>
        <p:nvSpPr>
          <p:cNvPr id="26" name="フリーフォーム 55"/>
          <p:cNvSpPr>
            <a:spLocks/>
          </p:cNvSpPr>
          <p:nvPr/>
        </p:nvSpPr>
        <p:spPr bwMode="auto">
          <a:xfrm>
            <a:off x="521456" y="5249416"/>
            <a:ext cx="2830061" cy="849313"/>
          </a:xfrm>
          <a:custGeom>
            <a:avLst/>
            <a:gdLst>
              <a:gd name="T0" fmla="*/ 0 w 2028825"/>
              <a:gd name="T1" fmla="*/ 1608887 h 660400"/>
              <a:gd name="T2" fmla="*/ 1584449 w 2028825"/>
              <a:gd name="T3" fmla="*/ 746984 h 660400"/>
              <a:gd name="T4" fmla="*/ 3464310 w 2028825"/>
              <a:gd name="T5" fmla="*/ 186747 h 660400"/>
              <a:gd name="T6" fmla="*/ 4968197 w 2028825"/>
              <a:gd name="T7" fmla="*/ 1867462 h 660400"/>
              <a:gd name="T8" fmla="*/ 5720139 w 2028825"/>
              <a:gd name="T9" fmla="*/ 2987936 h 660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8825" h="660400">
                <a:moveTo>
                  <a:pt x="0" y="355600"/>
                </a:moveTo>
                <a:cubicBezTo>
                  <a:pt x="178594" y="286543"/>
                  <a:pt x="357188" y="217487"/>
                  <a:pt x="561975" y="165100"/>
                </a:cubicBezTo>
                <a:cubicBezTo>
                  <a:pt x="766762" y="112713"/>
                  <a:pt x="1028700" y="0"/>
                  <a:pt x="1228725" y="41275"/>
                </a:cubicBezTo>
                <a:cubicBezTo>
                  <a:pt x="1428750" y="82550"/>
                  <a:pt x="1628775" y="309562"/>
                  <a:pt x="1762125" y="412750"/>
                </a:cubicBezTo>
                <a:cubicBezTo>
                  <a:pt x="1895475" y="515938"/>
                  <a:pt x="1962150" y="588169"/>
                  <a:pt x="2028825" y="660400"/>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27" name="Freeform 4"/>
          <p:cNvSpPr>
            <a:spLocks/>
          </p:cNvSpPr>
          <p:nvPr/>
        </p:nvSpPr>
        <p:spPr bwMode="auto">
          <a:xfrm>
            <a:off x="3679116" y="4773166"/>
            <a:ext cx="2807703" cy="1654175"/>
          </a:xfrm>
          <a:custGeom>
            <a:avLst/>
            <a:gdLst>
              <a:gd name="T0" fmla="*/ 0 w 1043"/>
              <a:gd name="T1" fmla="*/ 0 h 816"/>
              <a:gd name="T2" fmla="*/ 0 w 1043"/>
              <a:gd name="T3" fmla="*/ 2147483647 h 816"/>
              <a:gd name="T4" fmla="*/ 2147483647 w 1043"/>
              <a:gd name="T5" fmla="*/ 2147483647 h 816"/>
              <a:gd name="T6" fmla="*/ 0 60000 65536"/>
              <a:gd name="T7" fmla="*/ 0 60000 65536"/>
              <a:gd name="T8" fmla="*/ 0 60000 65536"/>
              <a:gd name="T9" fmla="*/ 0 w 1043"/>
              <a:gd name="T10" fmla="*/ 0 h 816"/>
              <a:gd name="T11" fmla="*/ 1043 w 1043"/>
              <a:gd name="T12" fmla="*/ 816 h 816"/>
            </a:gdLst>
            <a:ahLst/>
            <a:cxnLst>
              <a:cxn ang="T6">
                <a:pos x="T0" y="T1"/>
              </a:cxn>
              <a:cxn ang="T7">
                <a:pos x="T2" y="T3"/>
              </a:cxn>
              <a:cxn ang="T8">
                <a:pos x="T4" y="T5"/>
              </a:cxn>
            </a:cxnLst>
            <a:rect l="T9" t="T10" r="T11" b="T12"/>
            <a:pathLst>
              <a:path w="1043" h="816">
                <a:moveTo>
                  <a:pt x="0" y="0"/>
                </a:moveTo>
                <a:lnTo>
                  <a:pt x="0" y="816"/>
                </a:lnTo>
                <a:lnTo>
                  <a:pt x="1043" y="816"/>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28" name="Text Box 24"/>
          <p:cNvSpPr txBox="1">
            <a:spLocks noChangeArrowheads="1"/>
          </p:cNvSpPr>
          <p:nvPr/>
        </p:nvSpPr>
        <p:spPr bwMode="auto">
          <a:xfrm>
            <a:off x="3096670" y="482396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algn="r" eaLnBrk="1" hangingPunct="1"/>
            <a:r>
              <a:rPr lang="ja-JP" altLang="en-US" sz="1400">
                <a:solidFill>
                  <a:srgbClr val="000000"/>
                </a:solidFill>
                <a:latin typeface="ＭＳ Ｐゴシック" charset="-128"/>
              </a:rPr>
              <a:t>金額</a:t>
            </a:r>
          </a:p>
        </p:txBody>
      </p:sp>
      <p:sp>
        <p:nvSpPr>
          <p:cNvPr id="29" name="Text Box 22"/>
          <p:cNvSpPr txBox="1">
            <a:spLocks noChangeArrowheads="1"/>
          </p:cNvSpPr>
          <p:nvPr/>
        </p:nvSpPr>
        <p:spPr bwMode="auto">
          <a:xfrm>
            <a:off x="3390757" y="6279703"/>
            <a:ext cx="2842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200">
                <a:solidFill>
                  <a:srgbClr val="000000"/>
                </a:solidFill>
                <a:latin typeface="ＭＳ Ｐゴシック" charset="-128"/>
              </a:rPr>
              <a:t>　｜　　　　｜　　　　｜　　　　｜　　　　｜</a:t>
            </a:r>
          </a:p>
          <a:p>
            <a:pPr eaLnBrk="1" hangingPunct="1"/>
            <a:r>
              <a:rPr lang="ja-JP" altLang="en-US" sz="1200">
                <a:solidFill>
                  <a:srgbClr val="000000"/>
                </a:solidFill>
                <a:latin typeface="ＭＳ Ｐゴシック" charset="-128"/>
              </a:rPr>
              <a:t>現在　</a:t>
            </a:r>
            <a:r>
              <a:rPr lang="en-US" altLang="ja-JP" sz="1200">
                <a:solidFill>
                  <a:srgbClr val="000000"/>
                </a:solidFill>
                <a:latin typeface="ＭＳ Ｐゴシック" charset="-128"/>
              </a:rPr>
              <a:t>10</a:t>
            </a:r>
            <a:r>
              <a:rPr lang="ja-JP" altLang="en-US" sz="1200">
                <a:solidFill>
                  <a:srgbClr val="000000"/>
                </a:solidFill>
                <a:latin typeface="ＭＳ Ｐゴシック" charset="-128"/>
              </a:rPr>
              <a:t>年後　  </a:t>
            </a:r>
            <a:r>
              <a:rPr lang="en-US" altLang="ja-JP" sz="1200">
                <a:solidFill>
                  <a:srgbClr val="000000"/>
                </a:solidFill>
                <a:latin typeface="ＭＳ Ｐゴシック" charset="-128"/>
              </a:rPr>
              <a:t>20</a:t>
            </a:r>
            <a:r>
              <a:rPr lang="ja-JP" altLang="en-US" sz="1200">
                <a:solidFill>
                  <a:srgbClr val="000000"/>
                </a:solidFill>
                <a:latin typeface="ＭＳ Ｐゴシック" charset="-128"/>
              </a:rPr>
              <a:t>年後　</a:t>
            </a:r>
            <a:r>
              <a:rPr lang="en-US" altLang="ja-JP" sz="1200">
                <a:solidFill>
                  <a:srgbClr val="000000"/>
                </a:solidFill>
                <a:latin typeface="ＭＳ Ｐゴシック" charset="-128"/>
              </a:rPr>
              <a:t>30</a:t>
            </a:r>
            <a:r>
              <a:rPr lang="ja-JP" altLang="en-US" sz="1200">
                <a:solidFill>
                  <a:srgbClr val="000000"/>
                </a:solidFill>
                <a:latin typeface="ＭＳ Ｐゴシック" charset="-128"/>
              </a:rPr>
              <a:t>年後　</a:t>
            </a:r>
            <a:r>
              <a:rPr lang="en-US" altLang="ja-JP" sz="1200">
                <a:solidFill>
                  <a:srgbClr val="000000"/>
                </a:solidFill>
                <a:latin typeface="ＭＳ Ｐゴシック" charset="-128"/>
              </a:rPr>
              <a:t>40</a:t>
            </a:r>
            <a:r>
              <a:rPr lang="ja-JP" altLang="en-US" sz="1200">
                <a:solidFill>
                  <a:srgbClr val="000000"/>
                </a:solidFill>
                <a:latin typeface="ＭＳ Ｐゴシック" charset="-128"/>
              </a:rPr>
              <a:t>年後</a:t>
            </a:r>
          </a:p>
        </p:txBody>
      </p:sp>
      <p:sp>
        <p:nvSpPr>
          <p:cNvPr id="30" name="フリーフォーム 29"/>
          <p:cNvSpPr/>
          <p:nvPr/>
        </p:nvSpPr>
        <p:spPr>
          <a:xfrm>
            <a:off x="3675394" y="5430325"/>
            <a:ext cx="901744" cy="279400"/>
          </a:xfrm>
          <a:custGeom>
            <a:avLst/>
            <a:gdLst>
              <a:gd name="connsiteX0" fmla="*/ 4762 w 769143"/>
              <a:gd name="connsiteY0" fmla="*/ 0 h 278606"/>
              <a:gd name="connsiteX1" fmla="*/ 0 w 769143"/>
              <a:gd name="connsiteY1" fmla="*/ 278606 h 278606"/>
              <a:gd name="connsiteX2" fmla="*/ 400050 w 769143"/>
              <a:gd name="connsiteY2" fmla="*/ 119062 h 278606"/>
              <a:gd name="connsiteX3" fmla="*/ 769143 w 769143"/>
              <a:gd name="connsiteY3" fmla="*/ 2381 h 278606"/>
              <a:gd name="connsiteX4" fmla="*/ 4762 w 769143"/>
              <a:gd name="connsiteY4" fmla="*/ 0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143" h="278606">
                <a:moveTo>
                  <a:pt x="4762" y="0"/>
                </a:moveTo>
                <a:cubicBezTo>
                  <a:pt x="3175" y="92869"/>
                  <a:pt x="1587" y="185737"/>
                  <a:pt x="0" y="278606"/>
                </a:cubicBezTo>
                <a:lnTo>
                  <a:pt x="400050" y="119062"/>
                </a:lnTo>
                <a:lnTo>
                  <a:pt x="769143" y="2381"/>
                </a:lnTo>
                <a:lnTo>
                  <a:pt x="4762"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solidFill>
                <a:prstClr val="white"/>
              </a:solidFill>
              <a:latin typeface="ＭＳ Ｐゴシック"/>
            </a:endParaRPr>
          </a:p>
        </p:txBody>
      </p:sp>
      <p:sp>
        <p:nvSpPr>
          <p:cNvPr id="31" name="フリーフォーム 30"/>
          <p:cNvSpPr/>
          <p:nvPr/>
        </p:nvSpPr>
        <p:spPr>
          <a:xfrm>
            <a:off x="4614400" y="5292213"/>
            <a:ext cx="1224062" cy="247650"/>
          </a:xfrm>
          <a:custGeom>
            <a:avLst/>
            <a:gdLst>
              <a:gd name="connsiteX0" fmla="*/ 0 w 1042987"/>
              <a:gd name="connsiteY0" fmla="*/ 130969 h 247650"/>
              <a:gd name="connsiteX1" fmla="*/ 347662 w 1042987"/>
              <a:gd name="connsiteY1" fmla="*/ 150019 h 247650"/>
              <a:gd name="connsiteX2" fmla="*/ 640556 w 1042987"/>
              <a:gd name="connsiteY2" fmla="*/ 183357 h 247650"/>
              <a:gd name="connsiteX3" fmla="*/ 1042987 w 1042987"/>
              <a:gd name="connsiteY3" fmla="*/ 247650 h 247650"/>
              <a:gd name="connsiteX4" fmla="*/ 862012 w 1042987"/>
              <a:gd name="connsiteY4" fmla="*/ 100013 h 247650"/>
              <a:gd name="connsiteX5" fmla="*/ 719137 w 1042987"/>
              <a:gd name="connsiteY5" fmla="*/ 28575 h 247650"/>
              <a:gd name="connsiteX6" fmla="*/ 609600 w 1042987"/>
              <a:gd name="connsiteY6" fmla="*/ 0 h 247650"/>
              <a:gd name="connsiteX7" fmla="*/ 483393 w 1042987"/>
              <a:gd name="connsiteY7" fmla="*/ 0 h 247650"/>
              <a:gd name="connsiteX8" fmla="*/ 314325 w 1042987"/>
              <a:gd name="connsiteY8" fmla="*/ 30957 h 247650"/>
              <a:gd name="connsiteX9" fmla="*/ 0 w 1042987"/>
              <a:gd name="connsiteY9" fmla="*/ 130969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87" h="247650">
                <a:moveTo>
                  <a:pt x="0" y="130969"/>
                </a:moveTo>
                <a:lnTo>
                  <a:pt x="347662" y="150019"/>
                </a:lnTo>
                <a:lnTo>
                  <a:pt x="640556" y="183357"/>
                </a:lnTo>
                <a:lnTo>
                  <a:pt x="1042987" y="247650"/>
                </a:lnTo>
                <a:lnTo>
                  <a:pt x="862012" y="100013"/>
                </a:lnTo>
                <a:lnTo>
                  <a:pt x="719137" y="28575"/>
                </a:lnTo>
                <a:lnTo>
                  <a:pt x="609600" y="0"/>
                </a:lnTo>
                <a:lnTo>
                  <a:pt x="483393" y="0"/>
                </a:lnTo>
                <a:lnTo>
                  <a:pt x="314325" y="30957"/>
                </a:lnTo>
                <a:lnTo>
                  <a:pt x="0" y="130969"/>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solidFill>
                <a:prstClr val="white"/>
              </a:solidFill>
              <a:latin typeface="ＭＳ Ｐゴシック"/>
            </a:endParaRPr>
          </a:p>
        </p:txBody>
      </p:sp>
      <p:sp>
        <p:nvSpPr>
          <p:cNvPr id="32" name="フリーフォーム 31"/>
          <p:cNvSpPr/>
          <p:nvPr/>
        </p:nvSpPr>
        <p:spPr>
          <a:xfrm>
            <a:off x="5844048" y="5535100"/>
            <a:ext cx="659540" cy="560388"/>
          </a:xfrm>
          <a:custGeom>
            <a:avLst/>
            <a:gdLst>
              <a:gd name="connsiteX0" fmla="*/ 0 w 561975"/>
              <a:gd name="connsiteY0" fmla="*/ 0 h 559594"/>
              <a:gd name="connsiteX1" fmla="*/ 257175 w 561975"/>
              <a:gd name="connsiteY1" fmla="*/ 254794 h 559594"/>
              <a:gd name="connsiteX2" fmla="*/ 400050 w 561975"/>
              <a:gd name="connsiteY2" fmla="*/ 376237 h 559594"/>
              <a:gd name="connsiteX3" fmla="*/ 561975 w 561975"/>
              <a:gd name="connsiteY3" fmla="*/ 559594 h 559594"/>
              <a:gd name="connsiteX4" fmla="*/ 559593 w 561975"/>
              <a:gd name="connsiteY4" fmla="*/ 88106 h 559594"/>
              <a:gd name="connsiteX5" fmla="*/ 0 w 561975"/>
              <a:gd name="connsiteY5" fmla="*/ 0 h 5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559594">
                <a:moveTo>
                  <a:pt x="0" y="0"/>
                </a:moveTo>
                <a:lnTo>
                  <a:pt x="257175" y="254794"/>
                </a:lnTo>
                <a:lnTo>
                  <a:pt x="400050" y="376237"/>
                </a:lnTo>
                <a:lnTo>
                  <a:pt x="561975" y="559594"/>
                </a:lnTo>
                <a:lnTo>
                  <a:pt x="559593" y="88106"/>
                </a:lnTo>
                <a:lnTo>
                  <a:pt x="0" y="0"/>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solidFill>
                <a:prstClr val="white"/>
              </a:solidFill>
              <a:latin typeface="ＭＳ Ｐゴシック"/>
            </a:endParaRPr>
          </a:p>
        </p:txBody>
      </p:sp>
      <p:sp>
        <p:nvSpPr>
          <p:cNvPr id="33" name="フリーフォーム 62"/>
          <p:cNvSpPr>
            <a:spLocks/>
          </p:cNvSpPr>
          <p:nvPr/>
        </p:nvSpPr>
        <p:spPr bwMode="auto">
          <a:xfrm>
            <a:off x="3680979" y="5249416"/>
            <a:ext cx="2830061" cy="849313"/>
          </a:xfrm>
          <a:custGeom>
            <a:avLst/>
            <a:gdLst>
              <a:gd name="T0" fmla="*/ 0 w 2028825"/>
              <a:gd name="T1" fmla="*/ 1608887 h 660400"/>
              <a:gd name="T2" fmla="*/ 1584449 w 2028825"/>
              <a:gd name="T3" fmla="*/ 746984 h 660400"/>
              <a:gd name="T4" fmla="*/ 3464310 w 2028825"/>
              <a:gd name="T5" fmla="*/ 186747 h 660400"/>
              <a:gd name="T6" fmla="*/ 4968197 w 2028825"/>
              <a:gd name="T7" fmla="*/ 1867462 h 660400"/>
              <a:gd name="T8" fmla="*/ 5720139 w 2028825"/>
              <a:gd name="T9" fmla="*/ 2987936 h 660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8825" h="660400">
                <a:moveTo>
                  <a:pt x="0" y="355600"/>
                </a:moveTo>
                <a:cubicBezTo>
                  <a:pt x="178594" y="286543"/>
                  <a:pt x="357188" y="217487"/>
                  <a:pt x="561975" y="165100"/>
                </a:cubicBezTo>
                <a:cubicBezTo>
                  <a:pt x="766762" y="112713"/>
                  <a:pt x="1028700" y="0"/>
                  <a:pt x="1228725" y="41275"/>
                </a:cubicBezTo>
                <a:cubicBezTo>
                  <a:pt x="1428750" y="82550"/>
                  <a:pt x="1628775" y="309562"/>
                  <a:pt x="1762125" y="412750"/>
                </a:cubicBezTo>
                <a:cubicBezTo>
                  <a:pt x="1895475" y="515938"/>
                  <a:pt x="1962150" y="588169"/>
                  <a:pt x="2028825" y="660400"/>
                </a:cubicBezTo>
              </a:path>
            </a:pathLst>
          </a:cu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34" name="線吹き出し 1 (枠付き) 33"/>
          <p:cNvSpPr/>
          <p:nvPr/>
        </p:nvSpPr>
        <p:spPr>
          <a:xfrm>
            <a:off x="5518003" y="4225421"/>
            <a:ext cx="1341438" cy="523875"/>
          </a:xfrm>
          <a:prstGeom prst="borderCallout1">
            <a:avLst>
              <a:gd name="adj1" fmla="val 108226"/>
              <a:gd name="adj2" fmla="val 45430"/>
              <a:gd name="adj3" fmla="val 219062"/>
              <a:gd name="adj4" fmla="val 24885"/>
            </a:avLst>
          </a:prstGeom>
          <a:ln w="12700">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400" dirty="0">
                <a:solidFill>
                  <a:prstClr val="black"/>
                </a:solidFill>
                <a:latin typeface="ＭＳ Ｐゴシック"/>
              </a:rPr>
              <a:t>健全施設の</a:t>
            </a:r>
            <a:endParaRPr lang="en-US" altLang="ja-JP" sz="1400" dirty="0">
              <a:solidFill>
                <a:prstClr val="black"/>
              </a:solidFill>
              <a:latin typeface="ＭＳ Ｐゴシック"/>
            </a:endParaRPr>
          </a:p>
          <a:p>
            <a:pPr>
              <a:defRPr/>
            </a:pPr>
            <a:r>
              <a:rPr lang="ja-JP" altLang="en-US" sz="1400" dirty="0">
                <a:solidFill>
                  <a:prstClr val="black"/>
                </a:solidFill>
                <a:latin typeface="ＭＳ Ｐゴシック"/>
              </a:rPr>
              <a:t>供用延長等</a:t>
            </a:r>
          </a:p>
        </p:txBody>
      </p:sp>
      <p:sp>
        <p:nvSpPr>
          <p:cNvPr id="35" name="線吹き出し 1 (枠付き) 34"/>
          <p:cNvSpPr/>
          <p:nvPr/>
        </p:nvSpPr>
        <p:spPr>
          <a:xfrm>
            <a:off x="3744356" y="4249232"/>
            <a:ext cx="1676797" cy="523875"/>
          </a:xfrm>
          <a:prstGeom prst="borderCallout1">
            <a:avLst>
              <a:gd name="adj1" fmla="val 104776"/>
              <a:gd name="adj2" fmla="val 54884"/>
              <a:gd name="adj3" fmla="val 206354"/>
              <a:gd name="adj4" fmla="val 55180"/>
            </a:avLst>
          </a:prstGeom>
          <a:ln w="12700">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400" dirty="0">
                <a:solidFill>
                  <a:prstClr val="black"/>
                </a:solidFill>
                <a:latin typeface="ＭＳ Ｐゴシック"/>
              </a:rPr>
              <a:t>耐震化を伴う</a:t>
            </a:r>
            <a:endParaRPr lang="en-US" altLang="ja-JP" sz="1400" dirty="0">
              <a:solidFill>
                <a:prstClr val="black"/>
              </a:solidFill>
              <a:latin typeface="ＭＳ Ｐゴシック"/>
            </a:endParaRPr>
          </a:p>
          <a:p>
            <a:pPr>
              <a:defRPr/>
            </a:pPr>
            <a:r>
              <a:rPr lang="ja-JP" altLang="en-US" sz="1400" dirty="0">
                <a:solidFill>
                  <a:prstClr val="black"/>
                </a:solidFill>
                <a:latin typeface="ＭＳ Ｐゴシック"/>
              </a:rPr>
              <a:t>更新の前倒し等</a:t>
            </a:r>
          </a:p>
        </p:txBody>
      </p:sp>
      <p:sp>
        <p:nvSpPr>
          <p:cNvPr id="36" name="Freeform 4"/>
          <p:cNvSpPr>
            <a:spLocks/>
          </p:cNvSpPr>
          <p:nvPr/>
        </p:nvSpPr>
        <p:spPr bwMode="auto">
          <a:xfrm>
            <a:off x="6944404" y="4773166"/>
            <a:ext cx="2807703" cy="1654175"/>
          </a:xfrm>
          <a:custGeom>
            <a:avLst/>
            <a:gdLst>
              <a:gd name="T0" fmla="*/ 0 w 1043"/>
              <a:gd name="T1" fmla="*/ 0 h 816"/>
              <a:gd name="T2" fmla="*/ 0 w 1043"/>
              <a:gd name="T3" fmla="*/ 2147483647 h 816"/>
              <a:gd name="T4" fmla="*/ 2147483647 w 1043"/>
              <a:gd name="T5" fmla="*/ 2147483647 h 816"/>
              <a:gd name="T6" fmla="*/ 0 60000 65536"/>
              <a:gd name="T7" fmla="*/ 0 60000 65536"/>
              <a:gd name="T8" fmla="*/ 0 60000 65536"/>
              <a:gd name="T9" fmla="*/ 0 w 1043"/>
              <a:gd name="T10" fmla="*/ 0 h 816"/>
              <a:gd name="T11" fmla="*/ 1043 w 1043"/>
              <a:gd name="T12" fmla="*/ 816 h 816"/>
            </a:gdLst>
            <a:ahLst/>
            <a:cxnLst>
              <a:cxn ang="T6">
                <a:pos x="T0" y="T1"/>
              </a:cxn>
              <a:cxn ang="T7">
                <a:pos x="T2" y="T3"/>
              </a:cxn>
              <a:cxn ang="T8">
                <a:pos x="T4" y="T5"/>
              </a:cxn>
            </a:cxnLst>
            <a:rect l="T9" t="T10" r="T11" b="T12"/>
            <a:pathLst>
              <a:path w="1043" h="816">
                <a:moveTo>
                  <a:pt x="0" y="0"/>
                </a:moveTo>
                <a:lnTo>
                  <a:pt x="0" y="816"/>
                </a:lnTo>
                <a:lnTo>
                  <a:pt x="1043" y="816"/>
                </a:ln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37" name="Text Box 24"/>
          <p:cNvSpPr txBox="1">
            <a:spLocks noChangeArrowheads="1"/>
          </p:cNvSpPr>
          <p:nvPr/>
        </p:nvSpPr>
        <p:spPr bwMode="auto">
          <a:xfrm>
            <a:off x="6404989" y="4823966"/>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algn="r" eaLnBrk="1" hangingPunct="1"/>
            <a:r>
              <a:rPr lang="ja-JP" altLang="en-US" sz="1400">
                <a:solidFill>
                  <a:srgbClr val="000000"/>
                </a:solidFill>
                <a:latin typeface="ＭＳ Ｐゴシック" charset="-128"/>
              </a:rPr>
              <a:t>金額</a:t>
            </a:r>
          </a:p>
        </p:txBody>
      </p:sp>
      <p:sp>
        <p:nvSpPr>
          <p:cNvPr id="38" name="Text Box 22"/>
          <p:cNvSpPr txBox="1">
            <a:spLocks noChangeArrowheads="1"/>
          </p:cNvSpPr>
          <p:nvPr/>
        </p:nvSpPr>
        <p:spPr bwMode="auto">
          <a:xfrm>
            <a:off x="6637033" y="6279703"/>
            <a:ext cx="2842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200" dirty="0">
                <a:solidFill>
                  <a:srgbClr val="000000"/>
                </a:solidFill>
                <a:latin typeface="ＭＳ Ｐゴシック" charset="-128"/>
              </a:rPr>
              <a:t>　｜　　　　｜　　　　｜　　　　｜　　　　｜</a:t>
            </a:r>
          </a:p>
          <a:p>
            <a:pPr eaLnBrk="1" hangingPunct="1"/>
            <a:r>
              <a:rPr lang="ja-JP" altLang="en-US" sz="1200" dirty="0">
                <a:solidFill>
                  <a:srgbClr val="000000"/>
                </a:solidFill>
                <a:latin typeface="ＭＳ Ｐゴシック" charset="-128"/>
              </a:rPr>
              <a:t>現在　</a:t>
            </a:r>
            <a:r>
              <a:rPr lang="en-US" altLang="ja-JP" sz="1200" dirty="0">
                <a:solidFill>
                  <a:srgbClr val="000000"/>
                </a:solidFill>
                <a:latin typeface="ＭＳ Ｐゴシック" charset="-128"/>
              </a:rPr>
              <a:t>10</a:t>
            </a:r>
            <a:r>
              <a:rPr lang="ja-JP" altLang="en-US" sz="1200" dirty="0">
                <a:solidFill>
                  <a:srgbClr val="000000"/>
                </a:solidFill>
                <a:latin typeface="ＭＳ Ｐゴシック" charset="-128"/>
              </a:rPr>
              <a:t>年後　  </a:t>
            </a:r>
            <a:r>
              <a:rPr lang="en-US" altLang="ja-JP" sz="1200" dirty="0">
                <a:solidFill>
                  <a:srgbClr val="000000"/>
                </a:solidFill>
                <a:latin typeface="ＭＳ Ｐゴシック" charset="-128"/>
              </a:rPr>
              <a:t>20</a:t>
            </a:r>
            <a:r>
              <a:rPr lang="ja-JP" altLang="en-US" sz="1200" dirty="0">
                <a:solidFill>
                  <a:srgbClr val="000000"/>
                </a:solidFill>
                <a:latin typeface="ＭＳ Ｐゴシック" charset="-128"/>
              </a:rPr>
              <a:t>年後　</a:t>
            </a:r>
            <a:r>
              <a:rPr lang="en-US" altLang="ja-JP" sz="1200" dirty="0">
                <a:solidFill>
                  <a:srgbClr val="000000"/>
                </a:solidFill>
                <a:latin typeface="ＭＳ Ｐゴシック" charset="-128"/>
              </a:rPr>
              <a:t>30</a:t>
            </a:r>
            <a:r>
              <a:rPr lang="ja-JP" altLang="en-US" sz="1200" dirty="0">
                <a:solidFill>
                  <a:srgbClr val="000000"/>
                </a:solidFill>
                <a:latin typeface="ＭＳ Ｐゴシック" charset="-128"/>
              </a:rPr>
              <a:t>年後　</a:t>
            </a:r>
            <a:r>
              <a:rPr lang="en-US" altLang="ja-JP" sz="1200" dirty="0">
                <a:solidFill>
                  <a:srgbClr val="000000"/>
                </a:solidFill>
                <a:latin typeface="ＭＳ Ｐゴシック" charset="-128"/>
              </a:rPr>
              <a:t>40</a:t>
            </a:r>
            <a:r>
              <a:rPr lang="ja-JP" altLang="en-US" sz="1200" dirty="0">
                <a:solidFill>
                  <a:srgbClr val="000000"/>
                </a:solidFill>
                <a:latin typeface="ＭＳ Ｐゴシック" charset="-128"/>
              </a:rPr>
              <a:t>年後</a:t>
            </a:r>
          </a:p>
        </p:txBody>
      </p:sp>
      <p:sp>
        <p:nvSpPr>
          <p:cNvPr id="39" name="フリーフォーム 68"/>
          <p:cNvSpPr>
            <a:spLocks/>
          </p:cNvSpPr>
          <p:nvPr/>
        </p:nvSpPr>
        <p:spPr bwMode="auto">
          <a:xfrm>
            <a:off x="6949986" y="5425563"/>
            <a:ext cx="1214746" cy="12700"/>
          </a:xfrm>
          <a:custGeom>
            <a:avLst/>
            <a:gdLst>
              <a:gd name="T0" fmla="*/ 0 w 965200"/>
              <a:gd name="T1" fmla="*/ 353 h 21852"/>
              <a:gd name="T2" fmla="*/ 1467850 w 965200"/>
              <a:gd name="T3" fmla="*/ 842 h 21852"/>
              <a:gd name="T4" fmla="*/ 0 60000 65536"/>
              <a:gd name="T5" fmla="*/ 0 60000 65536"/>
            </a:gdLst>
            <a:ahLst/>
            <a:cxnLst>
              <a:cxn ang="T4">
                <a:pos x="T0" y="T1"/>
              </a:cxn>
              <a:cxn ang="T5">
                <a:pos x="T2" y="T3"/>
              </a:cxn>
            </a:cxnLst>
            <a:rect l="0" t="0" r="r" b="b"/>
            <a:pathLst>
              <a:path w="965200" h="21852">
                <a:moveTo>
                  <a:pt x="0" y="9152"/>
                </a:moveTo>
                <a:cubicBezTo>
                  <a:pt x="343958" y="-373"/>
                  <a:pt x="687917" y="-9898"/>
                  <a:pt x="965200" y="21852"/>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40" name="上矢印 39"/>
          <p:cNvSpPr/>
          <p:nvPr/>
        </p:nvSpPr>
        <p:spPr>
          <a:xfrm>
            <a:off x="9778215" y="5862191"/>
            <a:ext cx="54031" cy="14287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sz="3200">
              <a:solidFill>
                <a:prstClr val="white"/>
              </a:solidFill>
              <a:latin typeface="ＭＳ Ｐゴシック"/>
            </a:endParaRPr>
          </a:p>
        </p:txBody>
      </p:sp>
      <p:sp>
        <p:nvSpPr>
          <p:cNvPr id="41" name="テキスト ボックス 70"/>
          <p:cNvSpPr txBox="1">
            <a:spLocks noChangeArrowheads="1"/>
          </p:cNvSpPr>
          <p:nvPr/>
        </p:nvSpPr>
        <p:spPr bwMode="auto">
          <a:xfrm>
            <a:off x="3761128" y="5965379"/>
            <a:ext cx="21451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en-US" altLang="ja-JP" sz="1200">
                <a:solidFill>
                  <a:srgbClr val="000000"/>
                </a:solidFill>
                <a:latin typeface="ＭＳ Ｐゴシック" charset="-128"/>
              </a:rPr>
              <a:t>40</a:t>
            </a:r>
            <a:r>
              <a:rPr lang="ja-JP" altLang="en-US" sz="1200">
                <a:solidFill>
                  <a:srgbClr val="000000"/>
                </a:solidFill>
                <a:latin typeface="ＭＳ Ｐゴシック" charset="-128"/>
              </a:rPr>
              <a:t>年後までに○○億円が必要</a:t>
            </a:r>
          </a:p>
        </p:txBody>
      </p:sp>
      <p:cxnSp>
        <p:nvCxnSpPr>
          <p:cNvPr id="42" name="直線コネクタ 41"/>
          <p:cNvCxnSpPr/>
          <p:nvPr/>
        </p:nvCxnSpPr>
        <p:spPr>
          <a:xfrm>
            <a:off x="642553" y="6235188"/>
            <a:ext cx="337222" cy="0"/>
          </a:xfrm>
          <a:prstGeom prst="line">
            <a:avLst/>
          </a:prstGeom>
          <a:ln w="3810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3" name="直線コネクタ 42"/>
          <p:cNvCxnSpPr/>
          <p:nvPr/>
        </p:nvCxnSpPr>
        <p:spPr>
          <a:xfrm>
            <a:off x="642553" y="6043100"/>
            <a:ext cx="33722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AutoShape 62"/>
          <p:cNvSpPr>
            <a:spLocks noChangeArrowheads="1"/>
          </p:cNvSpPr>
          <p:nvPr/>
        </p:nvSpPr>
        <p:spPr bwMode="auto">
          <a:xfrm>
            <a:off x="6587275" y="3498339"/>
            <a:ext cx="506765" cy="592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209 w 21600"/>
              <a:gd name="T15" fmla="*/ 16200 h 21600"/>
            </a:gdLst>
            <a:ahLst/>
            <a:cxnLst>
              <a:cxn ang="T8">
                <a:pos x="T0" y="T1"/>
              </a:cxn>
              <a:cxn ang="T9">
                <a:pos x="T2" y="T3"/>
              </a:cxn>
              <a:cxn ang="T10">
                <a:pos x="T4" y="T5"/>
              </a:cxn>
              <a:cxn ang="T11">
                <a:pos x="T6" y="T7"/>
              </a:cxn>
            </a:cxnLst>
            <a:rect l="T12" t="T13" r="T14" b="T15"/>
            <a:pathLst>
              <a:path w="21600" h="21600">
                <a:moveTo>
                  <a:pt x="12818" y="0"/>
                </a:moveTo>
                <a:lnTo>
                  <a:pt x="12818" y="5400"/>
                </a:lnTo>
                <a:lnTo>
                  <a:pt x="3375" y="5400"/>
                </a:lnTo>
                <a:lnTo>
                  <a:pt x="3375" y="16200"/>
                </a:lnTo>
                <a:lnTo>
                  <a:pt x="12818" y="16200"/>
                </a:lnTo>
                <a:lnTo>
                  <a:pt x="12818" y="21600"/>
                </a:lnTo>
                <a:lnTo>
                  <a:pt x="21600" y="10800"/>
                </a:lnTo>
                <a:lnTo>
                  <a:pt x="12818"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9525">
            <a:solidFill>
              <a:schemeClr val="tx1"/>
            </a:solidFill>
            <a:miter lim="800000"/>
            <a:headEnd/>
            <a:tailEnd/>
          </a:ln>
        </p:spPr>
        <p:txBody>
          <a:bodyPr wrap="none" anchor="ctr"/>
          <a:lstStyle/>
          <a:p>
            <a:endParaRPr lang="ja-JP" altLang="en-US" sz="3200">
              <a:solidFill>
                <a:prstClr val="black"/>
              </a:solidFill>
            </a:endParaRPr>
          </a:p>
        </p:txBody>
      </p:sp>
      <p:sp>
        <p:nvSpPr>
          <p:cNvPr id="45" name="Text Box 56"/>
          <p:cNvSpPr txBox="1">
            <a:spLocks noChangeArrowheads="1"/>
          </p:cNvSpPr>
          <p:nvPr/>
        </p:nvSpPr>
        <p:spPr bwMode="auto">
          <a:xfrm>
            <a:off x="4222834" y="3625339"/>
            <a:ext cx="1826141" cy="33855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ja-JP" altLang="en-US" sz="1600" dirty="0">
                <a:solidFill>
                  <a:prstClr val="black"/>
                </a:solidFill>
                <a:latin typeface="ＭＳ Ｐゴシック"/>
              </a:rPr>
              <a:t>更新需要の平準化</a:t>
            </a:r>
            <a:endParaRPr lang="en-US" altLang="ja-JP" sz="1600" dirty="0">
              <a:solidFill>
                <a:prstClr val="black"/>
              </a:solidFill>
              <a:latin typeface="ＭＳ Ｐゴシック"/>
            </a:endParaRPr>
          </a:p>
        </p:txBody>
      </p:sp>
      <p:sp>
        <p:nvSpPr>
          <p:cNvPr id="46" name="Text Box 56"/>
          <p:cNvSpPr txBox="1">
            <a:spLocks noChangeArrowheads="1"/>
          </p:cNvSpPr>
          <p:nvPr/>
        </p:nvSpPr>
        <p:spPr bwMode="auto">
          <a:xfrm>
            <a:off x="124737" y="3326897"/>
            <a:ext cx="3110118" cy="83099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ja-JP" altLang="en-US" sz="1600" dirty="0">
                <a:solidFill>
                  <a:prstClr val="black"/>
                </a:solidFill>
                <a:latin typeface="ＭＳ Ｐゴシック"/>
              </a:rPr>
              <a:t>「更新需要（今後必要な施設更新費用）」と「財政収支の見通し（施設更新への投資可能額）」の比較</a:t>
            </a:r>
            <a:endParaRPr lang="en-US" altLang="ja-JP" sz="1600" dirty="0">
              <a:solidFill>
                <a:prstClr val="black"/>
              </a:solidFill>
              <a:latin typeface="ＭＳ Ｐゴシック"/>
            </a:endParaRPr>
          </a:p>
        </p:txBody>
      </p:sp>
      <p:sp>
        <p:nvSpPr>
          <p:cNvPr id="47" name="Line 3"/>
          <p:cNvSpPr>
            <a:spLocks noChangeShapeType="1"/>
          </p:cNvSpPr>
          <p:nvPr/>
        </p:nvSpPr>
        <p:spPr bwMode="auto">
          <a:xfrm>
            <a:off x="3690297" y="5250938"/>
            <a:ext cx="2805840" cy="755650"/>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ja-JP" altLang="en-US" sz="3200">
              <a:solidFill>
                <a:prstClr val="black"/>
              </a:solidFill>
              <a:latin typeface="ＭＳ Ｐゴシック"/>
            </a:endParaRPr>
          </a:p>
        </p:txBody>
      </p:sp>
      <p:sp>
        <p:nvSpPr>
          <p:cNvPr id="48" name="フリーフォーム 77"/>
          <p:cNvSpPr>
            <a:spLocks/>
          </p:cNvSpPr>
          <p:nvPr/>
        </p:nvSpPr>
        <p:spPr bwMode="auto">
          <a:xfrm>
            <a:off x="3686572" y="5420800"/>
            <a:ext cx="2844964" cy="215900"/>
          </a:xfrm>
          <a:custGeom>
            <a:avLst/>
            <a:gdLst>
              <a:gd name="T0" fmla="*/ 0 w 2260600"/>
              <a:gd name="T1" fmla="*/ 698 h 374650"/>
              <a:gd name="T2" fmla="*/ 1467544 w 2260600"/>
              <a:gd name="T3" fmla="*/ 1163 h 374650"/>
              <a:gd name="T4" fmla="*/ 2529581 w 2260600"/>
              <a:gd name="T5" fmla="*/ 7675 h 374650"/>
              <a:gd name="T6" fmla="*/ 3437142 w 2260600"/>
              <a:gd name="T7" fmla="*/ 13721 h 374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0600" h="374650">
                <a:moveTo>
                  <a:pt x="0" y="19050"/>
                </a:moveTo>
                <a:cubicBezTo>
                  <a:pt x="343958" y="9525"/>
                  <a:pt x="687917" y="0"/>
                  <a:pt x="965200" y="31750"/>
                </a:cubicBezTo>
                <a:cubicBezTo>
                  <a:pt x="1242483" y="63500"/>
                  <a:pt x="1447800" y="152400"/>
                  <a:pt x="1663700" y="209550"/>
                </a:cubicBezTo>
                <a:cubicBezTo>
                  <a:pt x="1879600" y="266700"/>
                  <a:pt x="2260600" y="374650"/>
                  <a:pt x="2260600" y="374650"/>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49" name="Freeform 14"/>
          <p:cNvSpPr>
            <a:spLocks/>
          </p:cNvSpPr>
          <p:nvPr/>
        </p:nvSpPr>
        <p:spPr bwMode="auto">
          <a:xfrm>
            <a:off x="3912041" y="5331900"/>
            <a:ext cx="1240829" cy="249238"/>
          </a:xfrm>
          <a:custGeom>
            <a:avLst/>
            <a:gdLst>
              <a:gd name="T0" fmla="*/ 2147483647 w 363"/>
              <a:gd name="T1" fmla="*/ 2147483647 h 318"/>
              <a:gd name="T2" fmla="*/ 2147483647 w 363"/>
              <a:gd name="T3" fmla="*/ 0 h 318"/>
              <a:gd name="T4" fmla="*/ 2147483647 w 363"/>
              <a:gd name="T5" fmla="*/ 2147483647 h 318"/>
              <a:gd name="T6" fmla="*/ 2147483647 w 363"/>
              <a:gd name="T7" fmla="*/ 2147483647 h 318"/>
              <a:gd name="T8" fmla="*/ 0 w 363"/>
              <a:gd name="T9" fmla="*/ 2147483647 h 318"/>
              <a:gd name="T10" fmla="*/ 0 60000 65536"/>
              <a:gd name="T11" fmla="*/ 0 60000 65536"/>
              <a:gd name="T12" fmla="*/ 0 60000 65536"/>
              <a:gd name="T13" fmla="*/ 0 60000 65536"/>
              <a:gd name="T14" fmla="*/ 0 60000 65536"/>
              <a:gd name="T15" fmla="*/ 0 w 363"/>
              <a:gd name="T16" fmla="*/ 0 h 318"/>
              <a:gd name="T17" fmla="*/ 363 w 363"/>
              <a:gd name="T18" fmla="*/ 318 h 318"/>
            </a:gdLst>
            <a:ahLst/>
            <a:cxnLst>
              <a:cxn ang="T10">
                <a:pos x="T0" y="T1"/>
              </a:cxn>
              <a:cxn ang="T11">
                <a:pos x="T2" y="T3"/>
              </a:cxn>
              <a:cxn ang="T12">
                <a:pos x="T4" y="T5"/>
              </a:cxn>
              <a:cxn ang="T13">
                <a:pos x="T6" y="T7"/>
              </a:cxn>
              <a:cxn ang="T14">
                <a:pos x="T8" y="T9"/>
              </a:cxn>
            </a:cxnLst>
            <a:rect l="T15" t="T16" r="T17" b="T18"/>
            <a:pathLst>
              <a:path w="363" h="318">
                <a:moveTo>
                  <a:pt x="363" y="46"/>
                </a:moveTo>
                <a:cubicBezTo>
                  <a:pt x="336" y="23"/>
                  <a:pt x="310" y="0"/>
                  <a:pt x="272" y="0"/>
                </a:cubicBezTo>
                <a:cubicBezTo>
                  <a:pt x="234" y="0"/>
                  <a:pt x="174" y="16"/>
                  <a:pt x="136" y="46"/>
                </a:cubicBezTo>
                <a:cubicBezTo>
                  <a:pt x="98" y="76"/>
                  <a:pt x="68" y="137"/>
                  <a:pt x="45" y="182"/>
                </a:cubicBezTo>
                <a:cubicBezTo>
                  <a:pt x="22" y="227"/>
                  <a:pt x="11" y="272"/>
                  <a:pt x="0" y="318"/>
                </a:cubicBezTo>
              </a:path>
            </a:pathLst>
          </a:custGeom>
          <a:noFill/>
          <a:ln w="25400">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50" name="Freeform 13"/>
          <p:cNvSpPr>
            <a:spLocks/>
          </p:cNvSpPr>
          <p:nvPr/>
        </p:nvSpPr>
        <p:spPr bwMode="auto">
          <a:xfrm flipH="1">
            <a:off x="5434195" y="5378004"/>
            <a:ext cx="866345" cy="325437"/>
          </a:xfrm>
          <a:custGeom>
            <a:avLst/>
            <a:gdLst>
              <a:gd name="T0" fmla="*/ 2147483647 w 363"/>
              <a:gd name="T1" fmla="*/ 2147483647 h 318"/>
              <a:gd name="T2" fmla="*/ 2147483647 w 363"/>
              <a:gd name="T3" fmla="*/ 0 h 318"/>
              <a:gd name="T4" fmla="*/ 2147483647 w 363"/>
              <a:gd name="T5" fmla="*/ 2147483647 h 318"/>
              <a:gd name="T6" fmla="*/ 2147483647 w 363"/>
              <a:gd name="T7" fmla="*/ 2147483647 h 318"/>
              <a:gd name="T8" fmla="*/ 0 w 363"/>
              <a:gd name="T9" fmla="*/ 2147483647 h 318"/>
              <a:gd name="T10" fmla="*/ 0 60000 65536"/>
              <a:gd name="T11" fmla="*/ 0 60000 65536"/>
              <a:gd name="T12" fmla="*/ 0 60000 65536"/>
              <a:gd name="T13" fmla="*/ 0 60000 65536"/>
              <a:gd name="T14" fmla="*/ 0 60000 65536"/>
              <a:gd name="T15" fmla="*/ 0 w 363"/>
              <a:gd name="T16" fmla="*/ 0 h 318"/>
              <a:gd name="T17" fmla="*/ 363 w 363"/>
              <a:gd name="T18" fmla="*/ 318 h 318"/>
            </a:gdLst>
            <a:ahLst/>
            <a:cxnLst>
              <a:cxn ang="T10">
                <a:pos x="T0" y="T1"/>
              </a:cxn>
              <a:cxn ang="T11">
                <a:pos x="T2" y="T3"/>
              </a:cxn>
              <a:cxn ang="T12">
                <a:pos x="T4" y="T5"/>
              </a:cxn>
              <a:cxn ang="T13">
                <a:pos x="T6" y="T7"/>
              </a:cxn>
              <a:cxn ang="T14">
                <a:pos x="T8" y="T9"/>
              </a:cxn>
            </a:cxnLst>
            <a:rect l="T15" t="T16" r="T17" b="T18"/>
            <a:pathLst>
              <a:path w="363" h="318">
                <a:moveTo>
                  <a:pt x="363" y="46"/>
                </a:moveTo>
                <a:cubicBezTo>
                  <a:pt x="336" y="23"/>
                  <a:pt x="310" y="0"/>
                  <a:pt x="272" y="0"/>
                </a:cubicBezTo>
                <a:cubicBezTo>
                  <a:pt x="234" y="0"/>
                  <a:pt x="174" y="16"/>
                  <a:pt x="136" y="46"/>
                </a:cubicBezTo>
                <a:cubicBezTo>
                  <a:pt x="98" y="76"/>
                  <a:pt x="68" y="137"/>
                  <a:pt x="45" y="182"/>
                </a:cubicBezTo>
                <a:cubicBezTo>
                  <a:pt x="22" y="227"/>
                  <a:pt x="11" y="272"/>
                  <a:pt x="0" y="318"/>
                </a:cubicBezTo>
              </a:path>
            </a:pathLst>
          </a:custGeom>
          <a:noFill/>
          <a:ln w="25400">
            <a:solidFill>
              <a:schemeClr val="tx2"/>
            </a:solidFill>
            <a:prstDash val="sysDash"/>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51" name="Line 3"/>
          <p:cNvSpPr>
            <a:spLocks noChangeShapeType="1"/>
          </p:cNvSpPr>
          <p:nvPr/>
        </p:nvSpPr>
        <p:spPr bwMode="auto">
          <a:xfrm>
            <a:off x="6957445" y="5247763"/>
            <a:ext cx="700529" cy="188912"/>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txBody>
          <a:bodyPr/>
          <a:lstStyle/>
          <a:p>
            <a:pPr>
              <a:defRPr/>
            </a:pPr>
            <a:endParaRPr lang="ja-JP" altLang="en-US" sz="3200">
              <a:solidFill>
                <a:prstClr val="black"/>
              </a:solidFill>
              <a:latin typeface="ＭＳ Ｐゴシック"/>
            </a:endParaRPr>
          </a:p>
        </p:txBody>
      </p:sp>
      <p:sp>
        <p:nvSpPr>
          <p:cNvPr id="52" name="Line 3"/>
          <p:cNvSpPr>
            <a:spLocks noChangeShapeType="1"/>
          </p:cNvSpPr>
          <p:nvPr/>
        </p:nvSpPr>
        <p:spPr bwMode="auto">
          <a:xfrm>
            <a:off x="7672879" y="5439916"/>
            <a:ext cx="2082954" cy="56197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prstClr val="black"/>
              </a:solidFill>
            </a:endParaRPr>
          </a:p>
        </p:txBody>
      </p:sp>
      <p:cxnSp>
        <p:nvCxnSpPr>
          <p:cNvPr id="53" name="直線コネクタ 52"/>
          <p:cNvCxnSpPr/>
          <p:nvPr/>
        </p:nvCxnSpPr>
        <p:spPr>
          <a:xfrm>
            <a:off x="7656104" y="5295388"/>
            <a:ext cx="0" cy="152400"/>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cxnSp>
      <p:sp>
        <p:nvSpPr>
          <p:cNvPr id="54" name="フリーフォーム 83"/>
          <p:cNvSpPr>
            <a:spLocks/>
          </p:cNvSpPr>
          <p:nvPr/>
        </p:nvSpPr>
        <p:spPr bwMode="auto">
          <a:xfrm>
            <a:off x="8146105" y="5431913"/>
            <a:ext cx="1630220" cy="196850"/>
          </a:xfrm>
          <a:custGeom>
            <a:avLst/>
            <a:gdLst>
              <a:gd name="T0" fmla="*/ 0 w 1295400"/>
              <a:gd name="T1" fmla="*/ 0 h 342900"/>
              <a:gd name="T2" fmla="*/ 1061878 w 1295400"/>
              <a:gd name="T3" fmla="*/ 6364 h 342900"/>
              <a:gd name="T4" fmla="*/ 1969301 w 1295400"/>
              <a:gd name="T5" fmla="*/ 12274 h 342900"/>
              <a:gd name="T6" fmla="*/ 0 60000 65536"/>
              <a:gd name="T7" fmla="*/ 0 60000 65536"/>
              <a:gd name="T8" fmla="*/ 0 60000 65536"/>
            </a:gdLst>
            <a:ahLst/>
            <a:cxnLst>
              <a:cxn ang="T6">
                <a:pos x="T0" y="T1"/>
              </a:cxn>
              <a:cxn ang="T7">
                <a:pos x="T2" y="T3"/>
              </a:cxn>
              <a:cxn ang="T8">
                <a:pos x="T4" y="T5"/>
              </a:cxn>
            </a:cxnLst>
            <a:rect l="0" t="0" r="r" b="b"/>
            <a:pathLst>
              <a:path w="1295400" h="342900">
                <a:moveTo>
                  <a:pt x="0" y="0"/>
                </a:moveTo>
                <a:cubicBezTo>
                  <a:pt x="277283" y="31750"/>
                  <a:pt x="482600" y="120650"/>
                  <a:pt x="698500" y="177800"/>
                </a:cubicBezTo>
                <a:cubicBezTo>
                  <a:pt x="914400" y="234950"/>
                  <a:pt x="1295400" y="342900"/>
                  <a:pt x="1295400" y="342900"/>
                </a:cubicBezTo>
              </a:path>
            </a:pathLst>
          </a:cu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55" name="フリーフォーム 84"/>
          <p:cNvSpPr>
            <a:spLocks/>
          </p:cNvSpPr>
          <p:nvPr/>
        </p:nvSpPr>
        <p:spPr bwMode="auto">
          <a:xfrm>
            <a:off x="8146106" y="5436675"/>
            <a:ext cx="1605998" cy="357188"/>
          </a:xfrm>
          <a:custGeom>
            <a:avLst/>
            <a:gdLst>
              <a:gd name="T0" fmla="*/ 0 w 1295400"/>
              <a:gd name="T1" fmla="*/ 0 h 342900"/>
              <a:gd name="T2" fmla="*/ 979933 w 1295400"/>
              <a:gd name="T3" fmla="*/ 209614 h 342900"/>
              <a:gd name="T4" fmla="*/ 1800141 w 1295400"/>
              <a:gd name="T5" fmla="*/ 438070 h 342900"/>
              <a:gd name="T6" fmla="*/ 0 60000 65536"/>
              <a:gd name="T7" fmla="*/ 0 60000 65536"/>
              <a:gd name="T8" fmla="*/ 0 60000 65536"/>
            </a:gdLst>
            <a:ahLst/>
            <a:cxnLst>
              <a:cxn ang="T6">
                <a:pos x="T0" y="T1"/>
              </a:cxn>
              <a:cxn ang="T7">
                <a:pos x="T2" y="T3"/>
              </a:cxn>
              <a:cxn ang="T8">
                <a:pos x="T4" y="T5"/>
              </a:cxn>
            </a:cxnLst>
            <a:rect l="0" t="0" r="r" b="b"/>
            <a:pathLst>
              <a:path w="1295400" h="342900">
                <a:moveTo>
                  <a:pt x="0" y="0"/>
                </a:moveTo>
                <a:cubicBezTo>
                  <a:pt x="277283" y="31750"/>
                  <a:pt x="489271" y="106926"/>
                  <a:pt x="705171" y="164076"/>
                </a:cubicBezTo>
                <a:cubicBezTo>
                  <a:pt x="921071" y="221226"/>
                  <a:pt x="1295400" y="342900"/>
                  <a:pt x="1295400" y="342900"/>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solidFill>
                <a:prstClr val="black"/>
              </a:solidFill>
            </a:endParaRPr>
          </a:p>
        </p:txBody>
      </p:sp>
      <p:sp>
        <p:nvSpPr>
          <p:cNvPr id="56" name="上矢印 55"/>
          <p:cNvSpPr/>
          <p:nvPr/>
        </p:nvSpPr>
        <p:spPr>
          <a:xfrm flipV="1">
            <a:off x="9780084" y="5638354"/>
            <a:ext cx="54029" cy="142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a:solidFill>
                <a:prstClr val="white"/>
              </a:solidFill>
              <a:latin typeface="ＭＳ Ｐゴシック"/>
            </a:endParaRPr>
          </a:p>
        </p:txBody>
      </p:sp>
      <p:sp>
        <p:nvSpPr>
          <p:cNvPr id="57" name="線吹き出し 1 (枠付き) 56"/>
          <p:cNvSpPr/>
          <p:nvPr/>
        </p:nvSpPr>
        <p:spPr>
          <a:xfrm>
            <a:off x="7501501" y="4269864"/>
            <a:ext cx="2341927" cy="739775"/>
          </a:xfrm>
          <a:prstGeom prst="borderCallout1">
            <a:avLst>
              <a:gd name="adj1" fmla="val 108226"/>
              <a:gd name="adj2" fmla="val 45430"/>
              <a:gd name="adj3" fmla="val 171326"/>
              <a:gd name="adj4" fmla="val 95009"/>
            </a:avLst>
          </a:prstGeom>
          <a:noFill/>
          <a:ln w="12700">
            <a:solidFill>
              <a:schemeClr val="accent1">
                <a:lumMod val="75000"/>
              </a:schemeClr>
            </a:solidFill>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400" dirty="0">
                <a:solidFill>
                  <a:prstClr val="black"/>
                </a:solidFill>
                <a:latin typeface="ＭＳ Ｐゴシック"/>
              </a:rPr>
              <a:t>施設の統廃合、ダウンサイジング等により、更新費用の削減の検討</a:t>
            </a:r>
          </a:p>
        </p:txBody>
      </p:sp>
      <p:sp>
        <p:nvSpPr>
          <p:cNvPr id="58" name="線吹き出し 1 (枠付き) 57"/>
          <p:cNvSpPr/>
          <p:nvPr/>
        </p:nvSpPr>
        <p:spPr>
          <a:xfrm>
            <a:off x="6992874" y="5811391"/>
            <a:ext cx="1950673" cy="523875"/>
          </a:xfrm>
          <a:prstGeom prst="borderCallout1">
            <a:avLst>
              <a:gd name="adj1" fmla="val 54583"/>
              <a:gd name="adj2" fmla="val 102006"/>
              <a:gd name="adj3" fmla="val 42559"/>
              <a:gd name="adj4" fmla="val 140691"/>
            </a:avLst>
          </a:prstGeom>
          <a:noFill/>
          <a:ln w="12700">
            <a:solidFill>
              <a:schemeClr val="accent2">
                <a:lumMod val="75000"/>
              </a:schemeClr>
            </a:solidFill>
            <a:headEnd type="none" w="med" len="med"/>
            <a:tailEnd type="arrow" w="med" len="med"/>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1400" dirty="0">
                <a:solidFill>
                  <a:prstClr val="black"/>
                </a:solidFill>
                <a:latin typeface="ＭＳ Ｐゴシック"/>
              </a:rPr>
              <a:t>料金改訂等により、財源の確保の検討</a:t>
            </a:r>
          </a:p>
        </p:txBody>
      </p:sp>
      <p:cxnSp>
        <p:nvCxnSpPr>
          <p:cNvPr id="59" name="直線コネクタ 58"/>
          <p:cNvCxnSpPr/>
          <p:nvPr/>
        </p:nvCxnSpPr>
        <p:spPr>
          <a:xfrm>
            <a:off x="7637476" y="5304979"/>
            <a:ext cx="2103448" cy="523875"/>
          </a:xfrm>
          <a:prstGeom prst="line">
            <a:avLst/>
          </a:prstGeom>
          <a:ln w="38100">
            <a:solidFill>
              <a:schemeClr val="accent6">
                <a:lumMod val="75000"/>
              </a:schemeClr>
            </a:solidFill>
            <a:headEnd/>
            <a:tailEnd/>
          </a:ln>
        </p:spPr>
        <p:style>
          <a:lnRef idx="1">
            <a:schemeClr val="accent6"/>
          </a:lnRef>
          <a:fillRef idx="0">
            <a:schemeClr val="accent6"/>
          </a:fillRef>
          <a:effectRef idx="0">
            <a:schemeClr val="accent6"/>
          </a:effectRef>
          <a:fontRef idx="minor">
            <a:schemeClr val="tx1"/>
          </a:fontRef>
        </p:style>
      </p:cxnSp>
      <p:sp>
        <p:nvSpPr>
          <p:cNvPr id="60" name="AutoShape 62"/>
          <p:cNvSpPr>
            <a:spLocks noChangeArrowheads="1"/>
          </p:cNvSpPr>
          <p:nvPr/>
        </p:nvSpPr>
        <p:spPr bwMode="auto">
          <a:xfrm>
            <a:off x="3332747" y="3501517"/>
            <a:ext cx="506765" cy="592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209 w 21600"/>
              <a:gd name="T15" fmla="*/ 16200 h 21600"/>
            </a:gdLst>
            <a:ahLst/>
            <a:cxnLst>
              <a:cxn ang="T8">
                <a:pos x="T0" y="T1"/>
              </a:cxn>
              <a:cxn ang="T9">
                <a:pos x="T2" y="T3"/>
              </a:cxn>
              <a:cxn ang="T10">
                <a:pos x="T4" y="T5"/>
              </a:cxn>
              <a:cxn ang="T11">
                <a:pos x="T6" y="T7"/>
              </a:cxn>
            </a:cxnLst>
            <a:rect l="T12" t="T13" r="T14" b="T15"/>
            <a:pathLst>
              <a:path w="21600" h="21600">
                <a:moveTo>
                  <a:pt x="12818" y="0"/>
                </a:moveTo>
                <a:lnTo>
                  <a:pt x="12818" y="5400"/>
                </a:lnTo>
                <a:lnTo>
                  <a:pt x="3375" y="5400"/>
                </a:lnTo>
                <a:lnTo>
                  <a:pt x="3375" y="16200"/>
                </a:lnTo>
                <a:lnTo>
                  <a:pt x="12818" y="16200"/>
                </a:lnTo>
                <a:lnTo>
                  <a:pt x="12818" y="21600"/>
                </a:lnTo>
                <a:lnTo>
                  <a:pt x="21600" y="10800"/>
                </a:lnTo>
                <a:lnTo>
                  <a:pt x="12818"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9525">
            <a:solidFill>
              <a:schemeClr val="tx1"/>
            </a:solidFill>
            <a:miter lim="800000"/>
            <a:headEnd/>
            <a:tailEnd/>
          </a:ln>
        </p:spPr>
        <p:txBody>
          <a:bodyPr wrap="none" anchor="ctr"/>
          <a:lstStyle/>
          <a:p>
            <a:endParaRPr lang="ja-JP" altLang="en-US" sz="3200">
              <a:solidFill>
                <a:prstClr val="black"/>
              </a:solidFill>
            </a:endParaRPr>
          </a:p>
        </p:txBody>
      </p:sp>
      <p:sp>
        <p:nvSpPr>
          <p:cNvPr id="61" name="Text Box 56"/>
          <p:cNvSpPr txBox="1">
            <a:spLocks noChangeArrowheads="1"/>
          </p:cNvSpPr>
          <p:nvPr/>
        </p:nvSpPr>
        <p:spPr bwMode="auto">
          <a:xfrm>
            <a:off x="7313855" y="3318829"/>
            <a:ext cx="2535689" cy="83099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ja-JP" altLang="en-US" sz="1600" dirty="0">
                <a:solidFill>
                  <a:prstClr val="black"/>
                </a:solidFill>
                <a:latin typeface="ＭＳ Ｐゴシック"/>
              </a:rPr>
              <a:t>持続可能な事業運営に向けた施設整備計画・財政計画等の作成</a:t>
            </a:r>
            <a:endParaRPr lang="en-US" altLang="ja-JP" sz="1600" dirty="0">
              <a:solidFill>
                <a:prstClr val="black"/>
              </a:solidFill>
              <a:latin typeface="ＭＳ Ｐゴシック"/>
            </a:endParaRPr>
          </a:p>
        </p:txBody>
      </p:sp>
      <p:sp>
        <p:nvSpPr>
          <p:cNvPr id="62" name="テキスト ボックス 61"/>
          <p:cNvSpPr txBox="1"/>
          <p:nvPr/>
        </p:nvSpPr>
        <p:spPr>
          <a:xfrm>
            <a:off x="-3487" y="0"/>
            <a:ext cx="9893248" cy="584775"/>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ja-JP"/>
            </a:defPPr>
            <a:lvl1pPr algn="ctr">
              <a:defRPr sz="3200">
                <a:solidFill>
                  <a:prstClr val="black"/>
                </a:solidFill>
                <a:latin typeface="ＭＳ Ｐゴシック"/>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水道事業のアセットマネジメントの定義</a:t>
            </a:r>
          </a:p>
        </p:txBody>
      </p:sp>
      <p:sp>
        <p:nvSpPr>
          <p:cNvPr id="64"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29</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06006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
          <p:cNvGraphicFramePr>
            <a:graphicFrameLocks/>
          </p:cNvGraphicFramePr>
          <p:nvPr>
            <p:extLst/>
          </p:nvPr>
        </p:nvGraphicFramePr>
        <p:xfrm>
          <a:off x="29274" y="1766434"/>
          <a:ext cx="9775442" cy="4214734"/>
        </p:xfrm>
        <a:graphic>
          <a:graphicData uri="http://schemas.openxmlformats.org/drawingml/2006/chart">
            <c:chart xmlns:c="http://schemas.openxmlformats.org/drawingml/2006/chart" xmlns:r="http://schemas.openxmlformats.org/officeDocument/2006/relationships" r:id="rId2"/>
          </a:graphicData>
        </a:graphic>
      </p:graphicFrame>
      <p:sp>
        <p:nvSpPr>
          <p:cNvPr id="16" name="角丸四角形 15"/>
          <p:cNvSpPr/>
          <p:nvPr/>
        </p:nvSpPr>
        <p:spPr>
          <a:xfrm>
            <a:off x="102847" y="606570"/>
            <a:ext cx="9711000" cy="1188000"/>
          </a:xfrm>
          <a:prstGeom prst="roundRect">
            <a:avLst>
              <a:gd name="adj" fmla="val 11085"/>
            </a:avLst>
          </a:prstGeom>
        </p:spPr>
        <p:style>
          <a:lnRef idx="2">
            <a:schemeClr val="accent1"/>
          </a:lnRef>
          <a:fillRef idx="1">
            <a:schemeClr val="lt1"/>
          </a:fillRef>
          <a:effectRef idx="0">
            <a:schemeClr val="accent1"/>
          </a:effectRef>
          <a:fontRef idx="minor">
            <a:schemeClr val="dk1"/>
          </a:fontRef>
        </p:style>
        <p:txBody>
          <a:bodyPr lIns="107977" tIns="0" rIns="71985" bIns="0" rtlCol="0" anchor="ctr"/>
          <a:lstStyle/>
          <a:p>
            <a:pPr marL="284341" indent="-284341">
              <a:buFont typeface="Wingdings" panose="05000000000000000000" pitchFamily="2" charset="2"/>
              <a:buChar char="Ø"/>
            </a:pPr>
            <a:r>
              <a:rPr lang="ja-JP" altLang="en-US" sz="1600" dirty="0">
                <a:solidFill>
                  <a:prstClr val="black"/>
                </a:solidFill>
                <a:latin typeface="+mn-ea"/>
              </a:rPr>
              <a:t>日本の人口変動や、節水機器の普及等による家庭での一人当たりの使用水量の減少により、有収水量は平成</a:t>
            </a:r>
            <a:r>
              <a:rPr lang="en-US" altLang="ja-JP" sz="1600" dirty="0">
                <a:solidFill>
                  <a:prstClr val="black"/>
                </a:solidFill>
                <a:latin typeface="+mn-ea"/>
              </a:rPr>
              <a:t>12</a:t>
            </a:r>
            <a:r>
              <a:rPr lang="ja-JP" altLang="en-US" sz="1600" dirty="0">
                <a:solidFill>
                  <a:prstClr val="black"/>
                </a:solidFill>
                <a:latin typeface="+mn-ea"/>
              </a:rPr>
              <a:t>年（</a:t>
            </a:r>
            <a:r>
              <a:rPr lang="en-US" altLang="ja-JP" sz="1600" dirty="0">
                <a:solidFill>
                  <a:prstClr val="black"/>
                </a:solidFill>
                <a:latin typeface="+mn-ea"/>
              </a:rPr>
              <a:t>2000</a:t>
            </a:r>
            <a:r>
              <a:rPr lang="ja-JP" altLang="en-US" sz="1600" dirty="0">
                <a:solidFill>
                  <a:prstClr val="black"/>
                </a:solidFill>
                <a:latin typeface="+mn-ea"/>
              </a:rPr>
              <a:t>年）をピークに減少しており、</a:t>
            </a:r>
            <a:r>
              <a:rPr lang="en-US" altLang="ja-JP" sz="1600" dirty="0">
                <a:solidFill>
                  <a:prstClr val="black"/>
                </a:solidFill>
                <a:latin typeface="+mn-ea"/>
              </a:rPr>
              <a:t>50</a:t>
            </a:r>
            <a:r>
              <a:rPr lang="ja-JP" altLang="en-US" sz="1600" dirty="0">
                <a:solidFill>
                  <a:prstClr val="black"/>
                </a:solidFill>
                <a:latin typeface="+mn-ea"/>
              </a:rPr>
              <a:t>年後（</a:t>
            </a:r>
            <a:r>
              <a:rPr lang="en-US" altLang="ja-JP" sz="1600" dirty="0">
                <a:solidFill>
                  <a:prstClr val="black"/>
                </a:solidFill>
                <a:latin typeface="+mn-ea"/>
              </a:rPr>
              <a:t>2065</a:t>
            </a:r>
            <a:r>
              <a:rPr lang="ja-JP" altLang="en-US" sz="1600" dirty="0">
                <a:solidFill>
                  <a:prstClr val="black"/>
                </a:solidFill>
                <a:latin typeface="+mn-ea"/>
              </a:rPr>
              <a:t>年）にはピーク時より約４割減少。</a:t>
            </a:r>
            <a:endParaRPr lang="en-US" altLang="ja-JP" sz="1600" dirty="0">
              <a:solidFill>
                <a:prstClr val="black"/>
              </a:solidFill>
              <a:latin typeface="+mn-ea"/>
            </a:endParaRPr>
          </a:p>
          <a:p>
            <a:pPr marL="284341" indent="-284341">
              <a:buFont typeface="Wingdings" panose="05000000000000000000" pitchFamily="2" charset="2"/>
              <a:buChar char="Ø"/>
            </a:pPr>
            <a:r>
              <a:rPr lang="ja-JP" altLang="en-US" sz="1600" dirty="0">
                <a:solidFill>
                  <a:prstClr val="black"/>
                </a:solidFill>
                <a:latin typeface="+mn-ea"/>
              </a:rPr>
              <a:t>水道事業は、原則水道料金で運営（独立採算制）されているが、人口減少に伴い料金収入も減少し、水道事業の経営状況は厳しくなってくる。</a:t>
            </a:r>
            <a:endParaRPr lang="en-US" altLang="ja-JP" sz="1600" dirty="0">
              <a:solidFill>
                <a:prstClr val="black"/>
              </a:solidFill>
              <a:latin typeface="+mn-ea"/>
            </a:endParaRPr>
          </a:p>
        </p:txBody>
      </p:sp>
      <p:sp>
        <p:nvSpPr>
          <p:cNvPr id="26" name="AutoShape 9"/>
          <p:cNvSpPr>
            <a:spLocks noChangeArrowheads="1"/>
          </p:cNvSpPr>
          <p:nvPr/>
        </p:nvSpPr>
        <p:spPr bwMode="auto">
          <a:xfrm>
            <a:off x="4281761" y="2132856"/>
            <a:ext cx="1420548" cy="430212"/>
          </a:xfrm>
          <a:prstGeom prst="wedgeRectCallout">
            <a:avLst>
              <a:gd name="adj1" fmla="val -77376"/>
              <a:gd name="adj2" fmla="val 74074"/>
            </a:avLst>
          </a:prstGeom>
          <a:ln>
            <a:headEnd/>
            <a:tailEnd/>
          </a:ln>
        </p:spPr>
        <p:style>
          <a:lnRef idx="2">
            <a:schemeClr val="accent1"/>
          </a:lnRef>
          <a:fillRef idx="1">
            <a:schemeClr val="lt1"/>
          </a:fillRef>
          <a:effectRef idx="0">
            <a:schemeClr val="accent1"/>
          </a:effectRef>
          <a:fontRef idx="minor">
            <a:schemeClr val="dk1"/>
          </a:fontRef>
        </p:style>
        <p:txBody>
          <a:bodyPr lIns="91421" tIns="45710" rIns="91421" bIns="45710"/>
          <a:lstStyle>
            <a:lvl1pPr algn="l">
              <a:spcBef>
                <a:spcPct val="0"/>
              </a:spcBef>
              <a:defRPr kumimoji="1">
                <a:solidFill>
                  <a:schemeClr val="tx1"/>
                </a:solidFill>
                <a:latin typeface="Arial" charset="0"/>
                <a:ea typeface="ＭＳ Ｐゴシック" pitchFamily="50" charset="-128"/>
              </a:defRPr>
            </a:lvl1pPr>
            <a:lvl2pPr marL="742950" indent="-285750" algn="l">
              <a:spcBef>
                <a:spcPct val="0"/>
              </a:spcBef>
              <a:defRPr kumimoji="1">
                <a:solidFill>
                  <a:schemeClr val="tx1"/>
                </a:solidFill>
                <a:latin typeface="Arial" charset="0"/>
                <a:ea typeface="ＭＳ Ｐゴシック" pitchFamily="50" charset="-128"/>
              </a:defRPr>
            </a:lvl2pPr>
            <a:lvl3pPr marL="1143000" indent="-228600" algn="l">
              <a:spcBef>
                <a:spcPct val="0"/>
              </a:spcBef>
              <a:defRPr kumimoji="1">
                <a:solidFill>
                  <a:schemeClr val="tx1"/>
                </a:solidFill>
                <a:latin typeface="Arial" charset="0"/>
                <a:ea typeface="ＭＳ Ｐゴシック" pitchFamily="50" charset="-128"/>
              </a:defRPr>
            </a:lvl3pPr>
            <a:lvl4pPr marL="1600200" indent="-228600" algn="l">
              <a:spcBef>
                <a:spcPct val="0"/>
              </a:spcBef>
              <a:defRPr kumimoji="1">
                <a:solidFill>
                  <a:schemeClr val="tx1"/>
                </a:solidFill>
                <a:latin typeface="Arial" charset="0"/>
                <a:ea typeface="ＭＳ Ｐゴシック" pitchFamily="50" charset="-128"/>
              </a:defRPr>
            </a:lvl4pPr>
            <a:lvl5pPr marL="2057400" indent="-228600" algn="l">
              <a:spcBef>
                <a:spcPct val="0"/>
              </a:spcBef>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r>
              <a:rPr lang="en-US" altLang="ja-JP" sz="1200" dirty="0">
                <a:solidFill>
                  <a:srgbClr val="000000"/>
                </a:solidFill>
                <a:latin typeface="HGS創英角ﾎﾟｯﾌﾟ体" pitchFamily="50" charset="-128"/>
                <a:ea typeface="HGS創英角ﾎﾟｯﾌﾟ体" pitchFamily="50" charset="-128"/>
              </a:rPr>
              <a:t>2015</a:t>
            </a:r>
            <a:r>
              <a:rPr lang="ja-JP" altLang="en-US" sz="1200" dirty="0">
                <a:solidFill>
                  <a:srgbClr val="000000"/>
                </a:solidFill>
                <a:latin typeface="HGS創英角ﾎﾟｯﾌﾟ体" pitchFamily="50" charset="-128"/>
                <a:ea typeface="HGS創英角ﾎﾟｯﾌﾟ体" pitchFamily="50" charset="-128"/>
              </a:rPr>
              <a:t>年</a:t>
            </a:r>
          </a:p>
          <a:p>
            <a:pPr algn="ctr"/>
            <a:r>
              <a:rPr lang="en-US" altLang="ja-JP" sz="1200" dirty="0">
                <a:solidFill>
                  <a:srgbClr val="000000"/>
                </a:solidFill>
                <a:latin typeface="HGS創英角ﾎﾟｯﾌﾟ体" pitchFamily="50" charset="-128"/>
                <a:ea typeface="HGS創英角ﾎﾟｯﾌﾟ体" pitchFamily="50" charset="-128"/>
              </a:rPr>
              <a:t>3,600</a:t>
            </a:r>
            <a:r>
              <a:rPr lang="ja-JP" altLang="en-US" sz="1200" dirty="0">
                <a:solidFill>
                  <a:srgbClr val="000000"/>
                </a:solidFill>
                <a:latin typeface="HGS創英角ﾎﾟｯﾌﾟ体" pitchFamily="50" charset="-128"/>
                <a:ea typeface="HGS創英角ﾎﾟｯﾌﾟ体" pitchFamily="50" charset="-128"/>
              </a:rPr>
              <a:t>万</a:t>
            </a:r>
            <a:r>
              <a:rPr lang="en-US" altLang="ja-JP" sz="1200" dirty="0">
                <a:solidFill>
                  <a:srgbClr val="000000"/>
                </a:solidFill>
                <a:latin typeface="HGS創英角ﾎﾟｯﾌﾟ体" pitchFamily="50" charset="-128"/>
                <a:ea typeface="HGS創英角ﾎﾟｯﾌﾟ体" pitchFamily="50" charset="-128"/>
              </a:rPr>
              <a:t>m</a:t>
            </a:r>
            <a:r>
              <a:rPr lang="en-US" altLang="ja-JP" sz="1200" baseline="30000" dirty="0">
                <a:solidFill>
                  <a:srgbClr val="000000"/>
                </a:solidFill>
                <a:latin typeface="HGS創英角ﾎﾟｯﾌﾟ体" pitchFamily="50" charset="-128"/>
                <a:ea typeface="HGS創英角ﾎﾟｯﾌﾟ体" pitchFamily="50" charset="-128"/>
              </a:rPr>
              <a:t>3</a:t>
            </a:r>
            <a:r>
              <a:rPr lang="en-US" altLang="ja-JP" sz="1200" dirty="0">
                <a:solidFill>
                  <a:srgbClr val="000000"/>
                </a:solidFill>
                <a:latin typeface="HGS創英角ﾎﾟｯﾌﾟ体" pitchFamily="50" charset="-128"/>
                <a:ea typeface="HGS創英角ﾎﾟｯﾌﾟ体" pitchFamily="50" charset="-128"/>
              </a:rPr>
              <a:t>/</a:t>
            </a:r>
            <a:r>
              <a:rPr lang="ja-JP" altLang="en-US" sz="1200" dirty="0">
                <a:solidFill>
                  <a:srgbClr val="000000"/>
                </a:solidFill>
                <a:latin typeface="HGS創英角ﾎﾟｯﾌﾟ体" pitchFamily="50" charset="-128"/>
                <a:ea typeface="HGS創英角ﾎﾟｯﾌﾟ体" pitchFamily="50" charset="-128"/>
              </a:rPr>
              <a:t>日</a:t>
            </a:r>
          </a:p>
        </p:txBody>
      </p:sp>
      <p:sp>
        <p:nvSpPr>
          <p:cNvPr id="4" name="AutoShape 9"/>
          <p:cNvSpPr>
            <a:spLocks noChangeArrowheads="1"/>
          </p:cNvSpPr>
          <p:nvPr/>
        </p:nvSpPr>
        <p:spPr bwMode="auto">
          <a:xfrm>
            <a:off x="5778339" y="2926780"/>
            <a:ext cx="1420548" cy="430212"/>
          </a:xfrm>
          <a:prstGeom prst="wedgeRectCallout">
            <a:avLst>
              <a:gd name="adj1" fmla="val -9036"/>
              <a:gd name="adj2" fmla="val 121760"/>
            </a:avLst>
          </a:prstGeom>
          <a:ln>
            <a:headEnd/>
            <a:tailEnd/>
          </a:ln>
        </p:spPr>
        <p:style>
          <a:lnRef idx="2">
            <a:schemeClr val="accent1"/>
          </a:lnRef>
          <a:fillRef idx="1">
            <a:schemeClr val="lt1"/>
          </a:fillRef>
          <a:effectRef idx="0">
            <a:schemeClr val="accent1"/>
          </a:effectRef>
          <a:fontRef idx="minor">
            <a:schemeClr val="dk1"/>
          </a:fontRef>
        </p:style>
        <p:txBody>
          <a:bodyPr lIns="91421" tIns="45710" rIns="91421" bIns="45710"/>
          <a:lstStyle>
            <a:lvl1pPr algn="l">
              <a:spcBef>
                <a:spcPct val="0"/>
              </a:spcBef>
              <a:defRPr kumimoji="1">
                <a:solidFill>
                  <a:schemeClr val="tx1"/>
                </a:solidFill>
                <a:latin typeface="Arial" charset="0"/>
                <a:ea typeface="ＭＳ Ｐゴシック" pitchFamily="50" charset="-128"/>
              </a:defRPr>
            </a:lvl1pPr>
            <a:lvl2pPr marL="742950" indent="-285750" algn="l">
              <a:spcBef>
                <a:spcPct val="0"/>
              </a:spcBef>
              <a:defRPr kumimoji="1">
                <a:solidFill>
                  <a:schemeClr val="tx1"/>
                </a:solidFill>
                <a:latin typeface="Arial" charset="0"/>
                <a:ea typeface="ＭＳ Ｐゴシック" pitchFamily="50" charset="-128"/>
              </a:defRPr>
            </a:lvl2pPr>
            <a:lvl3pPr marL="1143000" indent="-228600" algn="l">
              <a:spcBef>
                <a:spcPct val="0"/>
              </a:spcBef>
              <a:defRPr kumimoji="1">
                <a:solidFill>
                  <a:schemeClr val="tx1"/>
                </a:solidFill>
                <a:latin typeface="Arial" charset="0"/>
                <a:ea typeface="ＭＳ Ｐゴシック" pitchFamily="50" charset="-128"/>
              </a:defRPr>
            </a:lvl3pPr>
            <a:lvl4pPr marL="1600200" indent="-228600" algn="l">
              <a:spcBef>
                <a:spcPct val="0"/>
              </a:spcBef>
              <a:defRPr kumimoji="1">
                <a:solidFill>
                  <a:schemeClr val="tx1"/>
                </a:solidFill>
                <a:latin typeface="Arial" charset="0"/>
                <a:ea typeface="ＭＳ Ｐゴシック" pitchFamily="50" charset="-128"/>
              </a:defRPr>
            </a:lvl4pPr>
            <a:lvl5pPr marL="2057400" indent="-228600" algn="l">
              <a:spcBef>
                <a:spcPct val="0"/>
              </a:spcBef>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r>
              <a:rPr lang="en-US" altLang="ja-JP" sz="1200" dirty="0">
                <a:solidFill>
                  <a:srgbClr val="000000"/>
                </a:solidFill>
                <a:latin typeface="HGS創英角ﾎﾟｯﾌﾟ体" pitchFamily="50" charset="-128"/>
                <a:ea typeface="HGS創英角ﾎﾟｯﾌﾟ体" pitchFamily="50" charset="-128"/>
              </a:rPr>
              <a:t>2065</a:t>
            </a:r>
            <a:r>
              <a:rPr lang="ja-JP" altLang="en-US" sz="1200" dirty="0">
                <a:solidFill>
                  <a:srgbClr val="000000"/>
                </a:solidFill>
                <a:latin typeface="HGS創英角ﾎﾟｯﾌﾟ体" pitchFamily="50" charset="-128"/>
                <a:ea typeface="HGS創英角ﾎﾟｯﾌﾟ体" pitchFamily="50" charset="-128"/>
              </a:rPr>
              <a:t>年</a:t>
            </a:r>
          </a:p>
          <a:p>
            <a:pPr algn="ctr"/>
            <a:r>
              <a:rPr lang="en-US" altLang="ja-JP" sz="1200" dirty="0">
                <a:solidFill>
                  <a:srgbClr val="000000"/>
                </a:solidFill>
                <a:latin typeface="HGS創英角ﾎﾟｯﾌﾟ体" pitchFamily="50" charset="-128"/>
                <a:ea typeface="HGS創英角ﾎﾟｯﾌﾟ体" pitchFamily="50" charset="-128"/>
              </a:rPr>
              <a:t>2,200</a:t>
            </a:r>
            <a:r>
              <a:rPr lang="ja-JP" altLang="en-US" sz="1200" dirty="0">
                <a:solidFill>
                  <a:srgbClr val="000000"/>
                </a:solidFill>
                <a:latin typeface="HGS創英角ﾎﾟｯﾌﾟ体" pitchFamily="50" charset="-128"/>
                <a:ea typeface="HGS創英角ﾎﾟｯﾌﾟ体" pitchFamily="50" charset="-128"/>
              </a:rPr>
              <a:t>万</a:t>
            </a:r>
            <a:r>
              <a:rPr lang="en-US" altLang="ja-JP" sz="1200" dirty="0">
                <a:solidFill>
                  <a:srgbClr val="000000"/>
                </a:solidFill>
                <a:latin typeface="HGS創英角ﾎﾟｯﾌﾟ体" pitchFamily="50" charset="-128"/>
                <a:ea typeface="HGS創英角ﾎﾟｯﾌﾟ体" pitchFamily="50" charset="-128"/>
              </a:rPr>
              <a:t>m</a:t>
            </a:r>
            <a:r>
              <a:rPr lang="en-US" altLang="ja-JP" sz="1200" baseline="30000" dirty="0">
                <a:solidFill>
                  <a:srgbClr val="000000"/>
                </a:solidFill>
                <a:latin typeface="HGS創英角ﾎﾟｯﾌﾟ体" pitchFamily="50" charset="-128"/>
                <a:ea typeface="HGS創英角ﾎﾟｯﾌﾟ体" pitchFamily="50" charset="-128"/>
              </a:rPr>
              <a:t>3</a:t>
            </a:r>
            <a:r>
              <a:rPr lang="en-US" altLang="ja-JP" sz="1200" dirty="0">
                <a:solidFill>
                  <a:srgbClr val="000000"/>
                </a:solidFill>
                <a:latin typeface="HGS創英角ﾎﾟｯﾌﾟ体" pitchFamily="50" charset="-128"/>
                <a:ea typeface="HGS創英角ﾎﾟｯﾌﾟ体" pitchFamily="50" charset="-128"/>
              </a:rPr>
              <a:t>/</a:t>
            </a:r>
            <a:r>
              <a:rPr lang="ja-JP" altLang="en-US" sz="1200" dirty="0">
                <a:solidFill>
                  <a:srgbClr val="000000"/>
                </a:solidFill>
                <a:latin typeface="HGS創英角ﾎﾟｯﾌﾟ体" pitchFamily="50" charset="-128"/>
                <a:ea typeface="HGS創英角ﾎﾟｯﾌﾟ体" pitchFamily="50" charset="-128"/>
              </a:rPr>
              <a:t>日</a:t>
            </a:r>
          </a:p>
        </p:txBody>
      </p:sp>
      <p:sp>
        <p:nvSpPr>
          <p:cNvPr id="6" name="AutoShape 9"/>
          <p:cNvSpPr>
            <a:spLocks noChangeArrowheads="1"/>
          </p:cNvSpPr>
          <p:nvPr/>
        </p:nvSpPr>
        <p:spPr bwMode="auto">
          <a:xfrm>
            <a:off x="1580554" y="1916832"/>
            <a:ext cx="1420548" cy="430212"/>
          </a:xfrm>
          <a:prstGeom prst="wedgeRectCallout">
            <a:avLst>
              <a:gd name="adj1" fmla="val 55687"/>
              <a:gd name="adj2" fmla="val 74521"/>
            </a:avLst>
          </a:prstGeom>
          <a:ln>
            <a:headEnd/>
            <a:tailEnd/>
          </a:ln>
        </p:spPr>
        <p:style>
          <a:lnRef idx="2">
            <a:schemeClr val="accent1"/>
          </a:lnRef>
          <a:fillRef idx="1">
            <a:schemeClr val="lt1"/>
          </a:fillRef>
          <a:effectRef idx="0">
            <a:schemeClr val="accent1"/>
          </a:effectRef>
          <a:fontRef idx="minor">
            <a:schemeClr val="dk1"/>
          </a:fontRef>
        </p:style>
        <p:txBody>
          <a:bodyPr lIns="91421" tIns="45710" rIns="91421" bIns="45710"/>
          <a:lstStyle>
            <a:lvl1pPr algn="l">
              <a:spcBef>
                <a:spcPct val="0"/>
              </a:spcBef>
              <a:defRPr kumimoji="1">
                <a:solidFill>
                  <a:schemeClr val="tx1"/>
                </a:solidFill>
                <a:latin typeface="Arial" charset="0"/>
                <a:ea typeface="ＭＳ Ｐゴシック" pitchFamily="50" charset="-128"/>
              </a:defRPr>
            </a:lvl1pPr>
            <a:lvl2pPr marL="742950" indent="-285750" algn="l">
              <a:spcBef>
                <a:spcPct val="0"/>
              </a:spcBef>
              <a:defRPr kumimoji="1">
                <a:solidFill>
                  <a:schemeClr val="tx1"/>
                </a:solidFill>
                <a:latin typeface="Arial" charset="0"/>
                <a:ea typeface="ＭＳ Ｐゴシック" pitchFamily="50" charset="-128"/>
              </a:defRPr>
            </a:lvl2pPr>
            <a:lvl3pPr marL="1143000" indent="-228600" algn="l">
              <a:spcBef>
                <a:spcPct val="0"/>
              </a:spcBef>
              <a:defRPr kumimoji="1">
                <a:solidFill>
                  <a:schemeClr val="tx1"/>
                </a:solidFill>
                <a:latin typeface="Arial" charset="0"/>
                <a:ea typeface="ＭＳ Ｐゴシック" pitchFamily="50" charset="-128"/>
              </a:defRPr>
            </a:lvl3pPr>
            <a:lvl4pPr marL="1600200" indent="-228600" algn="l">
              <a:spcBef>
                <a:spcPct val="0"/>
              </a:spcBef>
              <a:defRPr kumimoji="1">
                <a:solidFill>
                  <a:schemeClr val="tx1"/>
                </a:solidFill>
                <a:latin typeface="Arial" charset="0"/>
                <a:ea typeface="ＭＳ Ｐゴシック" pitchFamily="50" charset="-128"/>
              </a:defRPr>
            </a:lvl4pPr>
            <a:lvl5pPr marL="2057400" indent="-228600" algn="l">
              <a:spcBef>
                <a:spcPct val="0"/>
              </a:spcBef>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200" dirty="0">
                <a:solidFill>
                  <a:srgbClr val="000000"/>
                </a:solidFill>
                <a:latin typeface="HGS創英角ﾎﾟｯﾌﾟ体" pitchFamily="50" charset="-128"/>
                <a:ea typeface="HGS創英角ﾎﾟｯﾌﾟ体" pitchFamily="50" charset="-128"/>
              </a:rPr>
              <a:t>ピーク</a:t>
            </a:r>
            <a:r>
              <a:rPr lang="en-US" altLang="ja-JP" sz="1200" dirty="0">
                <a:solidFill>
                  <a:srgbClr val="000000"/>
                </a:solidFill>
                <a:latin typeface="HGS創英角ﾎﾟｯﾌﾟ体" pitchFamily="50" charset="-128"/>
                <a:ea typeface="HGS創英角ﾎﾟｯﾌﾟ体" pitchFamily="50" charset="-128"/>
              </a:rPr>
              <a:t>2000</a:t>
            </a:r>
            <a:r>
              <a:rPr lang="ja-JP" altLang="en-US" sz="1200" dirty="0">
                <a:solidFill>
                  <a:srgbClr val="000000"/>
                </a:solidFill>
                <a:latin typeface="HGS創英角ﾎﾟｯﾌﾟ体" pitchFamily="50" charset="-128"/>
                <a:ea typeface="HGS創英角ﾎﾟｯﾌﾟ体" pitchFamily="50" charset="-128"/>
              </a:rPr>
              <a:t>年</a:t>
            </a:r>
          </a:p>
          <a:p>
            <a:pPr algn="ctr"/>
            <a:r>
              <a:rPr lang="en-US" altLang="ja-JP" sz="1200" dirty="0">
                <a:solidFill>
                  <a:srgbClr val="000000"/>
                </a:solidFill>
                <a:latin typeface="HGS創英角ﾎﾟｯﾌﾟ体" pitchFamily="50" charset="-128"/>
                <a:ea typeface="HGS創英角ﾎﾟｯﾌﾟ体" pitchFamily="50" charset="-128"/>
              </a:rPr>
              <a:t>3,900</a:t>
            </a:r>
            <a:r>
              <a:rPr lang="ja-JP" altLang="en-US" sz="1200" dirty="0">
                <a:solidFill>
                  <a:srgbClr val="000000"/>
                </a:solidFill>
                <a:latin typeface="HGS創英角ﾎﾟｯﾌﾟ体" pitchFamily="50" charset="-128"/>
                <a:ea typeface="HGS創英角ﾎﾟｯﾌﾟ体" pitchFamily="50" charset="-128"/>
              </a:rPr>
              <a:t>万</a:t>
            </a:r>
            <a:r>
              <a:rPr lang="en-US" altLang="ja-JP" sz="1200" dirty="0">
                <a:solidFill>
                  <a:srgbClr val="000000"/>
                </a:solidFill>
                <a:latin typeface="HGS創英角ﾎﾟｯﾌﾟ体" pitchFamily="50" charset="-128"/>
                <a:ea typeface="HGS創英角ﾎﾟｯﾌﾟ体" pitchFamily="50" charset="-128"/>
              </a:rPr>
              <a:t>m</a:t>
            </a:r>
            <a:r>
              <a:rPr lang="en-US" altLang="ja-JP" sz="1200" baseline="30000" dirty="0">
                <a:solidFill>
                  <a:srgbClr val="000000"/>
                </a:solidFill>
                <a:latin typeface="HGS創英角ﾎﾟｯﾌﾟ体" pitchFamily="50" charset="-128"/>
                <a:ea typeface="HGS創英角ﾎﾟｯﾌﾟ体" pitchFamily="50" charset="-128"/>
              </a:rPr>
              <a:t>3</a:t>
            </a:r>
            <a:r>
              <a:rPr lang="en-US" altLang="ja-JP" sz="1200" dirty="0">
                <a:solidFill>
                  <a:srgbClr val="000000"/>
                </a:solidFill>
                <a:latin typeface="HGS創英角ﾎﾟｯﾌﾟ体" pitchFamily="50" charset="-128"/>
                <a:ea typeface="HGS創英角ﾎﾟｯﾌﾟ体" pitchFamily="50" charset="-128"/>
              </a:rPr>
              <a:t>/</a:t>
            </a:r>
            <a:r>
              <a:rPr lang="ja-JP" altLang="en-US" sz="1200" dirty="0">
                <a:solidFill>
                  <a:srgbClr val="000000"/>
                </a:solidFill>
                <a:latin typeface="HGS創英角ﾎﾟｯﾌﾟ体" pitchFamily="50" charset="-128"/>
                <a:ea typeface="HGS創英角ﾎﾟｯﾌﾟ体" pitchFamily="50" charset="-128"/>
              </a:rPr>
              <a:t>日</a:t>
            </a:r>
          </a:p>
        </p:txBody>
      </p:sp>
      <p:sp>
        <p:nvSpPr>
          <p:cNvPr id="18" name="Text Box 8"/>
          <p:cNvSpPr txBox="1">
            <a:spLocks noChangeArrowheads="1"/>
          </p:cNvSpPr>
          <p:nvPr/>
        </p:nvSpPr>
        <p:spPr bwMode="auto">
          <a:xfrm>
            <a:off x="272481" y="5823634"/>
            <a:ext cx="9289032" cy="106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55" tIns="45681" rIns="91355" bIns="45681">
            <a:spAutoFit/>
          </a:bodyPr>
          <a:lstStyle/>
          <a:p>
            <a:pPr>
              <a:spcBef>
                <a:spcPct val="0"/>
              </a:spcBef>
            </a:pPr>
            <a:r>
              <a:rPr lang="en-US" altLang="ja-JP" sz="900" dirty="0">
                <a:solidFill>
                  <a:prstClr val="black"/>
                </a:solidFill>
                <a:latin typeface="ＭＳ ゴシック" pitchFamily="49" charset="-128"/>
                <a:ea typeface="ＭＳ ゴシック" pitchFamily="49" charset="-128"/>
              </a:rPr>
              <a:t>【</a:t>
            </a:r>
            <a:r>
              <a:rPr lang="ja-JP" altLang="en-US" sz="900" dirty="0">
                <a:solidFill>
                  <a:prstClr val="black"/>
                </a:solidFill>
                <a:latin typeface="ＭＳ ゴシック" pitchFamily="49" charset="-128"/>
                <a:ea typeface="ＭＳ ゴシック" pitchFamily="49" charset="-128"/>
              </a:rPr>
              <a:t>推計方法</a:t>
            </a:r>
            <a:r>
              <a:rPr lang="en-US" altLang="ja-JP" sz="900" dirty="0">
                <a:solidFill>
                  <a:prstClr val="black"/>
                </a:solidFill>
                <a:latin typeface="ＭＳ ゴシック" pitchFamily="49" charset="-128"/>
                <a:ea typeface="ＭＳ ゴシック" pitchFamily="49" charset="-128"/>
              </a:rPr>
              <a:t>】</a:t>
            </a:r>
          </a:p>
          <a:p>
            <a:pPr>
              <a:spcBef>
                <a:spcPct val="0"/>
              </a:spcBef>
            </a:pPr>
            <a:r>
              <a:rPr lang="en-US" altLang="ja-JP" sz="900" dirty="0">
                <a:solidFill>
                  <a:prstClr val="black"/>
                </a:solidFill>
                <a:latin typeface="ＭＳ ゴシック" pitchFamily="49" charset="-128"/>
                <a:ea typeface="ＭＳ ゴシック" pitchFamily="49" charset="-128"/>
              </a:rPr>
              <a:t>①</a:t>
            </a:r>
            <a:r>
              <a:rPr lang="ja-JP" altLang="en-US" sz="900" dirty="0">
                <a:solidFill>
                  <a:prstClr val="black"/>
                </a:solidFill>
                <a:latin typeface="ＭＳ ゴシック" pitchFamily="49" charset="-128"/>
                <a:ea typeface="ＭＳ ゴシック" pitchFamily="49" charset="-128"/>
              </a:rPr>
              <a:t>給水人口：日本の将来推計人口（平成</a:t>
            </a:r>
            <a:r>
              <a:rPr lang="en-US" altLang="ja-JP" sz="900" dirty="0">
                <a:solidFill>
                  <a:prstClr val="black"/>
                </a:solidFill>
                <a:latin typeface="ＭＳ ゴシック" pitchFamily="49" charset="-128"/>
                <a:ea typeface="ＭＳ ゴシック" pitchFamily="49" charset="-128"/>
              </a:rPr>
              <a:t>29</a:t>
            </a:r>
            <a:r>
              <a:rPr lang="ja-JP" altLang="en-US" sz="900" dirty="0">
                <a:solidFill>
                  <a:prstClr val="black"/>
                </a:solidFill>
                <a:latin typeface="ＭＳ ゴシック" pitchFamily="49" charset="-128"/>
                <a:ea typeface="ＭＳ ゴシック" pitchFamily="49" charset="-128"/>
              </a:rPr>
              <a:t>年推計）に上水道普及率（Ｈ</a:t>
            </a:r>
            <a:r>
              <a:rPr lang="en-US" altLang="ja-JP" sz="900" dirty="0">
                <a:solidFill>
                  <a:prstClr val="black"/>
                </a:solidFill>
                <a:latin typeface="ＭＳ ゴシック" pitchFamily="49" charset="-128"/>
                <a:ea typeface="ＭＳ ゴシック" pitchFamily="49" charset="-128"/>
              </a:rPr>
              <a:t>27</a:t>
            </a:r>
            <a:r>
              <a:rPr lang="ja-JP" altLang="en-US" sz="900" dirty="0">
                <a:solidFill>
                  <a:prstClr val="black"/>
                </a:solidFill>
                <a:latin typeface="ＭＳ ゴシック" pitchFamily="49" charset="-128"/>
                <a:ea typeface="ＭＳ ゴシック" pitchFamily="49" charset="-128"/>
              </a:rPr>
              <a:t>実績</a:t>
            </a:r>
            <a:r>
              <a:rPr lang="en-US" altLang="ja-JP" sz="900" dirty="0">
                <a:solidFill>
                  <a:prstClr val="black"/>
                </a:solidFill>
                <a:latin typeface="ＭＳ ゴシック" pitchFamily="49" charset="-128"/>
                <a:ea typeface="ＭＳ ゴシック" pitchFamily="49" charset="-128"/>
              </a:rPr>
              <a:t>94.4</a:t>
            </a:r>
            <a:r>
              <a:rPr lang="ja-JP" altLang="en-US" sz="900" dirty="0">
                <a:solidFill>
                  <a:prstClr val="black"/>
                </a:solidFill>
                <a:latin typeface="ＭＳ ゴシック" pitchFamily="49" charset="-128"/>
                <a:ea typeface="ＭＳ ゴシック" pitchFamily="49" charset="-128"/>
              </a:rPr>
              <a:t>％）を乗じて算出した。</a:t>
            </a:r>
          </a:p>
          <a:p>
            <a:pPr>
              <a:spcBef>
                <a:spcPct val="0"/>
              </a:spcBef>
            </a:pPr>
            <a:r>
              <a:rPr lang="ja-JP" altLang="en-US" sz="900" dirty="0">
                <a:solidFill>
                  <a:prstClr val="black"/>
                </a:solidFill>
                <a:latin typeface="ＭＳ ゴシック" pitchFamily="49" charset="-128"/>
                <a:ea typeface="ＭＳ ゴシック" pitchFamily="49" charset="-128"/>
              </a:rPr>
              <a:t>②有収水量：家庭用と家庭用以外に分類して推計した。</a:t>
            </a:r>
          </a:p>
          <a:p>
            <a:pPr>
              <a:spcBef>
                <a:spcPct val="0"/>
              </a:spcBef>
            </a:pPr>
            <a:r>
              <a:rPr lang="ja-JP" altLang="en-US" sz="900" dirty="0">
                <a:solidFill>
                  <a:prstClr val="black"/>
                </a:solidFill>
                <a:latin typeface="ＭＳ ゴシック" pitchFamily="49" charset="-128"/>
                <a:ea typeface="ＭＳ ゴシック" pitchFamily="49" charset="-128"/>
              </a:rPr>
              <a:t>　　　　　　家庭用有収水量＝家庭用原単位</a:t>
            </a:r>
            <a:r>
              <a:rPr lang="en-US" altLang="ja-JP" sz="900" dirty="0">
                <a:solidFill>
                  <a:prstClr val="black"/>
                </a:solidFill>
                <a:latin typeface="ＭＳ ゴシック" pitchFamily="49" charset="-128"/>
                <a:ea typeface="ＭＳ ゴシック" pitchFamily="49" charset="-128"/>
              </a:rPr>
              <a:t>×</a:t>
            </a:r>
            <a:r>
              <a:rPr lang="ja-JP" altLang="en-US" sz="900" dirty="0">
                <a:solidFill>
                  <a:prstClr val="black"/>
                </a:solidFill>
                <a:latin typeface="ＭＳ ゴシック" pitchFamily="49" charset="-128"/>
                <a:ea typeface="ＭＳ ゴシック" pitchFamily="49" charset="-128"/>
              </a:rPr>
              <a:t>給水人口</a:t>
            </a:r>
          </a:p>
          <a:p>
            <a:pPr marL="631693" indent="-631693">
              <a:spcBef>
                <a:spcPct val="0"/>
              </a:spcBef>
            </a:pPr>
            <a:r>
              <a:rPr lang="ja-JP" altLang="en-US" sz="900" dirty="0">
                <a:solidFill>
                  <a:prstClr val="black"/>
                </a:solidFill>
                <a:latin typeface="ＭＳ ゴシック" pitchFamily="49" charset="-128"/>
                <a:ea typeface="ＭＳ ゴシック" pitchFamily="49" charset="-128"/>
              </a:rPr>
              <a:t>　　　　　　家庭用以外有収水量は、今後の景気の動向や地下水利用専用水道等の動向を把握することが困難であることから、家庭用有収水量の推移に準じて推移するものと考え、家庭用有収水量の比率（</a:t>
            </a:r>
            <a:r>
              <a:rPr lang="en-US" altLang="ja-JP" sz="900" dirty="0">
                <a:solidFill>
                  <a:prstClr val="black"/>
                </a:solidFill>
                <a:latin typeface="ＭＳ ゴシック" pitchFamily="49" charset="-128"/>
                <a:ea typeface="ＭＳ ゴシック" pitchFamily="49" charset="-128"/>
              </a:rPr>
              <a:t>0.310</a:t>
            </a:r>
            <a:r>
              <a:rPr lang="ja-JP" altLang="en-US" sz="900" dirty="0">
                <a:solidFill>
                  <a:prstClr val="black"/>
                </a:solidFill>
                <a:latin typeface="ＭＳ ゴシック" pitchFamily="49" charset="-128"/>
                <a:ea typeface="ＭＳ ゴシック" pitchFamily="49" charset="-128"/>
              </a:rPr>
              <a:t>）で設定した。</a:t>
            </a:r>
            <a:endParaRPr lang="en-US" altLang="ja-JP" sz="900" dirty="0">
              <a:solidFill>
                <a:prstClr val="black"/>
              </a:solidFill>
              <a:latin typeface="ＭＳ ゴシック" pitchFamily="49" charset="-128"/>
              <a:ea typeface="ＭＳ ゴシック" pitchFamily="49" charset="-128"/>
            </a:endParaRPr>
          </a:p>
          <a:p>
            <a:pPr marL="631693" indent="-631693">
              <a:spcBef>
                <a:spcPct val="0"/>
              </a:spcBef>
            </a:pPr>
            <a:r>
              <a:rPr lang="ja-JP" altLang="en-US" sz="900" dirty="0">
                <a:solidFill>
                  <a:prstClr val="black"/>
                </a:solidFill>
                <a:latin typeface="ＭＳ ゴシック" pitchFamily="49" charset="-128"/>
                <a:ea typeface="ＭＳ ゴシック" pitchFamily="49" charset="-128"/>
              </a:rPr>
              <a:t>③高位、低位は、日本の将来推計人口の死亡低位仮定出生高位（高位）、死亡高位仮定出生低位（低位）に変更した場合の推計結果である。</a:t>
            </a:r>
          </a:p>
        </p:txBody>
      </p:sp>
      <p:sp>
        <p:nvSpPr>
          <p:cNvPr id="13" name="正方形/長方形 12"/>
          <p:cNvSpPr/>
          <p:nvPr/>
        </p:nvSpPr>
        <p:spPr>
          <a:xfrm>
            <a:off x="-4001" y="-6336"/>
            <a:ext cx="9906000" cy="504000"/>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2800" dirty="0">
                <a:solidFill>
                  <a:prstClr val="black"/>
                </a:solidFill>
                <a:latin typeface="ＭＳ Ｐゴシック"/>
              </a:rPr>
              <a:t>人口減少社会の水道事業</a:t>
            </a:r>
          </a:p>
        </p:txBody>
      </p:sp>
      <p:sp>
        <p:nvSpPr>
          <p:cNvPr id="8" name="スライド番号プレースホルダー 7"/>
          <p:cNvSpPr>
            <a:spLocks noGrp="1"/>
          </p:cNvSpPr>
          <p:nvPr>
            <p:ph type="sldNum" sz="quarter" idx="12"/>
          </p:nvPr>
        </p:nvSpPr>
        <p:spPr>
          <a:xfrm>
            <a:off x="9231475" y="6309320"/>
            <a:ext cx="546061" cy="385018"/>
          </a:xfrm>
        </p:spPr>
        <p:txBody>
          <a:bodyPr/>
          <a:lstStyle/>
          <a:p>
            <a:pPr>
              <a:defRPr/>
            </a:pPr>
            <a:fld id="{90E99231-4AF4-4BA3-8C8A-22394F57FC93}" type="slidenum">
              <a:rPr lang="ja-JP" altLang="en-US" smtClean="0">
                <a:solidFill>
                  <a:prstClr val="black">
                    <a:tint val="75000"/>
                  </a:prstClr>
                </a:solidFill>
              </a:rPr>
              <a:pPr>
                <a:defRPr/>
              </a:pPr>
              <a:t>3</a:t>
            </a:fld>
            <a:endParaRPr lang="ja-JP" altLang="en-US" dirty="0">
              <a:solidFill>
                <a:prstClr val="black">
                  <a:tint val="75000"/>
                </a:prstClr>
              </a:solidFill>
            </a:endParaRPr>
          </a:p>
        </p:txBody>
      </p:sp>
      <p:sp>
        <p:nvSpPr>
          <p:cNvPr id="11" name="AutoShape 9"/>
          <p:cNvSpPr>
            <a:spLocks noChangeArrowheads="1"/>
          </p:cNvSpPr>
          <p:nvPr/>
        </p:nvSpPr>
        <p:spPr bwMode="auto">
          <a:xfrm>
            <a:off x="2315096" y="4048936"/>
            <a:ext cx="1420548" cy="430212"/>
          </a:xfrm>
          <a:prstGeom prst="wedgeRectCallout">
            <a:avLst>
              <a:gd name="adj1" fmla="val -763"/>
              <a:gd name="adj2" fmla="val -168389"/>
            </a:avLst>
          </a:prstGeom>
          <a:ln>
            <a:headEnd/>
            <a:tailEnd/>
          </a:ln>
        </p:spPr>
        <p:style>
          <a:lnRef idx="2">
            <a:schemeClr val="accent1"/>
          </a:lnRef>
          <a:fillRef idx="1">
            <a:schemeClr val="lt1"/>
          </a:fillRef>
          <a:effectRef idx="0">
            <a:schemeClr val="accent1"/>
          </a:effectRef>
          <a:fontRef idx="minor">
            <a:schemeClr val="dk1"/>
          </a:fontRef>
        </p:style>
        <p:txBody>
          <a:bodyPr lIns="91421" tIns="45710" rIns="91421" bIns="45710"/>
          <a:lstStyle>
            <a:lvl1pPr algn="l">
              <a:spcBef>
                <a:spcPct val="0"/>
              </a:spcBef>
              <a:defRPr kumimoji="1">
                <a:solidFill>
                  <a:schemeClr val="tx1"/>
                </a:solidFill>
                <a:latin typeface="Arial" charset="0"/>
                <a:ea typeface="ＭＳ Ｐゴシック" pitchFamily="50" charset="-128"/>
              </a:defRPr>
            </a:lvl1pPr>
            <a:lvl2pPr marL="742950" indent="-285750" algn="l">
              <a:spcBef>
                <a:spcPct val="0"/>
              </a:spcBef>
              <a:defRPr kumimoji="1">
                <a:solidFill>
                  <a:schemeClr val="tx1"/>
                </a:solidFill>
                <a:latin typeface="Arial" charset="0"/>
                <a:ea typeface="ＭＳ Ｐゴシック" pitchFamily="50" charset="-128"/>
              </a:defRPr>
            </a:lvl2pPr>
            <a:lvl3pPr marL="1143000" indent="-228600" algn="l">
              <a:spcBef>
                <a:spcPct val="0"/>
              </a:spcBef>
              <a:defRPr kumimoji="1">
                <a:solidFill>
                  <a:schemeClr val="tx1"/>
                </a:solidFill>
                <a:latin typeface="Arial" charset="0"/>
                <a:ea typeface="ＭＳ Ｐゴシック" pitchFamily="50" charset="-128"/>
              </a:defRPr>
            </a:lvl3pPr>
            <a:lvl4pPr marL="1600200" indent="-228600" algn="l">
              <a:spcBef>
                <a:spcPct val="0"/>
              </a:spcBef>
              <a:defRPr kumimoji="1">
                <a:solidFill>
                  <a:schemeClr val="tx1"/>
                </a:solidFill>
                <a:latin typeface="Arial" charset="0"/>
                <a:ea typeface="ＭＳ Ｐゴシック" pitchFamily="50" charset="-128"/>
              </a:defRPr>
            </a:lvl4pPr>
            <a:lvl5pPr marL="2057400" indent="-228600" algn="l">
              <a:spcBef>
                <a:spcPct val="0"/>
              </a:spcBef>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r>
              <a:rPr lang="ja-JP" altLang="en-US" sz="1200" dirty="0">
                <a:solidFill>
                  <a:srgbClr val="000000"/>
                </a:solidFill>
                <a:latin typeface="HGS創英角ﾎﾟｯﾌﾟ体" pitchFamily="50" charset="-128"/>
                <a:ea typeface="HGS創英角ﾎﾟｯﾌﾟ体" pitchFamily="50" charset="-128"/>
              </a:rPr>
              <a:t>ピーク</a:t>
            </a:r>
            <a:r>
              <a:rPr lang="en-US" altLang="ja-JP" sz="1200" dirty="0">
                <a:solidFill>
                  <a:srgbClr val="000000"/>
                </a:solidFill>
                <a:latin typeface="HGS創英角ﾎﾟｯﾌﾟ体" pitchFamily="50" charset="-128"/>
                <a:ea typeface="HGS創英角ﾎﾟｯﾌﾟ体" pitchFamily="50" charset="-128"/>
              </a:rPr>
              <a:t>1998</a:t>
            </a:r>
            <a:r>
              <a:rPr lang="ja-JP" altLang="en-US" sz="1200" dirty="0">
                <a:solidFill>
                  <a:srgbClr val="000000"/>
                </a:solidFill>
                <a:latin typeface="HGS創英角ﾎﾟｯﾌﾟ体" pitchFamily="50" charset="-128"/>
                <a:ea typeface="HGS創英角ﾎﾟｯﾌﾟ体" pitchFamily="50" charset="-128"/>
              </a:rPr>
              <a:t>年</a:t>
            </a:r>
          </a:p>
          <a:p>
            <a:pPr algn="ctr"/>
            <a:r>
              <a:rPr lang="en-US" altLang="ja-JP" sz="1200" dirty="0">
                <a:solidFill>
                  <a:srgbClr val="000000"/>
                </a:solidFill>
                <a:latin typeface="HGS創英角ﾎﾟｯﾌﾟ体" pitchFamily="50" charset="-128"/>
                <a:ea typeface="HGS創英角ﾎﾟｯﾌﾟ体" pitchFamily="50" charset="-128"/>
              </a:rPr>
              <a:t>243</a:t>
            </a:r>
            <a:r>
              <a:rPr lang="ja-JP" altLang="en-US" sz="1200" dirty="0">
                <a:solidFill>
                  <a:srgbClr val="000000"/>
                </a:solidFill>
                <a:latin typeface="HGS創英角ﾎﾟｯﾌﾟ体" pitchFamily="50" charset="-128"/>
                <a:ea typeface="HGS創英角ﾎﾟｯﾌﾟ体" pitchFamily="50" charset="-128"/>
              </a:rPr>
              <a:t>Ｌ</a:t>
            </a:r>
            <a:r>
              <a:rPr lang="en-US" altLang="ja-JP" sz="1200" dirty="0">
                <a:solidFill>
                  <a:srgbClr val="000000"/>
                </a:solidFill>
                <a:latin typeface="HGS創英角ﾎﾟｯﾌﾟ体" pitchFamily="50" charset="-128"/>
                <a:ea typeface="HGS創英角ﾎﾟｯﾌﾟ体" pitchFamily="50" charset="-128"/>
              </a:rPr>
              <a:t>/</a:t>
            </a:r>
            <a:r>
              <a:rPr lang="ja-JP" altLang="en-US" sz="1200" dirty="0">
                <a:solidFill>
                  <a:srgbClr val="000000"/>
                </a:solidFill>
                <a:latin typeface="HGS創英角ﾎﾟｯﾌﾟ体" pitchFamily="50" charset="-128"/>
                <a:ea typeface="HGS創英角ﾎﾟｯﾌﾟ体" pitchFamily="50" charset="-128"/>
              </a:rPr>
              <a:t>人</a:t>
            </a:r>
            <a:r>
              <a:rPr lang="en-US" altLang="ja-JP" sz="1200" dirty="0">
                <a:solidFill>
                  <a:srgbClr val="000000"/>
                </a:solidFill>
                <a:latin typeface="HGS創英角ﾎﾟｯﾌﾟ体" pitchFamily="50" charset="-128"/>
                <a:ea typeface="HGS創英角ﾎﾟｯﾌﾟ体" pitchFamily="50" charset="-128"/>
              </a:rPr>
              <a:t>/</a:t>
            </a:r>
            <a:r>
              <a:rPr lang="ja-JP" altLang="en-US" sz="1200" dirty="0">
                <a:solidFill>
                  <a:srgbClr val="000000"/>
                </a:solidFill>
                <a:latin typeface="HGS創英角ﾎﾟｯﾌﾟ体" pitchFamily="50" charset="-128"/>
                <a:ea typeface="HGS創英角ﾎﾟｯﾌﾟ体" pitchFamily="50" charset="-128"/>
              </a:rPr>
              <a:t>日</a:t>
            </a:r>
          </a:p>
        </p:txBody>
      </p:sp>
      <p:sp>
        <p:nvSpPr>
          <p:cNvPr id="2" name="円/楕円 1"/>
          <p:cNvSpPr/>
          <p:nvPr/>
        </p:nvSpPr>
        <p:spPr>
          <a:xfrm>
            <a:off x="1172736" y="2636912"/>
            <a:ext cx="1404000" cy="321829"/>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t>有収水量</a:t>
            </a:r>
          </a:p>
        </p:txBody>
      </p:sp>
      <p:sp>
        <p:nvSpPr>
          <p:cNvPr id="15" name="円/楕円 14"/>
          <p:cNvSpPr/>
          <p:nvPr/>
        </p:nvSpPr>
        <p:spPr>
          <a:xfrm>
            <a:off x="4797199" y="4806748"/>
            <a:ext cx="1950000" cy="324000"/>
          </a:xfrm>
          <a:prstGeom prst="ellips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a:t>家庭用原単位</a:t>
            </a:r>
            <a:endParaRPr kumimoji="1" lang="ja-JP" altLang="en-US" sz="1400" dirty="0"/>
          </a:p>
        </p:txBody>
      </p:sp>
      <p:sp>
        <p:nvSpPr>
          <p:cNvPr id="14" name="AutoShape 9"/>
          <p:cNvSpPr>
            <a:spLocks noChangeArrowheads="1"/>
          </p:cNvSpPr>
          <p:nvPr/>
        </p:nvSpPr>
        <p:spPr bwMode="auto">
          <a:xfrm>
            <a:off x="3953691" y="4020800"/>
            <a:ext cx="1420548" cy="430212"/>
          </a:xfrm>
          <a:prstGeom prst="wedgeRectCallout">
            <a:avLst>
              <a:gd name="adj1" fmla="val -52787"/>
              <a:gd name="adj2" fmla="val -107661"/>
            </a:avLst>
          </a:prstGeom>
          <a:ln>
            <a:headEnd/>
            <a:tailEnd/>
          </a:ln>
        </p:spPr>
        <p:style>
          <a:lnRef idx="2">
            <a:schemeClr val="accent1"/>
          </a:lnRef>
          <a:fillRef idx="1">
            <a:schemeClr val="lt1"/>
          </a:fillRef>
          <a:effectRef idx="0">
            <a:schemeClr val="accent1"/>
          </a:effectRef>
          <a:fontRef idx="minor">
            <a:schemeClr val="dk1"/>
          </a:fontRef>
        </p:style>
        <p:txBody>
          <a:bodyPr lIns="91421" tIns="45710" rIns="91421" bIns="45710"/>
          <a:lstStyle>
            <a:lvl1pPr algn="l">
              <a:spcBef>
                <a:spcPct val="0"/>
              </a:spcBef>
              <a:defRPr kumimoji="1">
                <a:solidFill>
                  <a:schemeClr val="tx1"/>
                </a:solidFill>
                <a:latin typeface="Arial" charset="0"/>
                <a:ea typeface="ＭＳ Ｐゴシック" pitchFamily="50" charset="-128"/>
              </a:defRPr>
            </a:lvl1pPr>
            <a:lvl2pPr marL="742950" indent="-285750" algn="l">
              <a:spcBef>
                <a:spcPct val="0"/>
              </a:spcBef>
              <a:defRPr kumimoji="1">
                <a:solidFill>
                  <a:schemeClr val="tx1"/>
                </a:solidFill>
                <a:latin typeface="Arial" charset="0"/>
                <a:ea typeface="ＭＳ Ｐゴシック" pitchFamily="50" charset="-128"/>
              </a:defRPr>
            </a:lvl2pPr>
            <a:lvl3pPr marL="1143000" indent="-228600" algn="l">
              <a:spcBef>
                <a:spcPct val="0"/>
              </a:spcBef>
              <a:defRPr kumimoji="1">
                <a:solidFill>
                  <a:schemeClr val="tx1"/>
                </a:solidFill>
                <a:latin typeface="Arial" charset="0"/>
                <a:ea typeface="ＭＳ Ｐゴシック" pitchFamily="50" charset="-128"/>
              </a:defRPr>
            </a:lvl3pPr>
            <a:lvl4pPr marL="1600200" indent="-228600" algn="l">
              <a:spcBef>
                <a:spcPct val="0"/>
              </a:spcBef>
              <a:defRPr kumimoji="1">
                <a:solidFill>
                  <a:schemeClr val="tx1"/>
                </a:solidFill>
                <a:latin typeface="Arial" charset="0"/>
                <a:ea typeface="ＭＳ Ｐゴシック" pitchFamily="50" charset="-128"/>
              </a:defRPr>
            </a:lvl4pPr>
            <a:lvl5pPr marL="2057400" indent="-228600" algn="l">
              <a:spcBef>
                <a:spcPct val="0"/>
              </a:spcBef>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gn="ctr"/>
            <a:r>
              <a:rPr lang="en-US" altLang="ja-JP" sz="1200" dirty="0">
                <a:solidFill>
                  <a:srgbClr val="000000"/>
                </a:solidFill>
                <a:latin typeface="HGS創英角ﾎﾟｯﾌﾟ体" pitchFamily="50" charset="-128"/>
                <a:ea typeface="HGS創英角ﾎﾟｯﾌﾟ体" pitchFamily="50" charset="-128"/>
              </a:rPr>
              <a:t>2015</a:t>
            </a:r>
            <a:r>
              <a:rPr lang="ja-JP" altLang="en-US" sz="1200" dirty="0">
                <a:solidFill>
                  <a:srgbClr val="000000"/>
                </a:solidFill>
                <a:latin typeface="HGS創英角ﾎﾟｯﾌﾟ体" pitchFamily="50" charset="-128"/>
                <a:ea typeface="HGS創英角ﾎﾟｯﾌﾟ体" pitchFamily="50" charset="-128"/>
              </a:rPr>
              <a:t>年</a:t>
            </a:r>
          </a:p>
          <a:p>
            <a:pPr algn="ctr"/>
            <a:r>
              <a:rPr lang="en-US" altLang="ja-JP" sz="1200" dirty="0">
                <a:solidFill>
                  <a:srgbClr val="000000"/>
                </a:solidFill>
                <a:latin typeface="HGS創英角ﾎﾟｯﾌﾟ体" pitchFamily="50" charset="-128"/>
                <a:ea typeface="HGS創英角ﾎﾟｯﾌﾟ体" pitchFamily="50" charset="-128"/>
              </a:rPr>
              <a:t>227</a:t>
            </a:r>
            <a:r>
              <a:rPr lang="ja-JP" altLang="en-US" sz="1200" dirty="0">
                <a:solidFill>
                  <a:srgbClr val="000000"/>
                </a:solidFill>
                <a:latin typeface="HGS創英角ﾎﾟｯﾌﾟ体" pitchFamily="50" charset="-128"/>
                <a:ea typeface="HGS創英角ﾎﾟｯﾌﾟ体" pitchFamily="50" charset="-128"/>
              </a:rPr>
              <a:t>Ｌ</a:t>
            </a:r>
            <a:r>
              <a:rPr lang="en-US" altLang="ja-JP" sz="1200" dirty="0">
                <a:solidFill>
                  <a:srgbClr val="000000"/>
                </a:solidFill>
                <a:latin typeface="HGS創英角ﾎﾟｯﾌﾟ体" pitchFamily="50" charset="-128"/>
                <a:ea typeface="HGS創英角ﾎﾟｯﾌﾟ体" pitchFamily="50" charset="-128"/>
              </a:rPr>
              <a:t>/</a:t>
            </a:r>
            <a:r>
              <a:rPr lang="ja-JP" altLang="en-US" sz="1200" dirty="0">
                <a:solidFill>
                  <a:srgbClr val="000000"/>
                </a:solidFill>
                <a:latin typeface="HGS創英角ﾎﾟｯﾌﾟ体" pitchFamily="50" charset="-128"/>
                <a:ea typeface="HGS創英角ﾎﾟｯﾌﾟ体" pitchFamily="50" charset="-128"/>
              </a:rPr>
              <a:t>人</a:t>
            </a:r>
            <a:r>
              <a:rPr lang="en-US" altLang="ja-JP" sz="1200" dirty="0">
                <a:solidFill>
                  <a:srgbClr val="000000"/>
                </a:solidFill>
                <a:latin typeface="HGS創英角ﾎﾟｯﾌﾟ体" pitchFamily="50" charset="-128"/>
                <a:ea typeface="HGS創英角ﾎﾟｯﾌﾟ体" pitchFamily="50" charset="-128"/>
              </a:rPr>
              <a:t>/</a:t>
            </a:r>
            <a:r>
              <a:rPr lang="ja-JP" altLang="en-US" sz="1200" dirty="0">
                <a:solidFill>
                  <a:srgbClr val="000000"/>
                </a:solidFill>
                <a:latin typeface="HGS創英角ﾎﾟｯﾌﾟ体" pitchFamily="50" charset="-128"/>
                <a:ea typeface="HGS創英角ﾎﾟｯﾌﾟ体" pitchFamily="50" charset="-128"/>
              </a:rPr>
              <a:t>日</a:t>
            </a:r>
          </a:p>
        </p:txBody>
      </p:sp>
      <p:sp>
        <p:nvSpPr>
          <p:cNvPr id="3" name="正方形/長方形 2"/>
          <p:cNvSpPr/>
          <p:nvPr/>
        </p:nvSpPr>
        <p:spPr>
          <a:xfrm>
            <a:off x="7365982" y="2154956"/>
            <a:ext cx="1443000" cy="147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a:solidFill>
                  <a:schemeClr val="tx1"/>
                </a:solidFill>
                <a:latin typeface="+mn-ea"/>
              </a:rPr>
              <a:t>有収水量</a:t>
            </a:r>
            <a:endParaRPr kumimoji="1" lang="en-US" altLang="ja-JP" sz="1050" dirty="0">
              <a:solidFill>
                <a:schemeClr val="tx1"/>
              </a:solidFill>
              <a:latin typeface="+mn-ea"/>
            </a:endParaRPr>
          </a:p>
          <a:p>
            <a:pPr lvl="1"/>
            <a:r>
              <a:rPr kumimoji="1" lang="ja-JP" altLang="en-US" sz="1050" dirty="0">
                <a:solidFill>
                  <a:schemeClr val="tx1"/>
                </a:solidFill>
                <a:latin typeface="+mn-ea"/>
              </a:rPr>
              <a:t>推計値</a:t>
            </a:r>
            <a:endParaRPr kumimoji="1" lang="en-US" altLang="ja-JP" sz="1050" dirty="0">
              <a:solidFill>
                <a:schemeClr val="tx1"/>
              </a:solidFill>
              <a:latin typeface="+mn-ea"/>
            </a:endParaRPr>
          </a:p>
          <a:p>
            <a:pPr lvl="1"/>
            <a:r>
              <a:rPr lang="ja-JP" altLang="en-US" sz="1050" dirty="0">
                <a:solidFill>
                  <a:schemeClr val="tx1"/>
                </a:solidFill>
                <a:latin typeface="+mn-ea"/>
              </a:rPr>
              <a:t>実績値</a:t>
            </a:r>
            <a:endParaRPr lang="en-US" altLang="ja-JP" sz="1050" dirty="0">
              <a:solidFill>
                <a:schemeClr val="tx1"/>
              </a:solidFill>
              <a:latin typeface="+mn-ea"/>
            </a:endParaRPr>
          </a:p>
          <a:p>
            <a:pPr lvl="1"/>
            <a:r>
              <a:rPr kumimoji="1" lang="ja-JP" altLang="en-US" sz="1050" dirty="0">
                <a:solidFill>
                  <a:schemeClr val="tx1"/>
                </a:solidFill>
                <a:latin typeface="+mn-ea"/>
              </a:rPr>
              <a:t>高位（参考）</a:t>
            </a:r>
            <a:endParaRPr kumimoji="1" lang="en-US" altLang="ja-JP" sz="1050" dirty="0">
              <a:solidFill>
                <a:schemeClr val="tx1"/>
              </a:solidFill>
              <a:latin typeface="+mn-ea"/>
            </a:endParaRPr>
          </a:p>
          <a:p>
            <a:pPr lvl="1">
              <a:spcAft>
                <a:spcPts val="600"/>
              </a:spcAft>
            </a:pPr>
            <a:r>
              <a:rPr lang="ja-JP" altLang="en-US" sz="1050" dirty="0">
                <a:solidFill>
                  <a:schemeClr val="tx1"/>
                </a:solidFill>
                <a:latin typeface="+mn-ea"/>
              </a:rPr>
              <a:t>低位（参考）</a:t>
            </a:r>
            <a:endParaRPr lang="en-US" altLang="ja-JP" sz="1050" dirty="0">
              <a:solidFill>
                <a:schemeClr val="tx1"/>
              </a:solidFill>
              <a:latin typeface="+mn-ea"/>
            </a:endParaRPr>
          </a:p>
          <a:p>
            <a:r>
              <a:rPr kumimoji="1" lang="ja-JP" altLang="en-US" sz="1050" dirty="0">
                <a:solidFill>
                  <a:schemeClr val="tx1"/>
                </a:solidFill>
                <a:latin typeface="+mn-ea"/>
              </a:rPr>
              <a:t>家庭用原単位</a:t>
            </a:r>
            <a:endParaRPr kumimoji="1" lang="en-US" altLang="ja-JP" sz="1050" dirty="0">
              <a:solidFill>
                <a:schemeClr val="tx1"/>
              </a:solidFill>
              <a:latin typeface="+mn-ea"/>
            </a:endParaRPr>
          </a:p>
          <a:p>
            <a:pPr lvl="1"/>
            <a:r>
              <a:rPr lang="ja-JP" altLang="en-US" sz="1050" dirty="0">
                <a:solidFill>
                  <a:schemeClr val="tx1"/>
                </a:solidFill>
                <a:latin typeface="+mn-ea"/>
              </a:rPr>
              <a:t>推計値</a:t>
            </a:r>
            <a:endParaRPr lang="en-US" altLang="ja-JP" sz="1050" dirty="0">
              <a:solidFill>
                <a:schemeClr val="tx1"/>
              </a:solidFill>
              <a:latin typeface="+mn-ea"/>
            </a:endParaRPr>
          </a:p>
          <a:p>
            <a:pPr lvl="1"/>
            <a:r>
              <a:rPr lang="ja-JP" altLang="en-US" sz="1050" dirty="0">
                <a:solidFill>
                  <a:schemeClr val="tx1"/>
                </a:solidFill>
                <a:latin typeface="+mn-ea"/>
              </a:rPr>
              <a:t>実績値</a:t>
            </a:r>
            <a:endParaRPr lang="en-US" altLang="ja-JP" sz="1050" dirty="0">
              <a:solidFill>
                <a:schemeClr val="tx1"/>
              </a:solidFill>
              <a:latin typeface="+mn-ea"/>
            </a:endParaRPr>
          </a:p>
          <a:p>
            <a:endParaRPr kumimoji="1" lang="ja-JP" altLang="en-US" sz="1050" dirty="0">
              <a:solidFill>
                <a:schemeClr val="tx1"/>
              </a:solidFill>
              <a:latin typeface="+mn-ea"/>
            </a:endParaRPr>
          </a:p>
        </p:txBody>
      </p:sp>
      <p:cxnSp>
        <p:nvCxnSpPr>
          <p:cNvPr id="7" name="直線コネクタ 6"/>
          <p:cNvCxnSpPr/>
          <p:nvPr/>
        </p:nvCxnSpPr>
        <p:spPr>
          <a:xfrm>
            <a:off x="7506276" y="2455961"/>
            <a:ext cx="39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506276" y="2620879"/>
            <a:ext cx="39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506276" y="2773279"/>
            <a:ext cx="390000"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506276" y="2925679"/>
            <a:ext cx="39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7506276" y="3475290"/>
            <a:ext cx="390043"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506276" y="3314788"/>
            <a:ext cx="390043"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4742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正方形/長方形 209"/>
          <p:cNvSpPr/>
          <p:nvPr/>
        </p:nvSpPr>
        <p:spPr>
          <a:xfrm>
            <a:off x="6235700" y="1139520"/>
            <a:ext cx="3581400" cy="47312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57150" y="692696"/>
            <a:ext cx="9772650" cy="284129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正方形/長方形 224"/>
          <p:cNvSpPr/>
          <p:nvPr/>
        </p:nvSpPr>
        <p:spPr>
          <a:xfrm>
            <a:off x="77261" y="3562516"/>
            <a:ext cx="6099875" cy="31788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5308" y="1"/>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400" b="1" kern="0" dirty="0">
                <a:solidFill>
                  <a:prstClr val="white"/>
                </a:solidFill>
              </a:rPr>
              <a:t>アセットマネジメントの実施サイクルによる適切な資産管理の推進</a:t>
            </a:r>
          </a:p>
        </p:txBody>
      </p:sp>
      <p:sp>
        <p:nvSpPr>
          <p:cNvPr id="90" name="角丸四角形 89"/>
          <p:cNvSpPr/>
          <p:nvPr/>
        </p:nvSpPr>
        <p:spPr>
          <a:xfrm>
            <a:off x="557264" y="4837118"/>
            <a:ext cx="5450044" cy="1367493"/>
          </a:xfrm>
          <a:prstGeom prst="roundRect">
            <a:avLst>
              <a:gd name="adj" fmla="val 10032"/>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b" anchorCtr="0"/>
          <a:lstStyle/>
          <a:p>
            <a:pPr algn="ctr"/>
            <a:endParaRPr lang="ja-JP" altLang="en-US" b="1" dirty="0">
              <a:solidFill>
                <a:prstClr val="black"/>
              </a:solidFill>
            </a:endParaRPr>
          </a:p>
        </p:txBody>
      </p:sp>
      <p:sp>
        <p:nvSpPr>
          <p:cNvPr id="92" name="角丸四角形 91"/>
          <p:cNvSpPr/>
          <p:nvPr/>
        </p:nvSpPr>
        <p:spPr>
          <a:xfrm>
            <a:off x="312678" y="4568465"/>
            <a:ext cx="5538615" cy="1367493"/>
          </a:xfrm>
          <a:prstGeom prst="roundRect">
            <a:avLst>
              <a:gd name="adj" fmla="val 10032"/>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b" anchorCtr="0"/>
          <a:lstStyle/>
          <a:p>
            <a:pPr algn="ctr"/>
            <a:r>
              <a:rPr lang="ja-JP" altLang="en-US" b="1" dirty="0">
                <a:solidFill>
                  <a:prstClr val="black"/>
                </a:solidFill>
              </a:rPr>
              <a:t>ミクロマネジメントの実施</a:t>
            </a:r>
          </a:p>
        </p:txBody>
      </p:sp>
      <p:sp>
        <p:nvSpPr>
          <p:cNvPr id="93" name="角丸四角形 92"/>
          <p:cNvSpPr/>
          <p:nvPr/>
        </p:nvSpPr>
        <p:spPr>
          <a:xfrm>
            <a:off x="506506" y="1204208"/>
            <a:ext cx="5616624" cy="2196244"/>
          </a:xfrm>
          <a:prstGeom prst="roundRect">
            <a:avLst>
              <a:gd name="adj" fmla="val 10032"/>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ja-JP" altLang="en-US" b="1" dirty="0">
                <a:solidFill>
                  <a:prstClr val="black"/>
                </a:solidFill>
              </a:rPr>
              <a:t>マクロマネジメントの実施</a:t>
            </a:r>
          </a:p>
        </p:txBody>
      </p:sp>
      <p:sp>
        <p:nvSpPr>
          <p:cNvPr id="95" name="角丸四角形 94"/>
          <p:cNvSpPr/>
          <p:nvPr/>
        </p:nvSpPr>
        <p:spPr>
          <a:xfrm>
            <a:off x="1211573" y="1636255"/>
            <a:ext cx="4365525" cy="317414"/>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マクロマネジメントのレベルアップに向けた改善方策の抽出</a:t>
            </a:r>
          </a:p>
        </p:txBody>
      </p:sp>
      <p:sp>
        <p:nvSpPr>
          <p:cNvPr id="96" name="角丸四角形 95"/>
          <p:cNvSpPr/>
          <p:nvPr/>
        </p:nvSpPr>
        <p:spPr>
          <a:xfrm>
            <a:off x="740557" y="2106385"/>
            <a:ext cx="1070785" cy="1078422"/>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1200" dirty="0">
                <a:solidFill>
                  <a:prstClr val="black"/>
                </a:solidFill>
              </a:rPr>
              <a:t>検討手法の選定</a:t>
            </a:r>
          </a:p>
        </p:txBody>
      </p:sp>
      <p:sp>
        <p:nvSpPr>
          <p:cNvPr id="97" name="角丸四角形 96"/>
          <p:cNvSpPr/>
          <p:nvPr/>
        </p:nvSpPr>
        <p:spPr>
          <a:xfrm>
            <a:off x="2060802" y="2110724"/>
            <a:ext cx="1040605" cy="1078422"/>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1200" dirty="0">
                <a:solidFill>
                  <a:prstClr val="black"/>
                </a:solidFill>
              </a:rPr>
              <a:t>更新需要見通しの</a:t>
            </a:r>
            <a:endParaRPr lang="en-US" altLang="ja-JP" sz="1200" dirty="0">
              <a:solidFill>
                <a:prstClr val="black"/>
              </a:solidFill>
            </a:endParaRPr>
          </a:p>
          <a:p>
            <a:pPr algn="ctr"/>
            <a:r>
              <a:rPr lang="ja-JP" altLang="en-US" sz="1200" dirty="0">
                <a:solidFill>
                  <a:prstClr val="black"/>
                </a:solidFill>
              </a:rPr>
              <a:t>検討</a:t>
            </a:r>
          </a:p>
        </p:txBody>
      </p:sp>
      <p:sp>
        <p:nvSpPr>
          <p:cNvPr id="99" name="角丸四角形 98"/>
          <p:cNvSpPr/>
          <p:nvPr/>
        </p:nvSpPr>
        <p:spPr>
          <a:xfrm>
            <a:off x="3350885" y="2110724"/>
            <a:ext cx="1040605" cy="1078422"/>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1200" dirty="0">
                <a:solidFill>
                  <a:prstClr val="black"/>
                </a:solidFill>
              </a:rPr>
              <a:t>財政収支の見通しの検討</a:t>
            </a:r>
          </a:p>
        </p:txBody>
      </p:sp>
      <p:sp>
        <p:nvSpPr>
          <p:cNvPr id="101" name="角丸四角形 100"/>
          <p:cNvSpPr/>
          <p:nvPr/>
        </p:nvSpPr>
        <p:spPr>
          <a:xfrm>
            <a:off x="4640972" y="2126035"/>
            <a:ext cx="1326147" cy="1078422"/>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1200" dirty="0">
                <a:solidFill>
                  <a:prstClr val="black"/>
                </a:solidFill>
              </a:rPr>
              <a:t>妥当性の確認と検討結果のとりまとめ</a:t>
            </a:r>
          </a:p>
        </p:txBody>
      </p:sp>
      <p:sp>
        <p:nvSpPr>
          <p:cNvPr id="103" name="角丸四角形 102"/>
          <p:cNvSpPr/>
          <p:nvPr/>
        </p:nvSpPr>
        <p:spPr>
          <a:xfrm>
            <a:off x="6357190" y="1204208"/>
            <a:ext cx="3407357" cy="4574604"/>
          </a:xfrm>
          <a:prstGeom prst="roundRect">
            <a:avLst>
              <a:gd name="adj" fmla="val 8959"/>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ja-JP" altLang="en-US" b="1" dirty="0">
                <a:solidFill>
                  <a:prstClr val="black"/>
                </a:solidFill>
              </a:rPr>
              <a:t>更新需要・財政収支見通しの活用</a:t>
            </a:r>
          </a:p>
        </p:txBody>
      </p:sp>
      <p:sp>
        <p:nvSpPr>
          <p:cNvPr id="104" name="角丸四角形 103"/>
          <p:cNvSpPr/>
          <p:nvPr/>
        </p:nvSpPr>
        <p:spPr>
          <a:xfrm>
            <a:off x="6591190" y="1952427"/>
            <a:ext cx="1827370" cy="612723"/>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prstClr val="black"/>
                </a:solidFill>
              </a:rPr>
              <a:t>水道事業ビジョン</a:t>
            </a:r>
          </a:p>
        </p:txBody>
      </p:sp>
      <p:sp>
        <p:nvSpPr>
          <p:cNvPr id="105" name="角丸四角形 104"/>
          <p:cNvSpPr/>
          <p:nvPr/>
        </p:nvSpPr>
        <p:spPr>
          <a:xfrm>
            <a:off x="6591190" y="2754457"/>
            <a:ext cx="1827370" cy="90000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prstClr val="black"/>
                </a:solidFill>
              </a:rPr>
              <a:t>基本</a:t>
            </a:r>
            <a:endParaRPr lang="en-US" altLang="ja-JP" sz="1200" dirty="0">
              <a:solidFill>
                <a:prstClr val="black"/>
              </a:solidFill>
            </a:endParaRPr>
          </a:p>
          <a:p>
            <a:r>
              <a:rPr lang="ja-JP" altLang="en-US" sz="1200" dirty="0">
                <a:solidFill>
                  <a:prstClr val="black"/>
                </a:solidFill>
              </a:rPr>
              <a:t>計画</a:t>
            </a:r>
          </a:p>
        </p:txBody>
      </p:sp>
      <p:sp>
        <p:nvSpPr>
          <p:cNvPr id="106" name="正方形/長方形 105"/>
          <p:cNvSpPr/>
          <p:nvPr/>
        </p:nvSpPr>
        <p:spPr>
          <a:xfrm>
            <a:off x="7104739" y="2821786"/>
            <a:ext cx="1200341" cy="3600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200" dirty="0">
                <a:solidFill>
                  <a:prstClr val="black"/>
                </a:solidFill>
              </a:rPr>
              <a:t>施設整備計画</a:t>
            </a:r>
          </a:p>
        </p:txBody>
      </p:sp>
      <p:sp>
        <p:nvSpPr>
          <p:cNvPr id="108" name="正方形/長方形 107"/>
          <p:cNvSpPr/>
          <p:nvPr/>
        </p:nvSpPr>
        <p:spPr>
          <a:xfrm>
            <a:off x="7104739" y="3223164"/>
            <a:ext cx="1200341" cy="3600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200" dirty="0">
                <a:solidFill>
                  <a:prstClr val="black"/>
                </a:solidFill>
              </a:rPr>
              <a:t>財政計画</a:t>
            </a:r>
          </a:p>
        </p:txBody>
      </p:sp>
      <p:sp>
        <p:nvSpPr>
          <p:cNvPr id="109" name="角丸四角形 108"/>
          <p:cNvSpPr/>
          <p:nvPr/>
        </p:nvSpPr>
        <p:spPr>
          <a:xfrm>
            <a:off x="8619408" y="1953676"/>
            <a:ext cx="1067099" cy="3609655"/>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ja-JP" altLang="en-US" sz="1200" dirty="0">
                <a:solidFill>
                  <a:prstClr val="black"/>
                </a:solidFill>
              </a:rPr>
              <a:t>情報提供</a:t>
            </a:r>
          </a:p>
        </p:txBody>
      </p:sp>
      <p:sp>
        <p:nvSpPr>
          <p:cNvPr id="111" name="角丸四角形 110"/>
          <p:cNvSpPr/>
          <p:nvPr/>
        </p:nvSpPr>
        <p:spPr>
          <a:xfrm>
            <a:off x="8697424" y="2465482"/>
            <a:ext cx="911082" cy="947640"/>
          </a:xfrm>
          <a:prstGeom prst="roundRect">
            <a:avLst>
              <a:gd name="adj" fmla="val 6304"/>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prstClr val="black"/>
                </a:solidFill>
              </a:rPr>
              <a:t>更新投資</a:t>
            </a:r>
            <a:endParaRPr lang="en-US" altLang="ja-JP" sz="1200" dirty="0">
              <a:solidFill>
                <a:prstClr val="black"/>
              </a:solidFill>
            </a:endParaRPr>
          </a:p>
          <a:p>
            <a:pPr algn="ctr"/>
            <a:r>
              <a:rPr lang="ja-JP" altLang="en-US" sz="1200" dirty="0">
                <a:solidFill>
                  <a:prstClr val="black"/>
                </a:solidFill>
              </a:rPr>
              <a:t>の</a:t>
            </a:r>
            <a:endParaRPr lang="en-US" altLang="ja-JP" sz="1200" dirty="0">
              <a:solidFill>
                <a:prstClr val="black"/>
              </a:solidFill>
            </a:endParaRPr>
          </a:p>
          <a:p>
            <a:pPr algn="ctr"/>
            <a:r>
              <a:rPr lang="ja-JP" altLang="en-US" sz="1200" dirty="0">
                <a:solidFill>
                  <a:prstClr val="black"/>
                </a:solidFill>
              </a:rPr>
              <a:t>必要性</a:t>
            </a:r>
          </a:p>
        </p:txBody>
      </p:sp>
      <p:sp>
        <p:nvSpPr>
          <p:cNvPr id="115" name="角丸四角形 114"/>
          <p:cNvSpPr/>
          <p:nvPr/>
        </p:nvSpPr>
        <p:spPr>
          <a:xfrm>
            <a:off x="8697424" y="4519307"/>
            <a:ext cx="911082" cy="947640"/>
          </a:xfrm>
          <a:prstGeom prst="roundRect">
            <a:avLst>
              <a:gd name="adj" fmla="val 6304"/>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prstClr val="black"/>
                </a:solidFill>
              </a:rPr>
              <a:t>業務指標</a:t>
            </a:r>
            <a:endParaRPr lang="en-US" altLang="ja-JP" sz="1200" dirty="0">
              <a:solidFill>
                <a:prstClr val="black"/>
              </a:solidFill>
            </a:endParaRPr>
          </a:p>
          <a:p>
            <a:pPr algn="ctr"/>
            <a:r>
              <a:rPr lang="ja-JP" altLang="en-US" sz="1200" dirty="0">
                <a:solidFill>
                  <a:prstClr val="black"/>
                </a:solidFill>
              </a:rPr>
              <a:t>の</a:t>
            </a:r>
            <a:endParaRPr lang="en-US" altLang="ja-JP" sz="1200" dirty="0">
              <a:solidFill>
                <a:prstClr val="black"/>
              </a:solidFill>
            </a:endParaRPr>
          </a:p>
          <a:p>
            <a:pPr algn="ctr"/>
            <a:r>
              <a:rPr lang="ja-JP" altLang="en-US" sz="1200" dirty="0">
                <a:solidFill>
                  <a:prstClr val="black"/>
                </a:solidFill>
              </a:rPr>
              <a:t>活用</a:t>
            </a:r>
            <a:endParaRPr lang="en-US" altLang="ja-JP" sz="1200" dirty="0">
              <a:solidFill>
                <a:prstClr val="black"/>
              </a:solidFill>
            </a:endParaRPr>
          </a:p>
        </p:txBody>
      </p:sp>
      <p:sp>
        <p:nvSpPr>
          <p:cNvPr id="117" name="角丸四角形 116"/>
          <p:cNvSpPr/>
          <p:nvPr/>
        </p:nvSpPr>
        <p:spPr>
          <a:xfrm>
            <a:off x="239328" y="3666208"/>
            <a:ext cx="5799522" cy="738800"/>
          </a:xfrm>
          <a:prstGeom prst="roundRect">
            <a:avLst>
              <a:gd name="adj" fmla="val 10032"/>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endParaRPr lang="en-US" altLang="ja-JP" b="1" dirty="0">
              <a:solidFill>
                <a:prstClr val="black"/>
              </a:solidFill>
            </a:endParaRPr>
          </a:p>
        </p:txBody>
      </p:sp>
      <p:sp>
        <p:nvSpPr>
          <p:cNvPr id="119" name="正方形/長方形 118"/>
          <p:cNvSpPr/>
          <p:nvPr/>
        </p:nvSpPr>
        <p:spPr>
          <a:xfrm>
            <a:off x="350494" y="3828945"/>
            <a:ext cx="980943" cy="43204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200" dirty="0">
                <a:solidFill>
                  <a:prstClr val="black"/>
                </a:solidFill>
              </a:rPr>
              <a:t>資産台帳</a:t>
            </a:r>
            <a:endParaRPr lang="en-US" altLang="ja-JP" sz="1200" dirty="0">
              <a:solidFill>
                <a:prstClr val="black"/>
              </a:solidFill>
            </a:endParaRPr>
          </a:p>
          <a:p>
            <a:pPr algn="ctr"/>
            <a:r>
              <a:rPr lang="ja-JP" altLang="en-US" sz="1200" dirty="0">
                <a:solidFill>
                  <a:prstClr val="black"/>
                </a:solidFill>
              </a:rPr>
              <a:t>施設台帳</a:t>
            </a:r>
          </a:p>
        </p:txBody>
      </p:sp>
      <p:sp>
        <p:nvSpPr>
          <p:cNvPr id="120" name="正方形/長方形 119"/>
          <p:cNvSpPr/>
          <p:nvPr/>
        </p:nvSpPr>
        <p:spPr>
          <a:xfrm>
            <a:off x="1397891" y="3828944"/>
            <a:ext cx="980943" cy="43204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200" dirty="0">
                <a:solidFill>
                  <a:prstClr val="black"/>
                </a:solidFill>
              </a:rPr>
              <a:t>維持管理・</a:t>
            </a:r>
            <a:endParaRPr lang="en-US" altLang="ja-JP" sz="1200" dirty="0">
              <a:solidFill>
                <a:prstClr val="black"/>
              </a:solidFill>
            </a:endParaRPr>
          </a:p>
          <a:p>
            <a:pPr algn="ctr"/>
            <a:r>
              <a:rPr lang="ja-JP" altLang="en-US" sz="1200" dirty="0">
                <a:solidFill>
                  <a:prstClr val="black"/>
                </a:solidFill>
              </a:rPr>
              <a:t>苦情データ</a:t>
            </a:r>
          </a:p>
        </p:txBody>
      </p:sp>
      <p:sp>
        <p:nvSpPr>
          <p:cNvPr id="122" name="正方形/長方形 121"/>
          <p:cNvSpPr/>
          <p:nvPr/>
        </p:nvSpPr>
        <p:spPr>
          <a:xfrm>
            <a:off x="2445327" y="3828944"/>
            <a:ext cx="758347" cy="43204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200" dirty="0">
                <a:solidFill>
                  <a:prstClr val="black"/>
                </a:solidFill>
              </a:rPr>
              <a:t>点検</a:t>
            </a:r>
            <a:endParaRPr lang="en-US" altLang="ja-JP" sz="1200" dirty="0">
              <a:solidFill>
                <a:prstClr val="black"/>
              </a:solidFill>
            </a:endParaRPr>
          </a:p>
          <a:p>
            <a:pPr algn="ctr"/>
            <a:r>
              <a:rPr lang="ja-JP" altLang="en-US" sz="1200" dirty="0">
                <a:solidFill>
                  <a:prstClr val="black"/>
                </a:solidFill>
              </a:rPr>
              <a:t>データ</a:t>
            </a:r>
          </a:p>
        </p:txBody>
      </p:sp>
      <p:sp>
        <p:nvSpPr>
          <p:cNvPr id="125" name="正方形/長方形 124"/>
          <p:cNvSpPr/>
          <p:nvPr/>
        </p:nvSpPr>
        <p:spPr>
          <a:xfrm>
            <a:off x="4094932" y="3828944"/>
            <a:ext cx="758347" cy="43204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200" dirty="0">
                <a:solidFill>
                  <a:prstClr val="black"/>
                </a:solidFill>
              </a:rPr>
              <a:t>財政</a:t>
            </a:r>
            <a:endParaRPr lang="en-US" altLang="ja-JP" sz="1200" dirty="0">
              <a:solidFill>
                <a:prstClr val="black"/>
              </a:solidFill>
            </a:endParaRPr>
          </a:p>
          <a:p>
            <a:pPr algn="ctr"/>
            <a:r>
              <a:rPr lang="ja-JP" altLang="en-US" sz="1200" dirty="0">
                <a:solidFill>
                  <a:prstClr val="black"/>
                </a:solidFill>
              </a:rPr>
              <a:t>データ</a:t>
            </a:r>
          </a:p>
        </p:txBody>
      </p:sp>
      <p:sp>
        <p:nvSpPr>
          <p:cNvPr id="128" name="角丸四角形 127"/>
          <p:cNvSpPr/>
          <p:nvPr/>
        </p:nvSpPr>
        <p:spPr>
          <a:xfrm>
            <a:off x="545225" y="4703052"/>
            <a:ext cx="1795679" cy="612723"/>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prstClr val="black"/>
                </a:solidFill>
              </a:rPr>
              <a:t>水道施設の</a:t>
            </a:r>
            <a:endParaRPr lang="en-US" altLang="ja-JP" sz="1200" dirty="0">
              <a:solidFill>
                <a:prstClr val="black"/>
              </a:solidFill>
            </a:endParaRPr>
          </a:p>
          <a:p>
            <a:pPr algn="ctr"/>
            <a:r>
              <a:rPr lang="ja-JP" altLang="en-US" sz="1200" dirty="0">
                <a:solidFill>
                  <a:prstClr val="black"/>
                </a:solidFill>
              </a:rPr>
              <a:t>運転管理・点検調査</a:t>
            </a:r>
            <a:endParaRPr lang="en-US" altLang="ja-JP" sz="1200" dirty="0">
              <a:solidFill>
                <a:prstClr val="black"/>
              </a:solidFill>
            </a:endParaRPr>
          </a:p>
        </p:txBody>
      </p:sp>
      <p:sp>
        <p:nvSpPr>
          <p:cNvPr id="130" name="角丸四角形 129"/>
          <p:cNvSpPr/>
          <p:nvPr/>
        </p:nvSpPr>
        <p:spPr>
          <a:xfrm>
            <a:off x="8697424" y="3492394"/>
            <a:ext cx="911082" cy="947640"/>
          </a:xfrm>
          <a:prstGeom prst="roundRect">
            <a:avLst>
              <a:gd name="adj" fmla="val 6304"/>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prstClr val="black"/>
                </a:solidFill>
              </a:rPr>
              <a:t>更新投資</a:t>
            </a:r>
            <a:endParaRPr lang="en-US" altLang="ja-JP" sz="1200" dirty="0">
              <a:solidFill>
                <a:prstClr val="black"/>
              </a:solidFill>
            </a:endParaRPr>
          </a:p>
          <a:p>
            <a:pPr algn="ctr"/>
            <a:r>
              <a:rPr lang="ja-JP" altLang="en-US" sz="1200" dirty="0">
                <a:solidFill>
                  <a:prstClr val="black"/>
                </a:solidFill>
              </a:rPr>
              <a:t>の</a:t>
            </a:r>
            <a:endParaRPr lang="en-US" altLang="ja-JP" sz="1200" dirty="0">
              <a:solidFill>
                <a:prstClr val="black"/>
              </a:solidFill>
            </a:endParaRPr>
          </a:p>
          <a:p>
            <a:pPr algn="ctr"/>
            <a:r>
              <a:rPr lang="ja-JP" altLang="en-US" sz="1200" dirty="0">
                <a:solidFill>
                  <a:prstClr val="black"/>
                </a:solidFill>
              </a:rPr>
              <a:t>効果</a:t>
            </a:r>
            <a:endParaRPr lang="en-US" altLang="ja-JP" sz="1200" dirty="0">
              <a:solidFill>
                <a:prstClr val="black"/>
              </a:solidFill>
            </a:endParaRPr>
          </a:p>
        </p:txBody>
      </p:sp>
      <p:sp>
        <p:nvSpPr>
          <p:cNvPr id="132" name="角丸四角形 131"/>
          <p:cNvSpPr/>
          <p:nvPr/>
        </p:nvSpPr>
        <p:spPr>
          <a:xfrm>
            <a:off x="2574927" y="4701814"/>
            <a:ext cx="1794000" cy="612723"/>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prstClr val="black"/>
                </a:solidFill>
              </a:rPr>
              <a:t>水道施設の</a:t>
            </a:r>
            <a:endParaRPr lang="en-US" altLang="ja-JP" sz="1200" dirty="0">
              <a:solidFill>
                <a:prstClr val="black"/>
              </a:solidFill>
            </a:endParaRPr>
          </a:p>
          <a:p>
            <a:pPr algn="ctr"/>
            <a:r>
              <a:rPr lang="ja-JP" altLang="en-US" sz="1200" dirty="0">
                <a:solidFill>
                  <a:prstClr val="black"/>
                </a:solidFill>
              </a:rPr>
              <a:t>診断と評価</a:t>
            </a:r>
            <a:endParaRPr lang="en-US" altLang="ja-JP" sz="1200" dirty="0">
              <a:solidFill>
                <a:prstClr val="black"/>
              </a:solidFill>
            </a:endParaRPr>
          </a:p>
        </p:txBody>
      </p:sp>
      <p:sp>
        <p:nvSpPr>
          <p:cNvPr id="133" name="角丸四角形 132"/>
          <p:cNvSpPr/>
          <p:nvPr/>
        </p:nvSpPr>
        <p:spPr>
          <a:xfrm>
            <a:off x="4883163" y="4703052"/>
            <a:ext cx="702077" cy="612723"/>
          </a:xfrm>
          <a:prstGeom prst="round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prstClr val="black"/>
                </a:solidFill>
              </a:rPr>
              <a:t>補修</a:t>
            </a:r>
            <a:endParaRPr lang="en-US" altLang="ja-JP" sz="1200" dirty="0">
              <a:solidFill>
                <a:prstClr val="black"/>
              </a:solidFill>
            </a:endParaRPr>
          </a:p>
        </p:txBody>
      </p:sp>
      <p:sp>
        <p:nvSpPr>
          <p:cNvPr id="134" name="角丸四角形 133"/>
          <p:cNvSpPr/>
          <p:nvPr/>
        </p:nvSpPr>
        <p:spPr>
          <a:xfrm>
            <a:off x="6591190" y="4663324"/>
            <a:ext cx="1827370" cy="90000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prstClr val="black"/>
                </a:solidFill>
              </a:rPr>
              <a:t>実施</a:t>
            </a:r>
            <a:endParaRPr lang="en-US" altLang="ja-JP" sz="1200" dirty="0">
              <a:solidFill>
                <a:prstClr val="black"/>
              </a:solidFill>
            </a:endParaRPr>
          </a:p>
          <a:p>
            <a:r>
              <a:rPr lang="ja-JP" altLang="en-US" sz="1200" dirty="0">
                <a:solidFill>
                  <a:prstClr val="black"/>
                </a:solidFill>
              </a:rPr>
              <a:t>計画</a:t>
            </a:r>
            <a:endParaRPr lang="en-US" altLang="ja-JP" sz="1200" dirty="0">
              <a:solidFill>
                <a:prstClr val="black"/>
              </a:solidFill>
            </a:endParaRPr>
          </a:p>
        </p:txBody>
      </p:sp>
      <p:sp>
        <p:nvSpPr>
          <p:cNvPr id="135" name="正方形/長方形 134"/>
          <p:cNvSpPr/>
          <p:nvPr/>
        </p:nvSpPr>
        <p:spPr>
          <a:xfrm>
            <a:off x="7104739" y="4730653"/>
            <a:ext cx="1200341" cy="3600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200" dirty="0">
                <a:solidFill>
                  <a:prstClr val="black"/>
                </a:solidFill>
              </a:rPr>
              <a:t>施設整備計画</a:t>
            </a:r>
          </a:p>
        </p:txBody>
      </p:sp>
      <p:sp>
        <p:nvSpPr>
          <p:cNvPr id="137" name="正方形/長方形 136"/>
          <p:cNvSpPr/>
          <p:nvPr/>
        </p:nvSpPr>
        <p:spPr>
          <a:xfrm>
            <a:off x="7104739" y="5132031"/>
            <a:ext cx="1200341" cy="3600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200" dirty="0">
                <a:solidFill>
                  <a:prstClr val="black"/>
                </a:solidFill>
              </a:rPr>
              <a:t>財政計画</a:t>
            </a:r>
          </a:p>
        </p:txBody>
      </p:sp>
      <p:sp>
        <p:nvSpPr>
          <p:cNvPr id="138" name="テキスト ボックス 137"/>
          <p:cNvSpPr txBox="1"/>
          <p:nvPr/>
        </p:nvSpPr>
        <p:spPr>
          <a:xfrm>
            <a:off x="5343757" y="5990806"/>
            <a:ext cx="540533" cy="246221"/>
          </a:xfrm>
          <a:prstGeom prst="rect">
            <a:avLst/>
          </a:prstGeom>
          <a:noFill/>
          <a:ln>
            <a:noFill/>
            <a:prstDash val="dash"/>
          </a:ln>
        </p:spPr>
        <p:txBody>
          <a:bodyPr wrap="none" rtlCol="0">
            <a:spAutoFit/>
          </a:bodyPr>
          <a:lstStyle/>
          <a:p>
            <a:r>
              <a:rPr lang="ja-JP" altLang="en-US" sz="1000" dirty="0">
                <a:solidFill>
                  <a:prstClr val="black"/>
                </a:solidFill>
              </a:rPr>
              <a:t>施設Ｂ</a:t>
            </a:r>
            <a:endParaRPr lang="en-US" altLang="ja-JP" sz="1000" dirty="0">
              <a:solidFill>
                <a:prstClr val="black"/>
              </a:solidFill>
            </a:endParaRPr>
          </a:p>
        </p:txBody>
      </p:sp>
      <p:cxnSp>
        <p:nvCxnSpPr>
          <p:cNvPr id="141" name="直線矢印コネクタ 140"/>
          <p:cNvCxnSpPr/>
          <p:nvPr/>
        </p:nvCxnSpPr>
        <p:spPr>
          <a:xfrm>
            <a:off x="8418586" y="2258784"/>
            <a:ext cx="2008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8418586" y="3223164"/>
            <a:ext cx="2008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a:off x="8418586" y="5095372"/>
            <a:ext cx="2008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a:xfrm>
            <a:off x="1822361" y="2421130"/>
            <a:ext cx="23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a:off x="3111747" y="2421130"/>
            <a:ext cx="23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a:off x="4399936" y="2421130"/>
            <a:ext cx="23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a:stCxn id="128" idx="3"/>
            <a:endCxn id="132" idx="1"/>
          </p:cNvCxnSpPr>
          <p:nvPr/>
        </p:nvCxnSpPr>
        <p:spPr>
          <a:xfrm flipV="1">
            <a:off x="2340901" y="5008113"/>
            <a:ext cx="234026" cy="12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a:endCxn id="133" idx="1"/>
          </p:cNvCxnSpPr>
          <p:nvPr/>
        </p:nvCxnSpPr>
        <p:spPr>
          <a:xfrm>
            <a:off x="4369126" y="5009413"/>
            <a:ext cx="514003"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a:stCxn id="104" idx="2"/>
            <a:endCxn id="105" idx="0"/>
          </p:cNvCxnSpPr>
          <p:nvPr/>
        </p:nvCxnSpPr>
        <p:spPr>
          <a:xfrm>
            <a:off x="7504868" y="2565209"/>
            <a:ext cx="0" cy="1893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直線矢印コネクタ 149"/>
          <p:cNvCxnSpPr/>
          <p:nvPr/>
        </p:nvCxnSpPr>
        <p:spPr>
          <a:xfrm>
            <a:off x="6279147" y="2258485"/>
            <a:ext cx="31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直線矢印コネクタ 150"/>
          <p:cNvCxnSpPr/>
          <p:nvPr/>
        </p:nvCxnSpPr>
        <p:spPr>
          <a:xfrm>
            <a:off x="6279147" y="3211256"/>
            <a:ext cx="31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a:off x="6292047" y="2239434"/>
            <a:ext cx="0" cy="9900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a:stCxn id="101" idx="3"/>
          </p:cNvCxnSpPr>
          <p:nvPr/>
        </p:nvCxnSpPr>
        <p:spPr>
          <a:xfrm>
            <a:off x="5967119" y="2665246"/>
            <a:ext cx="312035"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V="1">
            <a:off x="5740607" y="1790240"/>
            <a:ext cx="0" cy="331073"/>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flipH="1">
            <a:off x="5577069" y="1794962"/>
            <a:ext cx="1635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stCxn id="95" idx="1"/>
          </p:cNvCxnSpPr>
          <p:nvPr/>
        </p:nvCxnSpPr>
        <p:spPr>
          <a:xfrm flipH="1">
            <a:off x="116463" y="1794962"/>
            <a:ext cx="109508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350489" y="1794962"/>
            <a:ext cx="0" cy="1859505"/>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16463" y="1794966"/>
            <a:ext cx="0" cy="345720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a:endCxn id="92" idx="1"/>
          </p:cNvCxnSpPr>
          <p:nvPr/>
        </p:nvCxnSpPr>
        <p:spPr>
          <a:xfrm>
            <a:off x="116463" y="5252175"/>
            <a:ext cx="196215" cy="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p:nvPr/>
        </p:nvCxnSpPr>
        <p:spPr>
          <a:xfrm>
            <a:off x="950659" y="1795007"/>
            <a:ext cx="0" cy="3263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flipV="1">
            <a:off x="584515" y="2645596"/>
            <a:ext cx="0" cy="1183348"/>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a:endCxn id="96" idx="1"/>
          </p:cNvCxnSpPr>
          <p:nvPr/>
        </p:nvCxnSpPr>
        <p:spPr>
          <a:xfrm>
            <a:off x="584519" y="2645596"/>
            <a:ext cx="1560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587094" y="3557229"/>
            <a:ext cx="223737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a:stCxn id="120" idx="0"/>
          </p:cNvCxnSpPr>
          <p:nvPr/>
        </p:nvCxnSpPr>
        <p:spPr>
          <a:xfrm flipV="1">
            <a:off x="1888363" y="3562516"/>
            <a:ext cx="0" cy="266428"/>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a:stCxn id="122" idx="0"/>
          </p:cNvCxnSpPr>
          <p:nvPr/>
        </p:nvCxnSpPr>
        <p:spPr>
          <a:xfrm flipV="1">
            <a:off x="2824501" y="3562516"/>
            <a:ext cx="0" cy="266428"/>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H="1" flipV="1">
            <a:off x="3649306" y="3454514"/>
            <a:ext cx="1" cy="468092"/>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1255020" y="3470389"/>
            <a:ext cx="2410200"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1888363" y="4260993"/>
            <a:ext cx="0" cy="441996"/>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flipV="1">
            <a:off x="2260600" y="4260992"/>
            <a:ext cx="274131" cy="415995"/>
          </a:xfrm>
          <a:prstGeom prst="line">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flipV="1">
            <a:off x="3637171" y="4264982"/>
            <a:ext cx="0" cy="4280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1" name="直線矢印コネクタ 180"/>
          <p:cNvCxnSpPr/>
          <p:nvPr/>
        </p:nvCxnSpPr>
        <p:spPr>
          <a:xfrm>
            <a:off x="3860879" y="4273693"/>
            <a:ext cx="0" cy="429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a:stCxn id="133" idx="2"/>
          </p:cNvCxnSpPr>
          <p:nvPr/>
        </p:nvCxnSpPr>
        <p:spPr>
          <a:xfrm flipH="1">
            <a:off x="5234201" y="5315775"/>
            <a:ext cx="1" cy="2128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H="1">
            <a:off x="1443061" y="5528561"/>
            <a:ext cx="3791108"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a:stCxn id="128" idx="2"/>
          </p:cNvCxnSpPr>
          <p:nvPr/>
        </p:nvCxnSpPr>
        <p:spPr>
          <a:xfrm>
            <a:off x="1443061" y="5315775"/>
            <a:ext cx="0" cy="212849"/>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1950858" y="5315775"/>
            <a:ext cx="0" cy="145601"/>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flipV="1">
            <a:off x="4626128" y="5017795"/>
            <a:ext cx="0" cy="443581"/>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直線矢印コネクタ 187"/>
          <p:cNvCxnSpPr/>
          <p:nvPr/>
        </p:nvCxnSpPr>
        <p:spPr>
          <a:xfrm>
            <a:off x="1950858" y="5461313"/>
            <a:ext cx="267527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9" name="角丸四角形 188"/>
          <p:cNvSpPr/>
          <p:nvPr/>
        </p:nvSpPr>
        <p:spPr>
          <a:xfrm>
            <a:off x="506506" y="1204207"/>
            <a:ext cx="5616624" cy="360000"/>
          </a:xfrm>
          <a:prstGeom prst="roundRect">
            <a:avLst>
              <a:gd name="adj" fmla="val 1003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r>
              <a:rPr lang="ja-JP" altLang="en-US" sz="1400" b="1" dirty="0">
                <a:solidFill>
                  <a:prstClr val="white"/>
                </a:solidFill>
              </a:rPr>
              <a:t>③中長期の更新需要・財政収支の見通しの把握</a:t>
            </a:r>
          </a:p>
        </p:txBody>
      </p:sp>
      <p:sp>
        <p:nvSpPr>
          <p:cNvPr id="191" name="角丸四角形 190"/>
          <p:cNvSpPr/>
          <p:nvPr/>
        </p:nvSpPr>
        <p:spPr>
          <a:xfrm>
            <a:off x="6357190" y="1198136"/>
            <a:ext cx="3407357" cy="638907"/>
          </a:xfrm>
          <a:prstGeom prst="roundRect">
            <a:avLst>
              <a:gd name="adj" fmla="val 895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a:defRPr/>
            </a:pPr>
            <a:r>
              <a:rPr lang="ja-JP" altLang="en-US" sz="1400" b="1" dirty="0">
                <a:solidFill>
                  <a:prstClr val="white"/>
                </a:solidFill>
                <a:latin typeface="ＭＳ Ｐゴシック"/>
              </a:rPr>
              <a:t>④施設整備計画・財政計画等</a:t>
            </a:r>
            <a:endParaRPr lang="en-US" altLang="ja-JP" sz="1400" b="1" dirty="0">
              <a:solidFill>
                <a:prstClr val="white"/>
              </a:solidFill>
              <a:latin typeface="ＭＳ Ｐゴシック"/>
            </a:endParaRPr>
          </a:p>
          <a:p>
            <a:pPr algn="ctr">
              <a:defRPr/>
            </a:pPr>
            <a:r>
              <a:rPr lang="ja-JP" altLang="en-US" sz="1400" b="1" dirty="0">
                <a:solidFill>
                  <a:prstClr val="white"/>
                </a:solidFill>
                <a:latin typeface="ＭＳ Ｐゴシック"/>
              </a:rPr>
              <a:t>の作成等</a:t>
            </a:r>
          </a:p>
        </p:txBody>
      </p:sp>
      <p:sp>
        <p:nvSpPr>
          <p:cNvPr id="192" name="角丸四角形 191"/>
          <p:cNvSpPr/>
          <p:nvPr/>
        </p:nvSpPr>
        <p:spPr>
          <a:xfrm>
            <a:off x="312678" y="5595236"/>
            <a:ext cx="5538615" cy="360000"/>
          </a:xfrm>
          <a:prstGeom prst="roundRect">
            <a:avLst>
              <a:gd name="adj" fmla="val 10032"/>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b" anchorCtr="0"/>
          <a:lstStyle/>
          <a:p>
            <a:pPr algn="ctr"/>
            <a:r>
              <a:rPr lang="ja-JP" altLang="en-US" sz="1400" b="1" dirty="0">
                <a:solidFill>
                  <a:prstClr val="white"/>
                </a:solidFill>
              </a:rPr>
              <a:t>①日々の運転管理・点検等を通じた保有資産の健全度等の把握</a:t>
            </a:r>
          </a:p>
        </p:txBody>
      </p:sp>
      <p:sp>
        <p:nvSpPr>
          <p:cNvPr id="194" name="テキスト ボックス 193"/>
          <p:cNvSpPr txBox="1"/>
          <p:nvPr/>
        </p:nvSpPr>
        <p:spPr>
          <a:xfrm>
            <a:off x="5274397" y="5377768"/>
            <a:ext cx="532518" cy="246221"/>
          </a:xfrm>
          <a:prstGeom prst="rect">
            <a:avLst/>
          </a:prstGeom>
          <a:noFill/>
          <a:ln>
            <a:noFill/>
            <a:prstDash val="dash"/>
          </a:ln>
        </p:spPr>
        <p:txBody>
          <a:bodyPr wrap="none" rtlCol="0">
            <a:spAutoFit/>
          </a:bodyPr>
          <a:lstStyle/>
          <a:p>
            <a:r>
              <a:rPr lang="ja-JP" altLang="en-US" sz="1000" dirty="0">
                <a:solidFill>
                  <a:prstClr val="black"/>
                </a:solidFill>
              </a:rPr>
              <a:t>施設Ａ</a:t>
            </a:r>
            <a:endParaRPr lang="en-US" altLang="ja-JP" sz="1000" dirty="0">
              <a:solidFill>
                <a:prstClr val="black"/>
              </a:solidFill>
            </a:endParaRPr>
          </a:p>
        </p:txBody>
      </p:sp>
      <p:sp>
        <p:nvSpPr>
          <p:cNvPr id="195" name="角丸四角形 194"/>
          <p:cNvSpPr/>
          <p:nvPr/>
        </p:nvSpPr>
        <p:spPr>
          <a:xfrm>
            <a:off x="829109" y="2787798"/>
            <a:ext cx="5079246" cy="304113"/>
          </a:xfrm>
          <a:prstGeom prst="roundRect">
            <a:avLst>
              <a:gd name="adj" fmla="val 10032"/>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nchorCtr="0"/>
          <a:lstStyle/>
          <a:p>
            <a:pPr algn="ctr"/>
            <a:r>
              <a:rPr lang="ja-JP" altLang="en-US" sz="1600" dirty="0">
                <a:solidFill>
                  <a:prstClr val="black"/>
                </a:solidFill>
              </a:rPr>
              <a:t>簡易支援ツール・手引き</a:t>
            </a:r>
          </a:p>
        </p:txBody>
      </p:sp>
      <p:cxnSp>
        <p:nvCxnSpPr>
          <p:cNvPr id="196" name="直線矢印コネクタ 195"/>
          <p:cNvCxnSpPr/>
          <p:nvPr/>
        </p:nvCxnSpPr>
        <p:spPr>
          <a:xfrm flipV="1">
            <a:off x="1272750" y="3184807"/>
            <a:ext cx="25" cy="2855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p:nvPr/>
        </p:nvCxnSpPr>
        <p:spPr>
          <a:xfrm flipV="1">
            <a:off x="4195332" y="3181786"/>
            <a:ext cx="0" cy="64715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9" name="角丸四角形 198"/>
          <p:cNvSpPr/>
          <p:nvPr/>
        </p:nvSpPr>
        <p:spPr>
          <a:xfrm>
            <a:off x="4950445" y="3666895"/>
            <a:ext cx="1085850" cy="738800"/>
          </a:xfrm>
          <a:prstGeom prst="roundRect">
            <a:avLst>
              <a:gd name="adj" fmla="val 10032"/>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ctr" anchorCtr="0"/>
          <a:lstStyle/>
          <a:p>
            <a:pPr algn="ctr"/>
            <a:r>
              <a:rPr lang="ja-JP" altLang="en-US" sz="1400" b="1" dirty="0">
                <a:solidFill>
                  <a:prstClr val="white"/>
                </a:solidFill>
              </a:rPr>
              <a:t>②</a:t>
            </a:r>
            <a:endParaRPr lang="en-US" altLang="ja-JP" sz="1400" b="1" dirty="0">
              <a:solidFill>
                <a:prstClr val="white"/>
              </a:solidFill>
            </a:endParaRPr>
          </a:p>
          <a:p>
            <a:pPr algn="ctr"/>
            <a:r>
              <a:rPr lang="ja-JP" altLang="en-US" sz="1400" b="1" dirty="0">
                <a:solidFill>
                  <a:prstClr val="white"/>
                </a:solidFill>
              </a:rPr>
              <a:t>施設データ</a:t>
            </a:r>
            <a:endParaRPr lang="en-US" altLang="ja-JP" sz="1400" b="1" dirty="0">
              <a:solidFill>
                <a:prstClr val="white"/>
              </a:solidFill>
            </a:endParaRPr>
          </a:p>
          <a:p>
            <a:pPr algn="ctr"/>
            <a:r>
              <a:rPr lang="ja-JP" altLang="en-US" sz="1400" b="1" dirty="0">
                <a:solidFill>
                  <a:prstClr val="white"/>
                </a:solidFill>
              </a:rPr>
              <a:t>の整備</a:t>
            </a:r>
            <a:endParaRPr lang="en-US" altLang="ja-JP" sz="1400" b="1" dirty="0">
              <a:solidFill>
                <a:prstClr val="white"/>
              </a:solidFill>
            </a:endParaRPr>
          </a:p>
        </p:txBody>
      </p:sp>
      <p:cxnSp>
        <p:nvCxnSpPr>
          <p:cNvPr id="200" name="直線矢印コネクタ 199"/>
          <p:cNvCxnSpPr/>
          <p:nvPr/>
        </p:nvCxnSpPr>
        <p:spPr>
          <a:xfrm>
            <a:off x="7573692" y="3654467"/>
            <a:ext cx="1" cy="10088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a:stCxn id="117" idx="3"/>
          </p:cNvCxnSpPr>
          <p:nvPr/>
        </p:nvCxnSpPr>
        <p:spPr>
          <a:xfrm>
            <a:off x="6038850" y="4035608"/>
            <a:ext cx="258055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 name="角丸四角形 205"/>
          <p:cNvSpPr/>
          <p:nvPr/>
        </p:nvSpPr>
        <p:spPr>
          <a:xfrm>
            <a:off x="6876008" y="5979466"/>
            <a:ext cx="2930774" cy="349629"/>
          </a:xfrm>
          <a:prstGeom prst="roundRect">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90600" indent="-990600"/>
            <a:r>
              <a:rPr lang="ja-JP" altLang="en-US" sz="1400" b="1" dirty="0">
                <a:solidFill>
                  <a:prstClr val="black"/>
                </a:solidFill>
              </a:rPr>
              <a:t>広域化（広域連携）、官民連携　等</a:t>
            </a:r>
          </a:p>
        </p:txBody>
      </p:sp>
      <p:cxnSp>
        <p:nvCxnSpPr>
          <p:cNvPr id="208" name="直線矢印コネクタ 207"/>
          <p:cNvCxnSpPr/>
          <p:nvPr/>
        </p:nvCxnSpPr>
        <p:spPr>
          <a:xfrm flipH="1">
            <a:off x="8060835" y="5635164"/>
            <a:ext cx="33" cy="34430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7" name="テキスト ボックス 226"/>
          <p:cNvSpPr txBox="1"/>
          <p:nvPr/>
        </p:nvSpPr>
        <p:spPr>
          <a:xfrm>
            <a:off x="1453183" y="6394306"/>
            <a:ext cx="4733988" cy="338554"/>
          </a:xfrm>
          <a:prstGeom prst="rect">
            <a:avLst/>
          </a:prstGeom>
          <a:noFill/>
        </p:spPr>
        <p:txBody>
          <a:bodyPr wrap="none" rtlCol="0">
            <a:spAutoFit/>
          </a:bodyPr>
          <a:lstStyle/>
          <a:p>
            <a:r>
              <a:rPr lang="ja-JP" altLang="en-US" sz="1600" b="1" u="sng" dirty="0">
                <a:solidFill>
                  <a:srgbClr val="660033"/>
                </a:solidFill>
              </a:rPr>
              <a:t>点検を含む施設の維持・修繕、水道施設台帳の整備</a:t>
            </a:r>
            <a:endParaRPr lang="en-US" altLang="ja-JP" sz="1600" b="1" u="sng" dirty="0">
              <a:solidFill>
                <a:srgbClr val="660033"/>
              </a:solidFill>
            </a:endParaRPr>
          </a:p>
        </p:txBody>
      </p:sp>
      <p:sp>
        <p:nvSpPr>
          <p:cNvPr id="211" name="テキスト ボックス 210"/>
          <p:cNvSpPr txBox="1"/>
          <p:nvPr/>
        </p:nvSpPr>
        <p:spPr>
          <a:xfrm>
            <a:off x="161841" y="701482"/>
            <a:ext cx="2645276" cy="338554"/>
          </a:xfrm>
          <a:prstGeom prst="rect">
            <a:avLst/>
          </a:prstGeom>
          <a:noFill/>
        </p:spPr>
        <p:txBody>
          <a:bodyPr wrap="none" rtlCol="0">
            <a:spAutoFit/>
          </a:bodyPr>
          <a:lstStyle/>
          <a:p>
            <a:r>
              <a:rPr lang="ja-JP" altLang="en-US" sz="1600" b="1" u="sng" dirty="0">
                <a:solidFill>
                  <a:srgbClr val="663300"/>
                </a:solidFill>
              </a:rPr>
              <a:t>水道施設の計画的な更新等</a:t>
            </a:r>
            <a:endParaRPr lang="en-US" altLang="ja-JP" sz="1600" b="1" u="sng" dirty="0">
              <a:solidFill>
                <a:srgbClr val="663300"/>
              </a:solidFill>
            </a:endParaRPr>
          </a:p>
        </p:txBody>
      </p:sp>
      <p:sp>
        <p:nvSpPr>
          <p:cNvPr id="124" name="正方形/長方形 123"/>
          <p:cNvSpPr/>
          <p:nvPr/>
        </p:nvSpPr>
        <p:spPr>
          <a:xfrm>
            <a:off x="3270132" y="3828944"/>
            <a:ext cx="758347" cy="43204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200" dirty="0">
                <a:solidFill>
                  <a:prstClr val="black"/>
                </a:solidFill>
              </a:rPr>
              <a:t>診断</a:t>
            </a:r>
            <a:endParaRPr lang="en-US" altLang="ja-JP" sz="1200" dirty="0">
              <a:solidFill>
                <a:prstClr val="black"/>
              </a:solidFill>
            </a:endParaRPr>
          </a:p>
          <a:p>
            <a:pPr algn="ctr"/>
            <a:r>
              <a:rPr lang="ja-JP" altLang="en-US" sz="1200" dirty="0">
                <a:solidFill>
                  <a:prstClr val="black"/>
                </a:solidFill>
              </a:rPr>
              <a:t>結果</a:t>
            </a:r>
          </a:p>
        </p:txBody>
      </p:sp>
      <p:sp>
        <p:nvSpPr>
          <p:cNvPr id="91"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30</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860571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53" y="3035048"/>
            <a:ext cx="8201127" cy="349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58" name="Rectangle 2"/>
          <p:cNvSpPr txBox="1">
            <a:spLocks noChangeArrowheads="1"/>
          </p:cNvSpPr>
          <p:nvPr/>
        </p:nvSpPr>
        <p:spPr bwMode="auto">
          <a:xfrm>
            <a:off x="0" y="-26985"/>
            <a:ext cx="9906000" cy="466053"/>
          </a:xfrm>
          <a:prstGeom prst="rect">
            <a:avLst/>
          </a:prstGeom>
          <a:extLst/>
        </p:spPr>
        <p:style>
          <a:lnRef idx="1">
            <a:schemeClr val="accent1"/>
          </a:lnRef>
          <a:fillRef idx="2">
            <a:schemeClr val="accent1"/>
          </a:fillRef>
          <a:effectRef idx="1">
            <a:schemeClr val="accent1"/>
          </a:effectRef>
          <a:fontRef idx="minor">
            <a:schemeClr val="dk1"/>
          </a:fontRef>
        </p:style>
        <p:txBody>
          <a:bodyPr lIns="0" tIns="17996" rIns="0" bIns="0" rtlCol="0" anchor="ctr"/>
          <a:lstStyle>
            <a:defPPr>
              <a:defRPr lang="ja-JP"/>
            </a:defPPr>
            <a:lvl1pPr algn="ctr">
              <a:defRPr sz="2600">
                <a:solidFill>
                  <a:prstClr val="black"/>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アセットマネジメント（更新需要と財政収支の見通し試算）の実施状況</a:t>
            </a:r>
          </a:p>
        </p:txBody>
      </p:sp>
      <p:sp>
        <p:nvSpPr>
          <p:cNvPr id="9" name="角丸四角形 8"/>
          <p:cNvSpPr/>
          <p:nvPr/>
        </p:nvSpPr>
        <p:spPr>
          <a:xfrm>
            <a:off x="117129" y="537563"/>
            <a:ext cx="9712145" cy="2114433"/>
          </a:xfrm>
          <a:prstGeom prst="roundRect">
            <a:avLst>
              <a:gd name="adj" fmla="val 843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endParaRPr lang="en-US" altLang="ja-JP" dirty="0">
              <a:solidFill>
                <a:srgbClr val="1F497D"/>
              </a:solidFill>
            </a:endParaRPr>
          </a:p>
        </p:txBody>
      </p:sp>
      <p:sp>
        <p:nvSpPr>
          <p:cNvPr id="11" name="テキスト ボックス 10"/>
          <p:cNvSpPr txBox="1"/>
          <p:nvPr/>
        </p:nvSpPr>
        <p:spPr>
          <a:xfrm>
            <a:off x="128059" y="620691"/>
            <a:ext cx="9699324" cy="2031305"/>
          </a:xfrm>
          <a:prstGeom prst="rect">
            <a:avLst/>
          </a:prstGeom>
          <a:noFill/>
        </p:spPr>
        <p:txBody>
          <a:bodyPr wrap="square" lIns="91421" tIns="45710" rIns="91421" bIns="45710" rtlCol="0">
            <a:spAutoFit/>
          </a:bodyPr>
          <a:lstStyle/>
          <a:p>
            <a:pPr marL="285690" indent="-285690">
              <a:buFont typeface="Wingdings" panose="05000000000000000000" pitchFamily="2" charset="2"/>
              <a:buChar char="Ø"/>
            </a:pPr>
            <a:r>
              <a:rPr lang="ja-JP" altLang="en-US" dirty="0">
                <a:solidFill>
                  <a:srgbClr val="1F497D"/>
                </a:solidFill>
              </a:rPr>
              <a:t>厚生労働省は、平成</a:t>
            </a:r>
            <a:r>
              <a:rPr lang="en-US" altLang="ja-JP" dirty="0">
                <a:solidFill>
                  <a:srgbClr val="1F497D"/>
                </a:solidFill>
              </a:rPr>
              <a:t>21</a:t>
            </a:r>
            <a:r>
              <a:rPr lang="ja-JP" altLang="en-US" dirty="0">
                <a:solidFill>
                  <a:srgbClr val="1F497D"/>
                </a:solidFill>
              </a:rPr>
              <a:t>年</a:t>
            </a:r>
            <a:r>
              <a:rPr lang="en-US" altLang="ja-JP" dirty="0">
                <a:solidFill>
                  <a:srgbClr val="1F497D"/>
                </a:solidFill>
              </a:rPr>
              <a:t>7</a:t>
            </a:r>
            <a:r>
              <a:rPr lang="ja-JP" altLang="en-US" dirty="0">
                <a:solidFill>
                  <a:srgbClr val="1F497D"/>
                </a:solidFill>
              </a:rPr>
              <a:t>月に</a:t>
            </a:r>
            <a:r>
              <a:rPr lang="ja-JP" altLang="en-US" b="1" dirty="0">
                <a:solidFill>
                  <a:srgbClr val="FF0000"/>
                </a:solidFill>
              </a:rPr>
              <a:t>「水道事業におけるアセットマネジメント（資産管理）に関する手引き」</a:t>
            </a:r>
            <a:r>
              <a:rPr lang="ja-JP" altLang="en-US" dirty="0">
                <a:solidFill>
                  <a:srgbClr val="1F497D"/>
                </a:solidFill>
              </a:rPr>
              <a:t>を作成。</a:t>
            </a:r>
          </a:p>
          <a:p>
            <a:pPr marL="285690" indent="-285690">
              <a:buFont typeface="Wingdings" panose="05000000000000000000" pitchFamily="2" charset="2"/>
              <a:buChar char="Ø"/>
            </a:pPr>
            <a:r>
              <a:rPr lang="ja-JP" altLang="en-US" dirty="0">
                <a:solidFill>
                  <a:srgbClr val="1F497D"/>
                </a:solidFill>
              </a:rPr>
              <a:t>アセットマネジメントの実践を支援するため、必要データを入力することにより更新需要や財政収支の見通しを試算できる</a:t>
            </a:r>
            <a:r>
              <a:rPr lang="ja-JP" altLang="en-US" b="1" dirty="0">
                <a:solidFill>
                  <a:srgbClr val="FF0000"/>
                </a:solidFill>
              </a:rPr>
              <a:t>「簡易支援ツール」</a:t>
            </a:r>
            <a:r>
              <a:rPr lang="ja-JP" altLang="en-US" dirty="0">
                <a:solidFill>
                  <a:srgbClr val="1F497D"/>
                </a:solidFill>
              </a:rPr>
              <a:t>を作成し、平成</a:t>
            </a:r>
            <a:r>
              <a:rPr lang="en-US" altLang="ja-JP" dirty="0">
                <a:solidFill>
                  <a:srgbClr val="1F497D"/>
                </a:solidFill>
              </a:rPr>
              <a:t>25</a:t>
            </a:r>
            <a:r>
              <a:rPr lang="ja-JP" altLang="en-US" dirty="0">
                <a:solidFill>
                  <a:srgbClr val="1F497D"/>
                </a:solidFill>
              </a:rPr>
              <a:t>年</a:t>
            </a:r>
            <a:r>
              <a:rPr lang="en-US" altLang="ja-JP" dirty="0">
                <a:solidFill>
                  <a:srgbClr val="1F497D"/>
                </a:solidFill>
              </a:rPr>
              <a:t>6</a:t>
            </a:r>
            <a:r>
              <a:rPr lang="ja-JP" altLang="en-US" dirty="0">
                <a:solidFill>
                  <a:srgbClr val="1F497D"/>
                </a:solidFill>
              </a:rPr>
              <a:t>月に公表。</a:t>
            </a:r>
          </a:p>
          <a:p>
            <a:pPr marL="285690" indent="-285690">
              <a:buFont typeface="Wingdings" panose="05000000000000000000" pitchFamily="2" charset="2"/>
              <a:buChar char="Ø"/>
            </a:pPr>
            <a:r>
              <a:rPr lang="ja-JP" altLang="en-US" dirty="0">
                <a:solidFill>
                  <a:srgbClr val="1F497D"/>
                </a:solidFill>
              </a:rPr>
              <a:t> </a:t>
            </a:r>
            <a:r>
              <a:rPr lang="ja-JP" altLang="en-US" b="1" dirty="0">
                <a:solidFill>
                  <a:srgbClr val="FF0000"/>
                </a:solidFill>
              </a:rPr>
              <a:t>全ての都道府県</a:t>
            </a:r>
            <a:r>
              <a:rPr lang="ja-JP" altLang="en-US" b="1" dirty="0">
                <a:solidFill>
                  <a:srgbClr val="1F497D"/>
                </a:solidFill>
              </a:rPr>
              <a:t>で</a:t>
            </a:r>
            <a:r>
              <a:rPr lang="ja-JP" altLang="en-US" b="1" dirty="0">
                <a:solidFill>
                  <a:srgbClr val="FF0000"/>
                </a:solidFill>
              </a:rPr>
              <a:t>「簡易支援ツール」に関する講習会等を実施</a:t>
            </a:r>
            <a:r>
              <a:rPr lang="ja-JP" altLang="en-US" dirty="0">
                <a:solidFill>
                  <a:srgbClr val="1F497D"/>
                </a:solidFill>
              </a:rPr>
              <a:t>し、水道事業者のアセットマネジメントへの取組を推進。</a:t>
            </a:r>
            <a:endParaRPr lang="en-US" altLang="ja-JP" dirty="0">
              <a:solidFill>
                <a:srgbClr val="1F497D"/>
              </a:solidFill>
            </a:endParaRPr>
          </a:p>
          <a:p>
            <a:pPr marL="285690" indent="-285690">
              <a:buFont typeface="Wingdings" panose="05000000000000000000" pitchFamily="2" charset="2"/>
              <a:buChar char="Ø"/>
            </a:pPr>
            <a:r>
              <a:rPr lang="ja-JP" altLang="en-US" dirty="0">
                <a:solidFill>
                  <a:srgbClr val="1F497D"/>
                </a:solidFill>
              </a:rPr>
              <a:t> アセットマネジメントの</a:t>
            </a:r>
            <a:r>
              <a:rPr lang="ja-JP" altLang="en-US" b="1" dirty="0">
                <a:solidFill>
                  <a:srgbClr val="FF0000"/>
                </a:solidFill>
              </a:rPr>
              <a:t>実施率</a:t>
            </a:r>
            <a:r>
              <a:rPr lang="ja-JP" altLang="en-US" b="1" dirty="0">
                <a:solidFill>
                  <a:srgbClr val="1F497D"/>
                </a:solidFill>
              </a:rPr>
              <a:t>は、</a:t>
            </a:r>
            <a:r>
              <a:rPr lang="ja-JP" altLang="en-US" b="1" dirty="0">
                <a:solidFill>
                  <a:srgbClr val="FF0000"/>
                </a:solidFill>
              </a:rPr>
              <a:t>平成</a:t>
            </a:r>
            <a:r>
              <a:rPr lang="en-US" altLang="ja-JP" b="1" dirty="0">
                <a:solidFill>
                  <a:srgbClr val="FF0000"/>
                </a:solidFill>
              </a:rPr>
              <a:t>24</a:t>
            </a:r>
            <a:r>
              <a:rPr lang="ja-JP" altLang="en-US" b="1" dirty="0">
                <a:solidFill>
                  <a:srgbClr val="FF0000"/>
                </a:solidFill>
              </a:rPr>
              <a:t>年度の約３割から平成</a:t>
            </a:r>
            <a:r>
              <a:rPr lang="en-US" altLang="ja-JP" b="1" dirty="0">
                <a:solidFill>
                  <a:srgbClr val="FF0000"/>
                </a:solidFill>
              </a:rPr>
              <a:t>28</a:t>
            </a:r>
            <a:r>
              <a:rPr lang="ja-JP" altLang="en-US" b="1" dirty="0">
                <a:solidFill>
                  <a:srgbClr val="FF0000"/>
                </a:solidFill>
              </a:rPr>
              <a:t>年度の約７割と増加</a:t>
            </a:r>
            <a:r>
              <a:rPr lang="ja-JP" altLang="en-US" dirty="0">
                <a:solidFill>
                  <a:srgbClr val="1F497D"/>
                </a:solidFill>
              </a:rPr>
              <a:t>。</a:t>
            </a:r>
            <a:endParaRPr lang="ja-JP" altLang="en-US" b="1" dirty="0">
              <a:solidFill>
                <a:srgbClr val="FF0000"/>
              </a:solidFill>
            </a:endParaRPr>
          </a:p>
        </p:txBody>
      </p:sp>
      <p:sp>
        <p:nvSpPr>
          <p:cNvPr id="12" name="テキスト ボックス 15"/>
          <p:cNvSpPr txBox="1">
            <a:spLocks noChangeArrowheads="1"/>
          </p:cNvSpPr>
          <p:nvPr/>
        </p:nvSpPr>
        <p:spPr bwMode="auto">
          <a:xfrm>
            <a:off x="1208584" y="2636912"/>
            <a:ext cx="6805030"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800" dirty="0">
                <a:solidFill>
                  <a:srgbClr val="000000"/>
                </a:solidFill>
                <a:latin typeface="ＭＳ Ｐゴシック"/>
                <a:ea typeface="ＭＳ Ｐゴシック"/>
              </a:rPr>
              <a:t>アセットマネジメント（</a:t>
            </a:r>
            <a:r>
              <a:rPr lang="ja-JP" altLang="en-US" sz="1800" dirty="0">
                <a:solidFill>
                  <a:prstClr val="black"/>
                </a:solidFill>
                <a:latin typeface="ＭＳ Ｐゴシック"/>
                <a:ea typeface="ＭＳ Ｐゴシック"/>
              </a:rPr>
              <a:t>更新需要と財政収支の見通し試算）の</a:t>
            </a:r>
            <a:r>
              <a:rPr lang="ja-JP" altLang="en-US" sz="1800" dirty="0">
                <a:solidFill>
                  <a:srgbClr val="000000"/>
                </a:solidFill>
                <a:latin typeface="ＭＳ Ｐゴシック"/>
                <a:ea typeface="ＭＳ Ｐゴシック"/>
              </a:rPr>
              <a:t>実施状況</a:t>
            </a:r>
          </a:p>
        </p:txBody>
      </p:sp>
      <p:sp>
        <p:nvSpPr>
          <p:cNvPr id="14" name="テキスト ボックス 6"/>
          <p:cNvSpPr txBox="1">
            <a:spLocks noChangeArrowheads="1"/>
          </p:cNvSpPr>
          <p:nvPr/>
        </p:nvSpPr>
        <p:spPr bwMode="auto">
          <a:xfrm>
            <a:off x="38505" y="6563467"/>
            <a:ext cx="3146977"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100" dirty="0">
                <a:solidFill>
                  <a:srgbClr val="000000"/>
                </a:solidFill>
              </a:rPr>
              <a:t>注）実施事業者数には実施中の事業者も含まれる</a:t>
            </a:r>
          </a:p>
        </p:txBody>
      </p:sp>
      <p:sp>
        <p:nvSpPr>
          <p:cNvPr id="15" name="テキスト ボックス 1"/>
          <p:cNvSpPr txBox="1">
            <a:spLocks noChangeArrowheads="1"/>
          </p:cNvSpPr>
          <p:nvPr/>
        </p:nvSpPr>
        <p:spPr bwMode="auto">
          <a:xfrm>
            <a:off x="7729784" y="6573560"/>
            <a:ext cx="1529548"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0" rIns="91421" bIns="45710">
            <a:spAutoFit/>
          </a:bodyPr>
          <a:lstStyle>
            <a:lvl1pPr eaLnBrk="0" hangingPunct="0">
              <a:defRPr kumimoji="1" sz="3200">
                <a:solidFill>
                  <a:schemeClr val="tx1"/>
                </a:solidFill>
                <a:latin typeface="Calibri" pitchFamily="34" charset="0"/>
                <a:ea typeface="ＭＳ Ｐゴシック" charset="-128"/>
              </a:defRPr>
            </a:lvl1pPr>
            <a:lvl2pPr marL="742950" indent="-285750" eaLnBrk="0" hangingPunct="0">
              <a:defRPr kumimoji="1" sz="3200">
                <a:solidFill>
                  <a:schemeClr val="tx1"/>
                </a:solidFill>
                <a:latin typeface="Calibri" pitchFamily="34" charset="0"/>
                <a:ea typeface="ＭＳ Ｐゴシック" charset="-128"/>
              </a:defRPr>
            </a:lvl2pPr>
            <a:lvl3pPr marL="1143000" indent="-228600" eaLnBrk="0" hangingPunct="0">
              <a:defRPr kumimoji="1" sz="3200">
                <a:solidFill>
                  <a:schemeClr val="tx1"/>
                </a:solidFill>
                <a:latin typeface="Calibri" pitchFamily="34" charset="0"/>
                <a:ea typeface="ＭＳ Ｐゴシック" charset="-128"/>
              </a:defRPr>
            </a:lvl3pPr>
            <a:lvl4pPr marL="1600200" indent="-228600" eaLnBrk="0" hangingPunct="0">
              <a:defRPr kumimoji="1" sz="3200">
                <a:solidFill>
                  <a:schemeClr val="tx1"/>
                </a:solidFill>
                <a:latin typeface="Calibri" pitchFamily="34" charset="0"/>
                <a:ea typeface="ＭＳ Ｐゴシック" charset="-128"/>
              </a:defRPr>
            </a:lvl4pPr>
            <a:lvl5pPr marL="2057400" indent="-228600" eaLnBrk="0" hangingPunct="0">
              <a:defRPr kumimoji="1" sz="3200">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Calibri" pitchFamily="34" charset="0"/>
                <a:ea typeface="ＭＳ Ｐゴシック" charset="-128"/>
              </a:defRPr>
            </a:lvl9pPr>
          </a:lstStyle>
          <a:p>
            <a:pPr eaLnBrk="1" hangingPunct="1"/>
            <a:r>
              <a:rPr lang="ja-JP" altLang="en-US" sz="1100" dirty="0">
                <a:solidFill>
                  <a:srgbClr val="000000"/>
                </a:solidFill>
              </a:rPr>
              <a:t>（平成</a:t>
            </a:r>
            <a:r>
              <a:rPr lang="en-US" altLang="ja-JP" sz="1100" dirty="0">
                <a:solidFill>
                  <a:srgbClr val="000000"/>
                </a:solidFill>
              </a:rPr>
              <a:t>29</a:t>
            </a:r>
            <a:r>
              <a:rPr lang="ja-JP" altLang="en-US" sz="1100" dirty="0">
                <a:solidFill>
                  <a:srgbClr val="000000"/>
                </a:solidFill>
              </a:rPr>
              <a:t>年</a:t>
            </a:r>
            <a:r>
              <a:rPr lang="en-US" altLang="ja-JP" sz="1100" dirty="0">
                <a:solidFill>
                  <a:srgbClr val="000000"/>
                </a:solidFill>
              </a:rPr>
              <a:t>1</a:t>
            </a:r>
            <a:r>
              <a:rPr lang="ja-JP" altLang="en-US" sz="1100" dirty="0">
                <a:solidFill>
                  <a:srgbClr val="000000"/>
                </a:solidFill>
              </a:rPr>
              <a:t>月末時点）</a:t>
            </a:r>
          </a:p>
        </p:txBody>
      </p:sp>
      <p:sp>
        <p:nvSpPr>
          <p:cNvPr id="18" name="正方形/長方形 17"/>
          <p:cNvSpPr/>
          <p:nvPr/>
        </p:nvSpPr>
        <p:spPr>
          <a:xfrm>
            <a:off x="8130882" y="3573017"/>
            <a:ext cx="928320" cy="2574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ja-JP" altLang="en-US">
              <a:solidFill>
                <a:prstClr val="white"/>
              </a:solidFill>
            </a:endParaRPr>
          </a:p>
        </p:txBody>
      </p:sp>
      <p:sp>
        <p:nvSpPr>
          <p:cNvPr id="16" name="正方形/長方形 15"/>
          <p:cNvSpPr/>
          <p:nvPr/>
        </p:nvSpPr>
        <p:spPr>
          <a:xfrm>
            <a:off x="8130882" y="5704697"/>
            <a:ext cx="928320" cy="2574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1" tIns="45710" rIns="91421" bIns="45710" rtlCol="0" anchor="ctr"/>
          <a:lstStyle/>
          <a:p>
            <a:pPr algn="ctr"/>
            <a:endParaRPr lang="ja-JP" altLang="en-US">
              <a:solidFill>
                <a:prstClr val="white"/>
              </a:solidFill>
            </a:endParaRPr>
          </a:p>
        </p:txBody>
      </p:sp>
      <p:sp>
        <p:nvSpPr>
          <p:cNvPr id="17" name="スライド番号プレースホルダー 5"/>
          <p:cNvSpPr txBox="1">
            <a:spLocks/>
          </p:cNvSpPr>
          <p:nvPr/>
        </p:nvSpPr>
        <p:spPr>
          <a:xfrm>
            <a:off x="7551591" y="6511897"/>
            <a:ext cx="23114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AF71952-CE34-4CAB-8D42-E965F36AD96F}" type="slidenum">
              <a:rPr lang="ja-JP" altLang="en-US" sz="1600" smtClean="0">
                <a:latin typeface="Arial Unicode MS" panose="020B0604020202020204" pitchFamily="50" charset="-128"/>
                <a:ea typeface="Arial Unicode MS" panose="020B0604020202020204" pitchFamily="50" charset="-128"/>
                <a:cs typeface="Arial Unicode MS" panose="020B0604020202020204" pitchFamily="50" charset="-128"/>
              </a:rPr>
              <a:pPr algn="r"/>
              <a:t>31</a:t>
            </a:fld>
            <a:endParaRPr lang="ja-JP" altLang="en-US" sz="1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54689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01" y="-7304"/>
            <a:ext cx="9906000" cy="540000"/>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2800" dirty="0">
                <a:solidFill>
                  <a:prstClr val="black"/>
                </a:solidFill>
              </a:rPr>
              <a:t>広域連携の検討に向けた協議会等の設置状況</a:t>
            </a:r>
          </a:p>
        </p:txBody>
      </p:sp>
      <p:sp>
        <p:nvSpPr>
          <p:cNvPr id="3" name="角丸四角形 2"/>
          <p:cNvSpPr/>
          <p:nvPr/>
        </p:nvSpPr>
        <p:spPr>
          <a:xfrm>
            <a:off x="109562" y="635165"/>
            <a:ext cx="9672000" cy="633595"/>
          </a:xfrm>
          <a:prstGeom prst="roundRect">
            <a:avLst>
              <a:gd name="adj" fmla="val 11484"/>
            </a:avLst>
          </a:prstGeom>
        </p:spPr>
        <p:style>
          <a:lnRef idx="2">
            <a:schemeClr val="accent3"/>
          </a:lnRef>
          <a:fillRef idx="1">
            <a:schemeClr val="lt1"/>
          </a:fillRef>
          <a:effectRef idx="0">
            <a:schemeClr val="accent3"/>
          </a:effectRef>
          <a:fontRef idx="minor">
            <a:schemeClr val="dk1"/>
          </a:fontRef>
        </p:style>
        <p:txBody>
          <a:bodyPr lIns="91421" tIns="45710" rIns="91421" bIns="45710" rtlCol="0" anchor="ctr"/>
          <a:lstStyle/>
          <a:p>
            <a:pPr marL="285690" indent="-285690">
              <a:buFont typeface="Wingdings" panose="05000000000000000000" pitchFamily="2" charset="2"/>
              <a:buChar char="Ø"/>
            </a:pPr>
            <a:r>
              <a:rPr lang="ja-JP" altLang="en-US" sz="1200" dirty="0">
                <a:solidFill>
                  <a:prstClr val="black"/>
                </a:solidFill>
                <a:latin typeface="ＭＳ Ｐゴシック"/>
              </a:rPr>
              <a:t>現在、</a:t>
            </a:r>
            <a:r>
              <a:rPr lang="ja-JP" altLang="en-US" sz="1200" u="sng" dirty="0">
                <a:solidFill>
                  <a:srgbClr val="FF0000"/>
                </a:solidFill>
                <a:latin typeface="ＭＳ Ｐゴシック"/>
              </a:rPr>
              <a:t>３９道府県で協議会等の組織が設置</a:t>
            </a:r>
            <a:r>
              <a:rPr lang="ja-JP" altLang="en-US" sz="1200" dirty="0">
                <a:solidFill>
                  <a:prstClr val="black"/>
                </a:solidFill>
                <a:latin typeface="ＭＳ Ｐゴシック"/>
              </a:rPr>
              <a:t>され、多様な形態の連携について検討が行われている。</a:t>
            </a:r>
            <a:endParaRPr lang="en-US" altLang="ja-JP" sz="1200" dirty="0">
              <a:solidFill>
                <a:prstClr val="black"/>
              </a:solidFill>
              <a:latin typeface="ＭＳ Ｐゴシック"/>
            </a:endParaRPr>
          </a:p>
          <a:p>
            <a:r>
              <a:rPr lang="en-US" altLang="ja-JP" sz="1100" dirty="0">
                <a:solidFill>
                  <a:prstClr val="black"/>
                </a:solidFill>
                <a:latin typeface="ＭＳ Ｐゴシック"/>
              </a:rPr>
              <a:t>※</a:t>
            </a:r>
            <a:r>
              <a:rPr lang="ja-JP" altLang="en-US" sz="1100" dirty="0">
                <a:solidFill>
                  <a:prstClr val="black"/>
                </a:solidFill>
                <a:latin typeface="ＭＳ Ｐゴシック"/>
              </a:rPr>
              <a:t>　東京都は都がほぼ一元的に水道事業を実施しており、香川県は香川県広域水道企業団がほぼ県全域の水道事業を実施している。</a:t>
            </a:r>
            <a:endParaRPr lang="en-US" altLang="ja-JP" sz="1100" dirty="0">
              <a:solidFill>
                <a:prstClr val="black"/>
              </a:solidFill>
              <a:latin typeface="ＭＳ Ｐゴシック"/>
            </a:endParaRPr>
          </a:p>
          <a:p>
            <a:r>
              <a:rPr lang="en-US" altLang="ja-JP" sz="1100" dirty="0">
                <a:solidFill>
                  <a:prstClr val="black"/>
                </a:solidFill>
                <a:latin typeface="+mn-ea"/>
              </a:rPr>
              <a:t>※</a:t>
            </a:r>
            <a:r>
              <a:rPr lang="ja-JP" altLang="en-US" sz="1100" dirty="0">
                <a:solidFill>
                  <a:prstClr val="black"/>
                </a:solidFill>
                <a:latin typeface="+mn-ea"/>
              </a:rPr>
              <a:t>　その他、協議会等の組織が設置されていない県についても広域連携に関する検討体制は設置されている。</a:t>
            </a:r>
            <a:endParaRPr lang="en-US" altLang="ja-JP" sz="1100" dirty="0">
              <a:solidFill>
                <a:prstClr val="black"/>
              </a:solidFill>
              <a:latin typeface="+mn-ea"/>
            </a:endParaRPr>
          </a:p>
        </p:txBody>
      </p:sp>
      <p:sp>
        <p:nvSpPr>
          <p:cNvPr id="2" name="テキスト ボックス 1"/>
          <p:cNvSpPr txBox="1"/>
          <p:nvPr/>
        </p:nvSpPr>
        <p:spPr>
          <a:xfrm>
            <a:off x="6302916" y="6655913"/>
            <a:ext cx="3564362" cy="169277"/>
          </a:xfrm>
          <a:prstGeom prst="rect">
            <a:avLst/>
          </a:prstGeom>
          <a:noFill/>
        </p:spPr>
        <p:txBody>
          <a:bodyPr wrap="square" lIns="0" tIns="0" rIns="0" bIns="0" rtlCol="0" anchor="ctr" anchorCtr="0">
            <a:spAutoFit/>
          </a:bodyPr>
          <a:lstStyle/>
          <a:p>
            <a:r>
              <a:rPr lang="ja-JP" altLang="en-US" sz="1100" dirty="0">
                <a:solidFill>
                  <a:prstClr val="black"/>
                </a:solidFill>
                <a:latin typeface="ＭＳ ゴシック" panose="020B0609070205080204" pitchFamily="49" charset="-128"/>
                <a:ea typeface="ＭＳ ゴシック" panose="020B0609070205080204" pitchFamily="49" charset="-128"/>
              </a:rPr>
              <a:t>（出典）平成３０年３月厚生労働省水道課調べ</a:t>
            </a:r>
          </a:p>
        </p:txBody>
      </p:sp>
      <p:graphicFrame>
        <p:nvGraphicFramePr>
          <p:cNvPr id="9" name="表 8"/>
          <p:cNvGraphicFramePr>
            <a:graphicFrameLocks noGrp="1"/>
          </p:cNvGraphicFramePr>
          <p:nvPr>
            <p:extLst/>
          </p:nvPr>
        </p:nvGraphicFramePr>
        <p:xfrm>
          <a:off x="149749" y="1487011"/>
          <a:ext cx="9631813" cy="5110341"/>
        </p:xfrm>
        <a:graphic>
          <a:graphicData uri="http://schemas.openxmlformats.org/drawingml/2006/table">
            <a:tbl>
              <a:tblPr firstRow="1" bandRow="1">
                <a:tableStyleId>{F5AB1C69-6EDB-4FF4-983F-18BD219EF322}</a:tableStyleId>
              </a:tblPr>
              <a:tblGrid>
                <a:gridCol w="820172">
                  <a:extLst>
                    <a:ext uri="{9D8B030D-6E8A-4147-A177-3AD203B41FA5}">
                      <a16:colId xmlns:a16="http://schemas.microsoft.com/office/drawing/2014/main" val="20000"/>
                    </a:ext>
                  </a:extLst>
                </a:gridCol>
                <a:gridCol w="3843292">
                  <a:extLst>
                    <a:ext uri="{9D8B030D-6E8A-4147-A177-3AD203B41FA5}">
                      <a16:colId xmlns:a16="http://schemas.microsoft.com/office/drawing/2014/main" val="20001"/>
                    </a:ext>
                  </a:extLst>
                </a:gridCol>
                <a:gridCol w="70976">
                  <a:extLst>
                    <a:ext uri="{9D8B030D-6E8A-4147-A177-3AD203B41FA5}">
                      <a16:colId xmlns:a16="http://schemas.microsoft.com/office/drawing/2014/main" val="20002"/>
                    </a:ext>
                  </a:extLst>
                </a:gridCol>
                <a:gridCol w="932907">
                  <a:extLst>
                    <a:ext uri="{9D8B030D-6E8A-4147-A177-3AD203B41FA5}">
                      <a16:colId xmlns:a16="http://schemas.microsoft.com/office/drawing/2014/main" val="20003"/>
                    </a:ext>
                  </a:extLst>
                </a:gridCol>
                <a:gridCol w="3964466">
                  <a:extLst>
                    <a:ext uri="{9D8B030D-6E8A-4147-A177-3AD203B41FA5}">
                      <a16:colId xmlns:a16="http://schemas.microsoft.com/office/drawing/2014/main" val="20004"/>
                    </a:ext>
                  </a:extLst>
                </a:gridCol>
              </a:tblGrid>
              <a:tr h="410741">
                <a:tc>
                  <a:txBody>
                    <a:bodyPr/>
                    <a:lstStyle/>
                    <a:p>
                      <a:pPr algn="ctr" fontAlgn="ctr"/>
                      <a:r>
                        <a:rPr lang="ja-JP" altLang="en-US" sz="1400" b="0" i="0" u="none" strike="noStrike" dirty="0">
                          <a:solidFill>
                            <a:schemeClr val="tx1"/>
                          </a:solidFill>
                          <a:effectLst/>
                          <a:latin typeface="+mn-ea"/>
                          <a:ea typeface="+mn-ea"/>
                        </a:rPr>
                        <a:t>都道府県名</a:t>
                      </a:r>
                    </a:p>
                  </a:txBody>
                  <a:tcPr marL="9525" marR="9525" marT="9525" marB="0" anchor="ctr"/>
                </a:tc>
                <a:tc>
                  <a:txBody>
                    <a:bodyPr/>
                    <a:lstStyle/>
                    <a:p>
                      <a:pPr algn="ctr" fontAlgn="ctr"/>
                      <a:r>
                        <a:rPr lang="ja-JP" altLang="en-US" sz="1400" b="0" i="0" u="none" strike="noStrike" dirty="0">
                          <a:solidFill>
                            <a:schemeClr val="tx1"/>
                          </a:solidFill>
                          <a:effectLst/>
                          <a:latin typeface="+mn-ea"/>
                          <a:ea typeface="+mn-ea"/>
                        </a:rPr>
                        <a:t>協議会等名称</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都道府県名</a:t>
                      </a:r>
                    </a:p>
                  </a:txBody>
                  <a:tcPr marL="9525" marR="9525" marT="9525" marB="0" anchor="ctr"/>
                </a:tc>
                <a:tc>
                  <a:txBody>
                    <a:bodyPr/>
                    <a:lstStyle/>
                    <a:p>
                      <a:pPr algn="ctr" fontAlgn="ctr"/>
                      <a:r>
                        <a:rPr lang="ja-JP" altLang="en-US" sz="1400" b="0" i="0" u="none" strike="noStrike">
                          <a:solidFill>
                            <a:schemeClr val="tx1"/>
                          </a:solidFill>
                          <a:effectLst/>
                          <a:latin typeface="+mn-ea"/>
                          <a:ea typeface="+mn-ea"/>
                        </a:rPr>
                        <a:t>協議会等名称</a:t>
                      </a:r>
                    </a:p>
                  </a:txBody>
                  <a:tcPr marL="9525" marR="9525" marT="9525" marB="0" anchor="ctr"/>
                </a:tc>
                <a:extLst>
                  <a:ext uri="{0D108BD9-81ED-4DB2-BD59-A6C34878D82A}">
                    <a16:rowId xmlns:a16="http://schemas.microsoft.com/office/drawing/2014/main" val="10000"/>
                  </a:ext>
                </a:extLst>
              </a:tr>
              <a:tr h="133980">
                <a:tc>
                  <a:txBody>
                    <a:bodyPr/>
                    <a:lstStyle/>
                    <a:p>
                      <a:pPr algn="ctr" fontAlgn="ctr"/>
                      <a:r>
                        <a:rPr lang="ja-JP" altLang="en-US" sz="1400" b="0" i="0" u="none" strike="noStrike" dirty="0">
                          <a:solidFill>
                            <a:schemeClr val="tx1"/>
                          </a:solidFill>
                          <a:effectLst/>
                          <a:latin typeface="+mn-ea"/>
                          <a:ea typeface="+mn-ea"/>
                        </a:rPr>
                        <a:t>北海道</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地域別会議</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京都府</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市町村水道事業連絡会議</a:t>
                      </a:r>
                    </a:p>
                  </a:txBody>
                  <a:tcPr marL="9525" marR="9525" marT="9525" marB="0" anchor="ctr"/>
                </a:tc>
                <a:extLst>
                  <a:ext uri="{0D108BD9-81ED-4DB2-BD59-A6C34878D82A}">
                    <a16:rowId xmlns:a16="http://schemas.microsoft.com/office/drawing/2014/main" val="10001"/>
                  </a:ext>
                </a:extLst>
              </a:tr>
              <a:tr h="157599">
                <a:tc>
                  <a:txBody>
                    <a:bodyPr/>
                    <a:lstStyle/>
                    <a:p>
                      <a:pPr algn="ctr" fontAlgn="ctr"/>
                      <a:r>
                        <a:rPr lang="ja-JP" altLang="en-US" sz="1400" b="0" i="0" u="none" strike="noStrike" dirty="0">
                          <a:solidFill>
                            <a:schemeClr val="tx1"/>
                          </a:solidFill>
                          <a:effectLst/>
                          <a:latin typeface="+mn-ea"/>
                          <a:ea typeface="+mn-ea"/>
                        </a:rPr>
                        <a:t>青森県</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青森県水道事業広域連携推進会議</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大阪府</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広域化等基盤強化に係る意見交換会</a:t>
                      </a:r>
                    </a:p>
                  </a:txBody>
                  <a:tcPr marL="9525" marR="9525" marT="9525" marB="0" anchor="ctr"/>
                </a:tc>
                <a:extLst>
                  <a:ext uri="{0D108BD9-81ED-4DB2-BD59-A6C34878D82A}">
                    <a16:rowId xmlns:a16="http://schemas.microsoft.com/office/drawing/2014/main" val="10002"/>
                  </a:ext>
                </a:extLst>
              </a:tr>
              <a:tr h="109210">
                <a:tc>
                  <a:txBody>
                    <a:bodyPr/>
                    <a:lstStyle/>
                    <a:p>
                      <a:pPr algn="ctr" fontAlgn="ctr"/>
                      <a:r>
                        <a:rPr lang="ja-JP" altLang="en-US" sz="1400" b="0" i="0" u="none" strike="noStrike" dirty="0">
                          <a:solidFill>
                            <a:schemeClr val="tx1"/>
                          </a:solidFill>
                          <a:effectLst/>
                          <a:latin typeface="+mn-ea"/>
                          <a:ea typeface="+mn-ea"/>
                        </a:rPr>
                        <a:t>岩手県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岩手県水道事業広域連携検討会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兵庫県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地域別水道事業広域連携協議会</a:t>
                      </a:r>
                    </a:p>
                  </a:txBody>
                  <a:tcPr marL="9525" marR="9525" marT="9525" marB="0" anchor="ctr"/>
                </a:tc>
                <a:extLst>
                  <a:ext uri="{0D108BD9-81ED-4DB2-BD59-A6C34878D82A}">
                    <a16:rowId xmlns:a16="http://schemas.microsoft.com/office/drawing/2014/main" val="10003"/>
                  </a:ext>
                </a:extLst>
              </a:tr>
              <a:tr h="204837">
                <a:tc>
                  <a:txBody>
                    <a:bodyPr/>
                    <a:lstStyle/>
                    <a:p>
                      <a:pPr algn="ctr" fontAlgn="ctr"/>
                      <a:r>
                        <a:rPr lang="ja-JP" altLang="en-US" sz="1400" b="0" i="0" u="none" strike="noStrike" dirty="0">
                          <a:solidFill>
                            <a:schemeClr val="tx1"/>
                          </a:solidFill>
                          <a:effectLst/>
                          <a:latin typeface="+mn-ea"/>
                          <a:ea typeface="+mn-ea"/>
                        </a:rPr>
                        <a:t>宮城県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水道事業連絡協議会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奈良県</a:t>
                      </a:r>
                    </a:p>
                  </a:txBody>
                  <a:tcPr marL="9525" marR="9525" marT="9525" marB="0" anchor="ctr"/>
                </a:tc>
                <a:tc>
                  <a:txBody>
                    <a:bodyPr/>
                    <a:lstStyle/>
                    <a:p>
                      <a:pPr algn="l" fontAlgn="ct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県域水道一体化市町村説明会</a:t>
                      </a:r>
                      <a:endPar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4"/>
                  </a:ext>
                </a:extLst>
              </a:tr>
              <a:tr h="369064">
                <a:tc>
                  <a:txBody>
                    <a:bodyPr/>
                    <a:lstStyle/>
                    <a:p>
                      <a:pPr algn="ctr" fontAlgn="ctr"/>
                      <a:r>
                        <a:rPr lang="ja-JP" altLang="en-US" sz="1400" b="0" i="0" u="none" strike="noStrike" dirty="0">
                          <a:solidFill>
                            <a:schemeClr val="tx1"/>
                          </a:solidFill>
                          <a:effectLst/>
                          <a:latin typeface="+mn-ea"/>
                          <a:ea typeface="+mn-ea"/>
                        </a:rPr>
                        <a:t>秋田県</a:t>
                      </a:r>
                    </a:p>
                  </a:txBody>
                  <a:tcPr marL="9525" marR="9525" marT="9525" marB="0" anchor="ctr"/>
                </a:tc>
                <a:tc>
                  <a:txBody>
                    <a:bodyPr/>
                    <a:lstStyle/>
                    <a:p>
                      <a:pPr algn="l" fontAlgn="ctr"/>
                      <a:r>
                        <a:rPr lang="ja-JP" altLang="en-US" sz="1200" b="0" i="0" u="none" strike="noStrike" dirty="0">
                          <a:solidFill>
                            <a:schemeClr val="tx1"/>
                          </a:solidFill>
                          <a:effectLst/>
                          <a:latin typeface="+mn-ea"/>
                          <a:ea typeface="+mn-ea"/>
                        </a:rPr>
                        <a:t>人口減少社会に対応する行政運営のあり方研究会</a:t>
                      </a:r>
                      <a:endParaRPr lang="en-US" altLang="ja-JP" sz="1200" b="0" i="0" u="none" strike="noStrike" dirty="0">
                        <a:solidFill>
                          <a:schemeClr val="tx1"/>
                        </a:solidFill>
                        <a:effectLst/>
                        <a:latin typeface="+mn-ea"/>
                        <a:ea typeface="+mn-ea"/>
                      </a:endParaRPr>
                    </a:p>
                    <a:p>
                      <a:pPr algn="l" fontAlgn="ctr"/>
                      <a:r>
                        <a:rPr lang="ja-JP" altLang="en-US" sz="1200" b="0" i="0" u="none" strike="noStrike" dirty="0">
                          <a:solidFill>
                            <a:schemeClr val="tx1"/>
                          </a:solidFill>
                          <a:effectLst/>
                          <a:latin typeface="+mn-ea"/>
                          <a:ea typeface="+mn-ea"/>
                        </a:rPr>
                        <a:t>「水道事業の広域連携」作業部会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和歌山県</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水道事業懇談会</a:t>
                      </a:r>
                    </a:p>
                  </a:txBody>
                  <a:tcPr marL="9525" marR="9525" marT="9525" marB="0" anchor="ctr"/>
                </a:tc>
                <a:extLst>
                  <a:ext uri="{0D108BD9-81ED-4DB2-BD59-A6C34878D82A}">
                    <a16:rowId xmlns:a16="http://schemas.microsoft.com/office/drawing/2014/main" val="10005"/>
                  </a:ext>
                </a:extLst>
              </a:tr>
              <a:tr h="93315">
                <a:tc>
                  <a:txBody>
                    <a:bodyPr/>
                    <a:lstStyle/>
                    <a:p>
                      <a:pPr algn="ctr" fontAlgn="ctr"/>
                      <a:r>
                        <a:rPr lang="ja-JP" altLang="en-US" sz="1400" b="0" i="0" u="none" strike="noStrike" dirty="0">
                          <a:solidFill>
                            <a:schemeClr val="tx1"/>
                          </a:solidFill>
                          <a:effectLst/>
                          <a:latin typeface="+mn-ea"/>
                          <a:ea typeface="+mn-ea"/>
                        </a:rPr>
                        <a:t>山形県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水道事業のあり方検討会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島根県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島根県水道事業の連携に関する検討会</a:t>
                      </a:r>
                    </a:p>
                  </a:txBody>
                  <a:tcPr marL="9525" marR="9525" marT="9525" marB="0" anchor="ctr"/>
                </a:tc>
                <a:extLst>
                  <a:ext uri="{0D108BD9-81ED-4DB2-BD59-A6C34878D82A}">
                    <a16:rowId xmlns:a16="http://schemas.microsoft.com/office/drawing/2014/main" val="10006"/>
                  </a:ext>
                </a:extLst>
              </a:tr>
              <a:tr h="188942">
                <a:tc>
                  <a:txBody>
                    <a:bodyPr/>
                    <a:lstStyle/>
                    <a:p>
                      <a:pPr algn="ctr" fontAlgn="ctr"/>
                      <a:r>
                        <a:rPr lang="ja-JP" altLang="en-US" sz="1400" b="0" i="0" u="none" strike="noStrike" dirty="0">
                          <a:solidFill>
                            <a:schemeClr val="tx1"/>
                          </a:solidFill>
                          <a:effectLst/>
                          <a:latin typeface="+mn-ea"/>
                          <a:ea typeface="+mn-ea"/>
                        </a:rPr>
                        <a:t>福島県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水道基盤強化検討会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岡山県</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岡山県水道事業広域連携推進検討会</a:t>
                      </a:r>
                    </a:p>
                  </a:txBody>
                  <a:tcPr marL="9525" marR="9525" marT="9525" marB="0" anchor="ctr"/>
                </a:tc>
                <a:extLst>
                  <a:ext uri="{0D108BD9-81ED-4DB2-BD59-A6C34878D82A}">
                    <a16:rowId xmlns:a16="http://schemas.microsoft.com/office/drawing/2014/main" val="10007"/>
                  </a:ext>
                </a:extLst>
              </a:tr>
              <a:tr h="212561">
                <a:tc>
                  <a:txBody>
                    <a:bodyPr/>
                    <a:lstStyle/>
                    <a:p>
                      <a:pPr algn="ctr" fontAlgn="ctr"/>
                      <a:r>
                        <a:rPr lang="ja-JP" altLang="en-US" sz="1400" b="0" i="0" u="none" strike="noStrike" dirty="0">
                          <a:solidFill>
                            <a:schemeClr val="tx1"/>
                          </a:solidFill>
                          <a:effectLst/>
                          <a:latin typeface="+mn-ea"/>
                          <a:ea typeface="+mn-ea"/>
                        </a:rPr>
                        <a:t>茨城県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水道事業等の広域連携に係るブロック別会議</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広島県</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広島県水道事業推進会議</a:t>
                      </a:r>
                    </a:p>
                  </a:txBody>
                  <a:tcPr marL="9525" marR="9525" marT="9525" marB="0" anchor="ctr"/>
                </a:tc>
                <a:extLst>
                  <a:ext uri="{0D108BD9-81ED-4DB2-BD59-A6C34878D82A}">
                    <a16:rowId xmlns:a16="http://schemas.microsoft.com/office/drawing/2014/main" val="10008"/>
                  </a:ext>
                </a:extLst>
              </a:tr>
              <a:tr h="144016">
                <a:tc>
                  <a:txBody>
                    <a:bodyPr/>
                    <a:lstStyle/>
                    <a:p>
                      <a:pPr algn="ctr" fontAlgn="ctr"/>
                      <a:r>
                        <a:rPr lang="ja-JP" altLang="en-US" sz="1400" b="0" i="0" u="none" strike="noStrike" dirty="0">
                          <a:solidFill>
                            <a:schemeClr val="tx1"/>
                          </a:solidFill>
                          <a:effectLst/>
                          <a:latin typeface="+mn-ea"/>
                          <a:ea typeface="+mn-ea"/>
                        </a:rPr>
                        <a:t>栃木県</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市町村等水道事業広域連携等検討会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徳島県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水道事業のあり方研究会</a:t>
                      </a:r>
                    </a:p>
                  </a:txBody>
                  <a:tcPr marL="9525" marR="9525" marT="9525" marB="0" anchor="ctr"/>
                </a:tc>
                <a:extLst>
                  <a:ext uri="{0D108BD9-81ED-4DB2-BD59-A6C34878D82A}">
                    <a16:rowId xmlns:a16="http://schemas.microsoft.com/office/drawing/2014/main" val="10009"/>
                  </a:ext>
                </a:extLst>
              </a:tr>
              <a:tr h="167635">
                <a:tc>
                  <a:txBody>
                    <a:bodyPr/>
                    <a:lstStyle/>
                    <a:p>
                      <a:pPr algn="ctr" fontAlgn="ctr"/>
                      <a:r>
                        <a:rPr lang="ja-JP" altLang="en-US" sz="1400" b="0" i="0" u="none" strike="noStrike">
                          <a:solidFill>
                            <a:schemeClr val="tx1"/>
                          </a:solidFill>
                          <a:effectLst/>
                          <a:latin typeface="+mn-ea"/>
                          <a:ea typeface="+mn-ea"/>
                        </a:rPr>
                        <a:t>群馬県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広域連携検討会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愛媛県</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愛媛県水道事業経営健全化検討会</a:t>
                      </a:r>
                    </a:p>
                  </a:txBody>
                  <a:tcPr marL="9525" marR="9525" marT="9525" marB="0" anchor="ctr"/>
                </a:tc>
                <a:extLst>
                  <a:ext uri="{0D108BD9-81ED-4DB2-BD59-A6C34878D82A}">
                    <a16:rowId xmlns:a16="http://schemas.microsoft.com/office/drawing/2014/main" val="10010"/>
                  </a:ext>
                </a:extLst>
              </a:tr>
              <a:tr h="191254">
                <a:tc>
                  <a:txBody>
                    <a:bodyPr/>
                    <a:lstStyle/>
                    <a:p>
                      <a:pPr algn="ctr" fontAlgn="ctr"/>
                      <a:r>
                        <a:rPr lang="ja-JP" altLang="en-US" sz="1400" b="0" i="0" u="none" strike="noStrike">
                          <a:solidFill>
                            <a:schemeClr val="tx1"/>
                          </a:solidFill>
                          <a:effectLst/>
                          <a:latin typeface="+mn-ea"/>
                          <a:ea typeface="+mn-ea"/>
                        </a:rPr>
                        <a:t>埼玉県</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埼玉県水道広域化実施検討部会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高知県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水道広域連携検討会</a:t>
                      </a:r>
                    </a:p>
                  </a:txBody>
                  <a:tcPr marL="9525" marR="9525" marT="9525" marB="0" anchor="ctr"/>
                </a:tc>
                <a:extLst>
                  <a:ext uri="{0D108BD9-81ED-4DB2-BD59-A6C34878D82A}">
                    <a16:rowId xmlns:a16="http://schemas.microsoft.com/office/drawing/2014/main" val="10011"/>
                  </a:ext>
                </a:extLst>
              </a:tr>
              <a:tr h="286881">
                <a:tc>
                  <a:txBody>
                    <a:bodyPr/>
                    <a:lstStyle/>
                    <a:p>
                      <a:pPr algn="ctr" fontAlgn="ctr"/>
                      <a:r>
                        <a:rPr lang="ja-JP" altLang="en-US" sz="1400" b="0" i="0" u="none" strike="noStrike">
                          <a:solidFill>
                            <a:schemeClr val="tx1"/>
                          </a:solidFill>
                          <a:effectLst/>
                          <a:latin typeface="+mn-ea"/>
                          <a:ea typeface="+mn-ea"/>
                        </a:rPr>
                        <a:t>神奈川県</a:t>
                      </a:r>
                    </a:p>
                  </a:txBody>
                  <a:tcPr marL="9525" marR="9525" marT="9525" marB="0" anchor="ctr"/>
                </a:tc>
                <a:tc>
                  <a:txBody>
                    <a:bodyPr/>
                    <a:lstStyle/>
                    <a:p>
                      <a:pPr algn="l" fontAlgn="ctr"/>
                      <a:r>
                        <a:rPr lang="ja-JP" altLang="en-US" sz="1200" b="0" i="0" u="none" strike="noStrike" dirty="0">
                          <a:solidFill>
                            <a:schemeClr val="tx1"/>
                          </a:solidFill>
                          <a:effectLst/>
                          <a:latin typeface="+mn-ea"/>
                          <a:ea typeface="+mn-ea"/>
                        </a:rPr>
                        <a:t>県西地域における水道事業の広域化等に関する検討会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福岡県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地域別検討会等</a:t>
                      </a:r>
                    </a:p>
                  </a:txBody>
                  <a:tcPr marL="9525" marR="9525" marT="9525" marB="0" anchor="ctr"/>
                </a:tc>
                <a:extLst>
                  <a:ext uri="{0D108BD9-81ED-4DB2-BD59-A6C34878D82A}">
                    <a16:rowId xmlns:a16="http://schemas.microsoft.com/office/drawing/2014/main" val="10012"/>
                  </a:ext>
                </a:extLst>
              </a:tr>
              <a:tr h="216024">
                <a:tc>
                  <a:txBody>
                    <a:bodyPr/>
                    <a:lstStyle/>
                    <a:p>
                      <a:pPr algn="ctr" fontAlgn="ctr"/>
                      <a:r>
                        <a:rPr lang="ja-JP" altLang="en-US" sz="1400" b="0" i="0" u="none" strike="noStrike" dirty="0">
                          <a:solidFill>
                            <a:schemeClr val="tx1"/>
                          </a:solidFill>
                          <a:effectLst/>
                          <a:latin typeface="+mn-ea"/>
                          <a:ea typeface="+mn-ea"/>
                        </a:rPr>
                        <a:t>新潟県</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n-ea"/>
                          <a:ea typeface="+mn-ea"/>
                        </a:rPr>
                        <a:t>水道事業の経営基盤強化等に関する勉強会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佐賀県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圏域会議</a:t>
                      </a:r>
                    </a:p>
                  </a:txBody>
                  <a:tcPr marL="9525" marR="9525" marT="9525" marB="0" anchor="ctr"/>
                </a:tc>
                <a:extLst>
                  <a:ext uri="{0D108BD9-81ED-4DB2-BD59-A6C34878D82A}">
                    <a16:rowId xmlns:a16="http://schemas.microsoft.com/office/drawing/2014/main" val="10013"/>
                  </a:ext>
                </a:extLst>
              </a:tr>
              <a:tr h="216024">
                <a:tc>
                  <a:txBody>
                    <a:bodyPr/>
                    <a:lstStyle/>
                    <a:p>
                      <a:pPr algn="ctr" fontAlgn="ctr"/>
                      <a:r>
                        <a:rPr lang="ja-JP" altLang="en-US" sz="1400" b="0" i="0" u="none" strike="noStrike" dirty="0">
                          <a:solidFill>
                            <a:schemeClr val="tx1"/>
                          </a:solidFill>
                          <a:effectLst/>
                          <a:latin typeface="+mn-ea"/>
                          <a:ea typeface="+mn-ea"/>
                        </a:rPr>
                        <a:t>富山県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水道事業の経営合理化等に係る検討会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長崎県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水道事業の広域連携に関する検討会</a:t>
                      </a:r>
                    </a:p>
                  </a:txBody>
                  <a:tcPr marL="9525" marR="9525" marT="9525" marB="0" anchor="ctr"/>
                </a:tc>
                <a:extLst>
                  <a:ext uri="{0D108BD9-81ED-4DB2-BD59-A6C34878D82A}">
                    <a16:rowId xmlns:a16="http://schemas.microsoft.com/office/drawing/2014/main" val="10014"/>
                  </a:ext>
                </a:extLst>
              </a:tr>
              <a:tr h="216024">
                <a:tc>
                  <a:txBody>
                    <a:bodyPr/>
                    <a:lstStyle/>
                    <a:p>
                      <a:pPr algn="ctr" fontAlgn="ctr"/>
                      <a:r>
                        <a:rPr lang="ja-JP" altLang="en-US" sz="1400" b="0" i="0" u="none" strike="noStrike" dirty="0">
                          <a:solidFill>
                            <a:schemeClr val="tx1"/>
                          </a:solidFill>
                          <a:effectLst/>
                          <a:latin typeface="+mn-ea"/>
                          <a:ea typeface="+mn-ea"/>
                        </a:rPr>
                        <a:t>長野県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圏域水道事業広域連携検討会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熊本県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水道基盤強化に関する研修会</a:t>
                      </a:r>
                    </a:p>
                  </a:txBody>
                  <a:tcPr marL="9525" marR="9525" marT="9525" marB="0" anchor="ctr"/>
                </a:tc>
                <a:extLst>
                  <a:ext uri="{0D108BD9-81ED-4DB2-BD59-A6C34878D82A}">
                    <a16:rowId xmlns:a16="http://schemas.microsoft.com/office/drawing/2014/main" val="10015"/>
                  </a:ext>
                </a:extLst>
              </a:tr>
              <a:tr h="216024">
                <a:tc>
                  <a:txBody>
                    <a:bodyPr/>
                    <a:lstStyle/>
                    <a:p>
                      <a:pPr algn="ctr" fontAlgn="ctr"/>
                      <a:r>
                        <a:rPr lang="ja-JP" altLang="en-US" sz="1400" b="0" i="0" u="none" strike="noStrike" dirty="0">
                          <a:solidFill>
                            <a:schemeClr val="tx1"/>
                          </a:solidFill>
                          <a:effectLst/>
                          <a:latin typeface="+mn-ea"/>
                          <a:ea typeface="+mn-ea"/>
                        </a:rPr>
                        <a:t>岐阜県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岐阜県水道事業広域連携研究会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大分県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水道事業の広域連携に関する検討会議</a:t>
                      </a:r>
                    </a:p>
                  </a:txBody>
                  <a:tcPr marL="9525" marR="9525" marT="9525" marB="0" anchor="ctr"/>
                </a:tc>
                <a:extLst>
                  <a:ext uri="{0D108BD9-81ED-4DB2-BD59-A6C34878D82A}">
                    <a16:rowId xmlns:a16="http://schemas.microsoft.com/office/drawing/2014/main" val="10016"/>
                  </a:ext>
                </a:extLst>
              </a:tr>
              <a:tr h="209855">
                <a:tc>
                  <a:txBody>
                    <a:bodyPr/>
                    <a:lstStyle/>
                    <a:p>
                      <a:pPr algn="ctr" fontAlgn="ctr"/>
                      <a:r>
                        <a:rPr lang="ja-JP" altLang="en-US" sz="1400" b="0" i="0" u="none" strike="noStrike" dirty="0">
                          <a:solidFill>
                            <a:schemeClr val="tx1"/>
                          </a:solidFill>
                          <a:effectLst/>
                          <a:latin typeface="+mn-ea"/>
                          <a:ea typeface="+mn-ea"/>
                        </a:rPr>
                        <a:t>静岡県</a:t>
                      </a:r>
                    </a:p>
                  </a:txBody>
                  <a:tcPr marL="9525" marR="9525" marT="9525" marB="0" anchor="ctr"/>
                </a:tc>
                <a:tc>
                  <a:txBody>
                    <a:bodyPr/>
                    <a:lstStyle/>
                    <a:p>
                      <a:pPr algn="l" fontAlgn="ctr"/>
                      <a:r>
                        <a:rPr lang="ja-JP" altLang="en-US" sz="1200" b="0" i="0" u="none" strike="noStrike" dirty="0">
                          <a:solidFill>
                            <a:schemeClr val="tx1"/>
                          </a:solidFill>
                          <a:effectLst/>
                          <a:latin typeface="+mn-ea"/>
                          <a:ea typeface="+mn-ea"/>
                        </a:rPr>
                        <a:t>行政経営研究会「水道事業の広域連携等」課題検討会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宮崎県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市町村等の水道事業の広域連携に関する検討部会</a:t>
                      </a:r>
                    </a:p>
                  </a:txBody>
                  <a:tcPr marL="9525" marR="9525" marT="9525" marB="0" anchor="ctr"/>
                </a:tc>
                <a:extLst>
                  <a:ext uri="{0D108BD9-81ED-4DB2-BD59-A6C34878D82A}">
                    <a16:rowId xmlns:a16="http://schemas.microsoft.com/office/drawing/2014/main" val="10017"/>
                  </a:ext>
                </a:extLst>
              </a:tr>
              <a:tr h="222193">
                <a:tc>
                  <a:txBody>
                    <a:bodyPr/>
                    <a:lstStyle/>
                    <a:p>
                      <a:pPr algn="ctr" fontAlgn="ctr"/>
                      <a:r>
                        <a:rPr lang="ja-JP" altLang="en-US" sz="1400" b="0" i="0" u="none" strike="noStrike">
                          <a:solidFill>
                            <a:schemeClr val="tx1"/>
                          </a:solidFill>
                          <a:effectLst/>
                          <a:latin typeface="+mn-ea"/>
                          <a:ea typeface="+mn-ea"/>
                        </a:rPr>
                        <a:t>愛知県</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愛知県水道広域化研究会議</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鹿児島県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市町村等の水道事業の広域連携に関する検討会</a:t>
                      </a:r>
                    </a:p>
                  </a:txBody>
                  <a:tcPr marL="9525" marR="9525" marT="9525" marB="0" anchor="ctr"/>
                </a:tc>
                <a:extLst>
                  <a:ext uri="{0D108BD9-81ED-4DB2-BD59-A6C34878D82A}">
                    <a16:rowId xmlns:a16="http://schemas.microsoft.com/office/drawing/2014/main" val="10018"/>
                  </a:ext>
                </a:extLst>
              </a:tr>
              <a:tr h="209855">
                <a:tc>
                  <a:txBody>
                    <a:bodyPr/>
                    <a:lstStyle/>
                    <a:p>
                      <a:pPr algn="ctr" fontAlgn="ctr"/>
                      <a:r>
                        <a:rPr lang="ja-JP" altLang="en-US" sz="1400" b="0" i="0" u="none" strike="noStrike" dirty="0">
                          <a:solidFill>
                            <a:schemeClr val="tx1"/>
                          </a:solidFill>
                          <a:effectLst/>
                          <a:latin typeface="+mn-ea"/>
                          <a:ea typeface="+mn-ea"/>
                        </a:rPr>
                        <a:t>三重県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水道事業基盤強化勉強会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r>
                        <a:rPr lang="ja-JP" altLang="en-US" sz="1400" b="0" i="0" u="none" strike="noStrike" dirty="0">
                          <a:solidFill>
                            <a:schemeClr val="tx1"/>
                          </a:solidFill>
                          <a:effectLst/>
                          <a:latin typeface="+mn-ea"/>
                          <a:ea typeface="+mn-ea"/>
                        </a:rPr>
                        <a:t>沖縄県</a:t>
                      </a:r>
                    </a:p>
                  </a:txBody>
                  <a:tcPr marL="9525" marR="9525" marT="9525" marB="0" anchor="ctr"/>
                </a:tc>
                <a:tc>
                  <a:txBody>
                    <a:bodyPr/>
                    <a:lstStyle/>
                    <a:p>
                      <a:pPr algn="l" fontAlgn="ct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rPr>
                        <a:t>沖縄県水道事業広域連携検討会</a:t>
                      </a:r>
                    </a:p>
                  </a:txBody>
                  <a:tcPr marL="9525" marR="9525" marT="9525" marB="0" anchor="ctr"/>
                </a:tc>
                <a:extLst>
                  <a:ext uri="{0D108BD9-81ED-4DB2-BD59-A6C34878D82A}">
                    <a16:rowId xmlns:a16="http://schemas.microsoft.com/office/drawing/2014/main" val="10019"/>
                  </a:ext>
                </a:extLst>
              </a:tr>
              <a:tr h="0">
                <a:tc>
                  <a:txBody>
                    <a:bodyPr/>
                    <a:lstStyle/>
                    <a:p>
                      <a:pPr algn="ctr" fontAlgn="ctr"/>
                      <a:r>
                        <a:rPr lang="ja-JP" altLang="en-US" sz="1400" b="0" i="0" u="none" strike="noStrike" dirty="0">
                          <a:solidFill>
                            <a:schemeClr val="tx1"/>
                          </a:solidFill>
                          <a:effectLst/>
                          <a:latin typeface="+mn-ea"/>
                          <a:ea typeface="+mn-ea"/>
                        </a:rPr>
                        <a:t>滋賀県</a:t>
                      </a:r>
                    </a:p>
                  </a:txBody>
                  <a:tcPr marL="9525" marR="9525" marT="9525" marB="0" anchor="ctr"/>
                </a:tc>
                <a:tc>
                  <a:txBody>
                    <a:bodyPr/>
                    <a:lstStyle/>
                    <a:p>
                      <a:pPr algn="l" fontAlgn="ctr"/>
                      <a:r>
                        <a:rPr lang="ja-JP" altLang="en-US" sz="1400" b="0" i="0" u="none" strike="noStrike" dirty="0">
                          <a:solidFill>
                            <a:schemeClr val="tx1"/>
                          </a:solidFill>
                          <a:effectLst/>
                          <a:latin typeface="+mn-ea"/>
                          <a:ea typeface="+mn-ea"/>
                        </a:rPr>
                        <a:t>滋賀県水道事業の広域連携に関する協議会</a:t>
                      </a:r>
                    </a:p>
                  </a:txBody>
                  <a:tcPr marL="9525" marR="9525" marT="9525" marB="0" anchor="ct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noFill/>
                  </a:tcPr>
                </a:tc>
                <a:tc>
                  <a:txBody>
                    <a:bodyPr/>
                    <a:lstStyle/>
                    <a:p>
                      <a:pPr algn="ctr" fontAlgn="ctr"/>
                      <a:endParaRPr lang="ja-JP" altLang="en-US" sz="1400" b="0" i="0" u="none" strike="noStrike" dirty="0">
                        <a:solidFill>
                          <a:schemeClr val="tx1"/>
                        </a:solidFill>
                        <a:effectLst/>
                        <a:latin typeface="+mn-ea"/>
                        <a:ea typeface="+mn-ea"/>
                      </a:endParaRPr>
                    </a:p>
                  </a:txBody>
                  <a:tcPr marL="9525" marR="9525" marT="9525" marB="0" anchor="ctr"/>
                </a:tc>
                <a:tc>
                  <a:txBody>
                    <a:bodyPr/>
                    <a:lstStyle/>
                    <a:p>
                      <a:pPr algn="l" fontAlgn="ctr"/>
                      <a:endPar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20"/>
                  </a:ext>
                </a:extLst>
              </a:tr>
            </a:tbl>
          </a:graphicData>
        </a:graphic>
      </p:graphicFrame>
      <p:sp>
        <p:nvSpPr>
          <p:cNvPr id="5" name="スライド番号プレースホルダー 4"/>
          <p:cNvSpPr>
            <a:spLocks noGrp="1"/>
          </p:cNvSpPr>
          <p:nvPr>
            <p:ph type="sldNum" sz="quarter" idx="12"/>
          </p:nvPr>
        </p:nvSpPr>
        <p:spPr>
          <a:xfrm>
            <a:off x="9417496" y="6453336"/>
            <a:ext cx="468052" cy="432048"/>
          </a:xfrm>
        </p:spPr>
        <p:txBody>
          <a:bodyPr/>
          <a:lstStyle/>
          <a:p>
            <a:pPr>
              <a:defRPr/>
            </a:pPr>
            <a:fld id="{4A355FBF-E3E6-46F2-998F-B9DBE5DD99B6}" type="slidenum">
              <a:rPr lang="ja-JP" altLang="en-US" sz="2000" b="1" smtClean="0">
                <a:solidFill>
                  <a:schemeClr val="tx1"/>
                </a:solidFill>
              </a:rPr>
              <a:pPr>
                <a:defRPr/>
              </a:pPr>
              <a:t>32</a:t>
            </a:fld>
            <a:endParaRPr lang="ja-JP" altLang="en-US" sz="2000" b="1" dirty="0">
              <a:solidFill>
                <a:schemeClr val="tx1"/>
              </a:solidFill>
            </a:endParaRPr>
          </a:p>
        </p:txBody>
      </p:sp>
      <p:sp>
        <p:nvSpPr>
          <p:cNvPr id="8" name="正方形/長方形 7"/>
          <p:cNvSpPr/>
          <p:nvPr/>
        </p:nvSpPr>
        <p:spPr>
          <a:xfrm>
            <a:off x="10065568" y="2348880"/>
            <a:ext cx="1224136" cy="1008112"/>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400" dirty="0">
                <a:solidFill>
                  <a:schemeClr val="tx1"/>
                </a:solidFill>
                <a:latin typeface="ＭＳ Ｐゴシック"/>
              </a:rPr>
              <a:t>30/5/8</a:t>
            </a:r>
          </a:p>
          <a:p>
            <a:pPr algn="ctr"/>
            <a:r>
              <a:rPr lang="ja-JP" altLang="en-US" sz="1400" dirty="0">
                <a:solidFill>
                  <a:schemeClr val="tx1"/>
                </a:solidFill>
                <a:latin typeface="ＭＳ Ｐゴシック"/>
              </a:rPr>
              <a:t>時点修正</a:t>
            </a:r>
          </a:p>
        </p:txBody>
      </p:sp>
    </p:spTree>
    <p:extLst>
      <p:ext uri="{BB962C8B-B14F-4D97-AF65-F5344CB8AC3E}">
        <p14:creationId xmlns:p14="http://schemas.microsoft.com/office/powerpoint/2010/main" val="1683334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002893" y="1965609"/>
            <a:ext cx="4836000" cy="208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1985" tIns="215956" rIns="2123556" bIns="0" rtlCol="0" anchor="t" anchorCtr="0"/>
          <a:lstStyle/>
          <a:p>
            <a:pPr marL="118775" indent="-118775"/>
            <a:endParaRPr lang="en-US" altLang="ja-JP" sz="1400" dirty="0">
              <a:solidFill>
                <a:prstClr val="black"/>
              </a:solidFill>
            </a:endParaRPr>
          </a:p>
        </p:txBody>
      </p:sp>
      <p:sp>
        <p:nvSpPr>
          <p:cNvPr id="5" name="角丸四角形 4"/>
          <p:cNvSpPr/>
          <p:nvPr/>
        </p:nvSpPr>
        <p:spPr>
          <a:xfrm>
            <a:off x="74010" y="458453"/>
            <a:ext cx="9750000" cy="1242355"/>
          </a:xfrm>
          <a:prstGeom prst="roundRect">
            <a:avLst>
              <a:gd name="adj" fmla="val 12131"/>
            </a:avLst>
          </a:prstGeom>
          <a:ln w="6350"/>
        </p:spPr>
        <p:style>
          <a:lnRef idx="2">
            <a:schemeClr val="dk1"/>
          </a:lnRef>
          <a:fillRef idx="1">
            <a:schemeClr val="lt1"/>
          </a:fillRef>
          <a:effectRef idx="0">
            <a:schemeClr val="dk1"/>
          </a:effectRef>
          <a:fontRef idx="minor">
            <a:schemeClr val="dk1"/>
          </a:fontRef>
        </p:style>
        <p:txBody>
          <a:bodyPr lIns="107977" tIns="35993" rIns="35993" bIns="0" rtlCol="0" anchor="ctr"/>
          <a:lstStyle/>
          <a:p>
            <a:pPr marL="212355" indent="-212355">
              <a:buFont typeface="Wingdings" panose="05000000000000000000" pitchFamily="2" charset="2"/>
              <a:buChar char="ü"/>
            </a:pPr>
            <a:r>
              <a:rPr lang="ja-JP" altLang="en-US" sz="1600" dirty="0">
                <a:solidFill>
                  <a:prstClr val="black"/>
                </a:solidFill>
              </a:rPr>
              <a:t>全体の６割が広域化の必要性を理解するものの、広域化の取組（検討）を行っているのは２割程度。</a:t>
            </a:r>
            <a:endParaRPr lang="en-US" altLang="ja-JP" sz="1600" dirty="0">
              <a:solidFill>
                <a:prstClr val="black"/>
              </a:solidFill>
            </a:endParaRPr>
          </a:p>
          <a:p>
            <a:pPr marL="212355" indent="-212355">
              <a:spcBef>
                <a:spcPts val="300"/>
              </a:spcBef>
              <a:buFont typeface="Wingdings" panose="05000000000000000000" pitchFamily="2" charset="2"/>
              <a:buChar char="ü"/>
            </a:pPr>
            <a:r>
              <a:rPr lang="ja-JP" altLang="en-US" sz="1600" dirty="0">
                <a:solidFill>
                  <a:prstClr val="black"/>
                </a:solidFill>
              </a:rPr>
              <a:t>阻害要因としては、料金や財政状況、施設整備水準等の事業者間格差が課題となっている。</a:t>
            </a:r>
            <a:endParaRPr lang="en-US" altLang="ja-JP" sz="1600" dirty="0">
              <a:solidFill>
                <a:prstClr val="black"/>
              </a:solidFill>
            </a:endParaRPr>
          </a:p>
          <a:p>
            <a:pPr marL="212355" indent="-212355">
              <a:spcBef>
                <a:spcPts val="300"/>
              </a:spcBef>
              <a:buFont typeface="Wingdings" panose="05000000000000000000" pitchFamily="2" charset="2"/>
              <a:buChar char="ü"/>
            </a:pPr>
            <a:r>
              <a:rPr lang="ja-JP" altLang="en-US" sz="1600" dirty="0">
                <a:solidFill>
                  <a:prstClr val="black"/>
                </a:solidFill>
              </a:rPr>
              <a:t>事業者自身が</a:t>
            </a:r>
            <a:r>
              <a:rPr lang="ja-JP" altLang="en-US" sz="1600" dirty="0">
                <a:solidFill>
                  <a:srgbClr val="FF0000"/>
                </a:solidFill>
              </a:rPr>
              <a:t>広域化検討の契機を捉えられない</a:t>
            </a:r>
            <a:r>
              <a:rPr lang="ja-JP" altLang="en-US" sz="1600" dirty="0">
                <a:solidFill>
                  <a:prstClr val="black"/>
                </a:solidFill>
              </a:rPr>
              <a:t>状況にあることから、</a:t>
            </a:r>
            <a:r>
              <a:rPr lang="ja-JP" altLang="en-US" sz="1600" dirty="0">
                <a:solidFill>
                  <a:srgbClr val="FF0000"/>
                </a:solidFill>
              </a:rPr>
              <a:t>広域化の足掛りを与える推進役として都道府県の積極的な関与</a:t>
            </a:r>
            <a:r>
              <a:rPr lang="ja-JP" altLang="en-US" sz="1600" dirty="0">
                <a:solidFill>
                  <a:prstClr val="black"/>
                </a:solidFill>
              </a:rPr>
              <a:t>が望まれる。</a:t>
            </a:r>
            <a:endParaRPr lang="en-US" altLang="ja-JP" sz="1600" dirty="0">
              <a:solidFill>
                <a:prstClr val="black"/>
              </a:solidFill>
            </a:endParaRPr>
          </a:p>
        </p:txBody>
      </p:sp>
      <p:sp>
        <p:nvSpPr>
          <p:cNvPr id="6" name="正方形/長方形 5"/>
          <p:cNvSpPr/>
          <p:nvPr/>
        </p:nvSpPr>
        <p:spPr>
          <a:xfrm>
            <a:off x="88160" y="1959239"/>
            <a:ext cx="4836000" cy="208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1985" tIns="251947" rIns="2123556" bIns="0" rtlCol="0" anchor="t" anchorCtr="0"/>
          <a:lstStyle/>
          <a:p>
            <a:pPr marL="118775" indent="-118775"/>
            <a:r>
              <a:rPr lang="ja-JP" altLang="en-US" sz="1400" dirty="0">
                <a:solidFill>
                  <a:prstClr val="black"/>
                </a:solidFill>
              </a:rPr>
              <a:t>・ 広域化に向けた取組（検討）を行っていない事業者が、全体の</a:t>
            </a:r>
            <a:endParaRPr lang="en-US" altLang="ja-JP" sz="1400" dirty="0">
              <a:solidFill>
                <a:prstClr val="black"/>
              </a:solidFill>
            </a:endParaRPr>
          </a:p>
          <a:p>
            <a:pPr marL="118775" indent="-118775"/>
            <a:r>
              <a:rPr lang="ja-JP" altLang="en-US" sz="1400" dirty="0">
                <a:solidFill>
                  <a:prstClr val="black"/>
                </a:solidFill>
              </a:rPr>
              <a:t>　約７割。</a:t>
            </a:r>
            <a:endParaRPr lang="en-US" altLang="ja-JP" sz="1400" dirty="0">
              <a:solidFill>
                <a:prstClr val="black"/>
              </a:solidFill>
            </a:endParaRPr>
          </a:p>
          <a:p>
            <a:pPr marL="118775" indent="-118775">
              <a:spcBef>
                <a:spcPts val="600"/>
              </a:spcBef>
            </a:pPr>
            <a:r>
              <a:rPr lang="ja-JP" altLang="en-US" sz="1400" dirty="0">
                <a:solidFill>
                  <a:prstClr val="black"/>
                </a:solidFill>
              </a:rPr>
              <a:t>・ 広域化の必要性を感じつつも、</a:t>
            </a:r>
            <a:r>
              <a:rPr lang="en-US" altLang="ja-JP" sz="1400" dirty="0">
                <a:solidFill>
                  <a:prstClr val="black"/>
                </a:solidFill>
              </a:rPr>
              <a:t> </a:t>
            </a:r>
            <a:r>
              <a:rPr lang="ja-JP" altLang="en-US" sz="1400" dirty="0">
                <a:solidFill>
                  <a:prstClr val="black"/>
                </a:solidFill>
              </a:rPr>
              <a:t>全体の約５割が、広域化に向けた取組（検討）予定がないとしている。</a:t>
            </a:r>
            <a:endParaRPr lang="en-US" altLang="ja-JP" sz="1400" dirty="0">
              <a:solidFill>
                <a:prstClr val="black"/>
              </a:solidFill>
            </a:endParaRPr>
          </a:p>
        </p:txBody>
      </p:sp>
      <p:sp>
        <p:nvSpPr>
          <p:cNvPr id="7" name="角丸四角形 6"/>
          <p:cNvSpPr/>
          <p:nvPr/>
        </p:nvSpPr>
        <p:spPr>
          <a:xfrm>
            <a:off x="215874" y="1849489"/>
            <a:ext cx="2964000" cy="27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prstClr val="black"/>
                </a:solidFill>
              </a:rPr>
              <a:t>広域化に向けた取組（検討）状況</a:t>
            </a:r>
          </a:p>
        </p:txBody>
      </p:sp>
      <p:sp>
        <p:nvSpPr>
          <p:cNvPr id="9" name="正方形/長方形 8"/>
          <p:cNvSpPr/>
          <p:nvPr/>
        </p:nvSpPr>
        <p:spPr>
          <a:xfrm>
            <a:off x="88160" y="4206890"/>
            <a:ext cx="4836000" cy="24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1985" tIns="215956" rIns="2123556" bIns="0" rtlCol="0" anchor="t" anchorCtr="0"/>
          <a:lstStyle/>
          <a:p>
            <a:pPr marL="118775" indent="-118775"/>
            <a:r>
              <a:rPr lang="ja-JP" altLang="en-US" sz="1400" dirty="0">
                <a:solidFill>
                  <a:prstClr val="black"/>
                </a:solidFill>
              </a:rPr>
              <a:t>・ 広域化に取り組んでいない事業者では、料金格差など事業者間の格差が、検討を進めるにあたっての阻害要因と感じている。</a:t>
            </a:r>
            <a:endParaRPr lang="en-US" altLang="ja-JP" sz="1400" dirty="0">
              <a:solidFill>
                <a:prstClr val="black"/>
              </a:solidFill>
            </a:endParaRPr>
          </a:p>
          <a:p>
            <a:pPr marL="118775" indent="-118775">
              <a:spcBef>
                <a:spcPts val="600"/>
              </a:spcBef>
            </a:pPr>
            <a:r>
              <a:rPr lang="ja-JP" altLang="en-US" sz="1400" dirty="0">
                <a:solidFill>
                  <a:prstClr val="black"/>
                </a:solidFill>
              </a:rPr>
              <a:t>・ 一方、特に理由はない及びメリットが不明とする意見があり、広域化を検討しようとする動機を見出せない事業者も見られる。</a:t>
            </a:r>
            <a:endParaRPr lang="en-US" altLang="ja-JP" sz="1400" dirty="0">
              <a:solidFill>
                <a:prstClr val="black"/>
              </a:solidFill>
            </a:endParaRPr>
          </a:p>
        </p:txBody>
      </p:sp>
      <p:sp>
        <p:nvSpPr>
          <p:cNvPr id="10" name="角丸四角形 9"/>
          <p:cNvSpPr/>
          <p:nvPr/>
        </p:nvSpPr>
        <p:spPr>
          <a:xfrm>
            <a:off x="215874" y="4097142"/>
            <a:ext cx="2223000" cy="27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prstClr val="black"/>
                </a:solidFill>
              </a:rPr>
              <a:t>広域化検討の阻害要因</a:t>
            </a:r>
            <a:endParaRPr lang="en-US" altLang="ja-JP" sz="1400" dirty="0">
              <a:solidFill>
                <a:prstClr val="black"/>
              </a:solidFill>
            </a:endParaRPr>
          </a:p>
        </p:txBody>
      </p:sp>
      <p:sp>
        <p:nvSpPr>
          <p:cNvPr id="15" name="角丸四角形 14"/>
          <p:cNvSpPr/>
          <p:nvPr/>
        </p:nvSpPr>
        <p:spPr>
          <a:xfrm>
            <a:off x="5116805" y="1848040"/>
            <a:ext cx="2496000" cy="27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prstClr val="black"/>
                </a:solidFill>
              </a:rPr>
              <a:t>検討を進める上で重要な点</a:t>
            </a:r>
          </a:p>
        </p:txBody>
      </p:sp>
      <p:sp>
        <p:nvSpPr>
          <p:cNvPr id="18" name="正方形/長方形 17"/>
          <p:cNvSpPr/>
          <p:nvPr/>
        </p:nvSpPr>
        <p:spPr>
          <a:xfrm>
            <a:off x="5003243" y="4202225"/>
            <a:ext cx="4836000" cy="24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1985" tIns="251947" rIns="2123556" bIns="0" rtlCol="0" anchor="t" anchorCtr="0"/>
          <a:lstStyle/>
          <a:p>
            <a:pPr marL="118775" indent="-118775"/>
            <a:r>
              <a:rPr lang="ja-JP" altLang="en-US" sz="1400" dirty="0">
                <a:solidFill>
                  <a:prstClr val="black"/>
                </a:solidFill>
              </a:rPr>
              <a:t> </a:t>
            </a:r>
            <a:endParaRPr lang="en-US" altLang="ja-JP" sz="1400" dirty="0">
              <a:solidFill>
                <a:prstClr val="black"/>
              </a:solidFill>
            </a:endParaRPr>
          </a:p>
        </p:txBody>
      </p:sp>
      <p:sp>
        <p:nvSpPr>
          <p:cNvPr id="19" name="角丸四角形 18"/>
          <p:cNvSpPr/>
          <p:nvPr/>
        </p:nvSpPr>
        <p:spPr>
          <a:xfrm>
            <a:off x="5130957" y="4105540"/>
            <a:ext cx="1599000" cy="27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prstClr val="black"/>
                </a:solidFill>
              </a:rPr>
              <a:t>広域化の推進役</a:t>
            </a:r>
          </a:p>
        </p:txBody>
      </p:sp>
      <p:sp>
        <p:nvSpPr>
          <p:cNvPr id="8" name="角丸四角形 7"/>
          <p:cNvSpPr/>
          <p:nvPr/>
        </p:nvSpPr>
        <p:spPr>
          <a:xfrm>
            <a:off x="7917520" y="4303536"/>
            <a:ext cx="1716000" cy="20431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ja-JP" altLang="en-US" sz="1200" dirty="0">
                <a:solidFill>
                  <a:prstClr val="black"/>
                </a:solidFill>
              </a:rPr>
              <a:t>都道府県の取組状況</a:t>
            </a:r>
          </a:p>
        </p:txBody>
      </p:sp>
      <p:sp>
        <p:nvSpPr>
          <p:cNvPr id="2" name="角丸四角形 1"/>
          <p:cNvSpPr/>
          <p:nvPr/>
        </p:nvSpPr>
        <p:spPr>
          <a:xfrm>
            <a:off x="2740142" y="4277628"/>
            <a:ext cx="2067000"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93" tIns="0" rIns="35993" bIns="0" rtlCol="0" anchor="ctr"/>
          <a:lstStyle/>
          <a:p>
            <a:pPr algn="ctr"/>
            <a:r>
              <a:rPr lang="ja-JP" altLang="en-US" sz="1200" dirty="0">
                <a:solidFill>
                  <a:prstClr val="black"/>
                </a:solidFill>
              </a:rPr>
              <a:t>広域化に取り組んでいない事業者が考える阻害要因</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752" y="1898687"/>
            <a:ext cx="2320713" cy="214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768" y="2176320"/>
            <a:ext cx="4719000"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5116805" y="6218306"/>
            <a:ext cx="4602000" cy="430887"/>
          </a:xfrm>
          <a:prstGeom prst="rect">
            <a:avLst/>
          </a:prstGeom>
          <a:noFill/>
        </p:spPr>
        <p:txBody>
          <a:bodyPr wrap="square" lIns="0" tIns="0" rIns="0" bIns="0" rtlCol="0">
            <a:spAutoFit/>
          </a:bodyPr>
          <a:lstStyle/>
          <a:p>
            <a:pPr marL="125974" indent="-125974"/>
            <a:r>
              <a:rPr lang="ja-JP" altLang="en-US" sz="1400" dirty="0">
                <a:solidFill>
                  <a:prstClr val="black"/>
                </a:solidFill>
              </a:rPr>
              <a:t>・ 広域化に向けた事業者の機運や要請がないとの意見が見られるが、都道府県の積極的な関与が望まれる。</a:t>
            </a:r>
            <a:endParaRPr lang="en-US" altLang="ja-JP" sz="1400" dirty="0">
              <a:solidFill>
                <a:prstClr val="black"/>
              </a:solidFill>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048" y="4260591"/>
            <a:ext cx="2218330" cy="191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8445" y="4542108"/>
            <a:ext cx="1799984" cy="166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706" y="4712930"/>
            <a:ext cx="2144294" cy="195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116463" y="6723801"/>
            <a:ext cx="9361040" cy="153888"/>
          </a:xfrm>
          <a:prstGeom prst="rect">
            <a:avLst/>
          </a:prstGeom>
          <a:noFill/>
        </p:spPr>
        <p:txBody>
          <a:bodyPr wrap="square" lIns="0" tIns="0" rIns="0" bIns="0" rtlCol="0">
            <a:spAutoFit/>
          </a:bodyPr>
          <a:lstStyle/>
          <a:p>
            <a:r>
              <a:rPr lang="ja-JP" altLang="en-US" sz="1000" dirty="0">
                <a:solidFill>
                  <a:prstClr val="black"/>
                </a:solidFill>
              </a:rPr>
              <a:t>（出典） 「水道事業の統合と施設の再構築に関する調査（官民連携及び広域化等の推進に関する調査）」</a:t>
            </a:r>
            <a:r>
              <a:rPr lang="en-US" altLang="ja-JP" sz="1000" dirty="0">
                <a:solidFill>
                  <a:prstClr val="black"/>
                </a:solidFill>
              </a:rPr>
              <a:t> </a:t>
            </a:r>
            <a:r>
              <a:rPr lang="ja-JP" altLang="en-US" sz="1000" dirty="0">
                <a:solidFill>
                  <a:prstClr val="black"/>
                </a:solidFill>
              </a:rPr>
              <a:t>（</a:t>
            </a:r>
            <a:r>
              <a:rPr lang="en-US" altLang="ja-JP" sz="1000" dirty="0">
                <a:solidFill>
                  <a:prstClr val="black"/>
                </a:solidFill>
              </a:rPr>
              <a:t>H27.3</a:t>
            </a:r>
            <a:r>
              <a:rPr lang="ja-JP" altLang="en-US" sz="1000" dirty="0">
                <a:solidFill>
                  <a:prstClr val="black"/>
                </a:solidFill>
              </a:rPr>
              <a:t>）　厚生労働省水道課</a:t>
            </a:r>
          </a:p>
        </p:txBody>
      </p:sp>
      <p:sp>
        <p:nvSpPr>
          <p:cNvPr id="23" name="正方形/長方形 22"/>
          <p:cNvSpPr/>
          <p:nvPr/>
        </p:nvSpPr>
        <p:spPr>
          <a:xfrm>
            <a:off x="0" y="-7628"/>
            <a:ext cx="9906000" cy="432000"/>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2800" dirty="0"/>
              <a:t>水道広域化が進まない要因</a:t>
            </a:r>
          </a:p>
        </p:txBody>
      </p:sp>
      <p:sp>
        <p:nvSpPr>
          <p:cNvPr id="25"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33</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264898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81357" y="-27384"/>
            <a:ext cx="9144000" cy="612000"/>
          </a:xfrm>
          <a:prstGeom prst="rect">
            <a:avLst/>
          </a:prstGeom>
        </p:spPr>
        <p:style>
          <a:lnRef idx="0">
            <a:schemeClr val="accent1"/>
          </a:lnRef>
          <a:fillRef idx="3">
            <a:schemeClr val="accent1"/>
          </a:fillRef>
          <a:effectRef idx="3">
            <a:schemeClr val="accent1"/>
          </a:effectRef>
          <a:fontRef idx="minor">
            <a:schemeClr val="lt1"/>
          </a:fontRef>
        </p:style>
        <p:txBody>
          <a:bodyPr tIns="36000" bIns="36000" anchor="ctr">
            <a:normAutofit/>
          </a:bodyPr>
          <a:lstStyle/>
          <a:p>
            <a:pPr algn="ctr" eaLnBrk="0" fontAlgn="base" hangingPunct="0">
              <a:spcBef>
                <a:spcPct val="0"/>
              </a:spcBef>
              <a:spcAft>
                <a:spcPct val="0"/>
              </a:spcAft>
              <a:buFont typeface="Arial" charset="0"/>
              <a:buNone/>
              <a:defRPr/>
            </a:pPr>
            <a:r>
              <a:rPr lang="ja-JP" altLang="en-US" sz="2800" b="1" dirty="0">
                <a:solidFill>
                  <a:prstClr val="white"/>
                </a:solidFill>
                <a:latin typeface="HG丸ｺﾞｼｯｸM-PRO" panose="020F0600000000000000" pitchFamily="50" charset="-128"/>
                <a:ea typeface="HG丸ｺﾞｼｯｸM-PRO" panose="020F0600000000000000" pitchFamily="50" charset="-128"/>
              </a:rPr>
              <a:t>事例１：岩手中部地域の広域化（垂直・水平統合）</a:t>
            </a:r>
            <a:endParaRPr lang="en-US" altLang="ja-JP" sz="28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42" name="Rectangle 66"/>
          <p:cNvSpPr>
            <a:spLocks noChangeArrowheads="1"/>
          </p:cNvSpPr>
          <p:nvPr/>
        </p:nvSpPr>
        <p:spPr bwMode="auto">
          <a:xfrm>
            <a:off x="7554913" y="752476"/>
            <a:ext cx="51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200">
                <a:solidFill>
                  <a:srgbClr val="000000"/>
                </a:solidFill>
                <a:latin typeface="HGP創英角ｺﾞｼｯｸUB" panose="020B0900000000000000" pitchFamily="50" charset="-128"/>
                <a:ea typeface="HGP創英角ｺﾞｼｯｸUB" panose="020B0900000000000000" pitchFamily="50" charset="-128"/>
              </a:rPr>
              <a:t> </a:t>
            </a:r>
            <a:endParaRPr kumimoji="0" lang="ja-JP" altLang="ja-JP">
              <a:solidFill>
                <a:prstClr val="black"/>
              </a:solidFill>
            </a:endParaRPr>
          </a:p>
        </p:txBody>
      </p:sp>
      <p:sp>
        <p:nvSpPr>
          <p:cNvPr id="3" name="角丸四角形 2"/>
          <p:cNvSpPr/>
          <p:nvPr/>
        </p:nvSpPr>
        <p:spPr>
          <a:xfrm>
            <a:off x="488504" y="1993156"/>
            <a:ext cx="4392000" cy="540000"/>
          </a:xfrm>
          <a:prstGeom prst="roundRect">
            <a:avLst>
              <a:gd name="adj" fmla="val 20392"/>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0" bIns="36000" rtlCol="0" anchor="ctr"/>
          <a:lstStyle/>
          <a:p>
            <a:pPr marL="216000" indent="-216000"/>
            <a:r>
              <a:rPr lang="ja-JP" altLang="en-US" dirty="0">
                <a:solidFill>
                  <a:prstClr val="black"/>
                </a:solidFill>
                <a:latin typeface="HG丸ｺﾞｼｯｸM-PRO" panose="020F0600000000000000" pitchFamily="50" charset="-128"/>
                <a:ea typeface="HG丸ｺﾞｼｯｸM-PRO" panose="020F0600000000000000" pitchFamily="50" charset="-128"/>
              </a:rPr>
              <a:t>① </a:t>
            </a:r>
            <a:r>
              <a:rPr lang="ja-JP" altLang="en-US" dirty="0">
                <a:solidFill>
                  <a:srgbClr val="FF0000"/>
                </a:solidFill>
                <a:latin typeface="HG丸ｺﾞｼｯｸM-PRO" panose="020F0600000000000000" pitchFamily="50" charset="-128"/>
                <a:ea typeface="HG丸ｺﾞｼｯｸM-PRO" panose="020F0600000000000000" pitchFamily="50" charset="-128"/>
              </a:rPr>
              <a:t>水道専属職員の確保</a:t>
            </a:r>
            <a:r>
              <a:rPr lang="ja-JP" altLang="en-US" dirty="0">
                <a:solidFill>
                  <a:prstClr val="black"/>
                </a:solidFill>
                <a:latin typeface="HG丸ｺﾞｼｯｸM-PRO" panose="020F0600000000000000" pitchFamily="50" charset="-128"/>
                <a:ea typeface="HG丸ｺﾞｼｯｸM-PRO" panose="020F0600000000000000" pitchFamily="50" charset="-128"/>
              </a:rPr>
              <a:t>及び技術の継承</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501204" y="714013"/>
            <a:ext cx="8928000" cy="7560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ü"/>
            </a:pPr>
            <a:r>
              <a:rPr lang="ja-JP" altLang="en-US" dirty="0">
                <a:solidFill>
                  <a:prstClr val="black"/>
                </a:solidFill>
                <a:latin typeface="ＭＳ Ｐゴシック"/>
              </a:rPr>
              <a:t>平成</a:t>
            </a:r>
            <a:r>
              <a:rPr lang="en-US" altLang="ja-JP" dirty="0">
                <a:solidFill>
                  <a:prstClr val="black"/>
                </a:solidFill>
                <a:latin typeface="ＭＳ Ｐゴシック"/>
              </a:rPr>
              <a:t>26</a:t>
            </a:r>
            <a:r>
              <a:rPr lang="ja-JP" altLang="en-US" dirty="0">
                <a:solidFill>
                  <a:prstClr val="black"/>
                </a:solidFill>
                <a:latin typeface="ＭＳ Ｐゴシック"/>
              </a:rPr>
              <a:t>年</a:t>
            </a:r>
            <a:r>
              <a:rPr lang="en-US" altLang="ja-JP" dirty="0">
                <a:solidFill>
                  <a:prstClr val="black"/>
                </a:solidFill>
                <a:latin typeface="ＭＳ Ｐゴシック"/>
              </a:rPr>
              <a:t>4</a:t>
            </a:r>
            <a:r>
              <a:rPr lang="ja-JP" altLang="en-US" dirty="0">
                <a:solidFill>
                  <a:prstClr val="black"/>
                </a:solidFill>
                <a:latin typeface="ＭＳ Ｐゴシック"/>
              </a:rPr>
              <a:t>月　事業統合 （岩手中部広域水道企業団、北上市、花巻市、紫波町）</a:t>
            </a:r>
            <a:endParaRPr lang="en-US" altLang="ja-JP" dirty="0">
              <a:solidFill>
                <a:prstClr val="black"/>
              </a:solidFill>
              <a:latin typeface="ＭＳ Ｐゴシック"/>
            </a:endParaRPr>
          </a:p>
          <a:p>
            <a:pPr marL="285750" indent="-285750">
              <a:spcBef>
                <a:spcPts val="600"/>
              </a:spcBef>
              <a:buFont typeface="Wingdings" panose="05000000000000000000" pitchFamily="2" charset="2"/>
              <a:buChar char="ü"/>
            </a:pPr>
            <a:r>
              <a:rPr lang="ja-JP" altLang="en-US" dirty="0">
                <a:solidFill>
                  <a:prstClr val="black"/>
                </a:solidFill>
              </a:rPr>
              <a:t>計画概要 ： 平成</a:t>
            </a:r>
            <a:r>
              <a:rPr lang="en-US" altLang="ja-JP" dirty="0">
                <a:solidFill>
                  <a:prstClr val="black"/>
                </a:solidFill>
                <a:latin typeface="ＭＳ Ｐゴシック"/>
              </a:rPr>
              <a:t>36</a:t>
            </a:r>
            <a:r>
              <a:rPr lang="ja-JP" altLang="en-US" dirty="0">
                <a:solidFill>
                  <a:prstClr val="black"/>
                </a:solidFill>
              </a:rPr>
              <a:t>年度目標、</a:t>
            </a:r>
            <a:r>
              <a:rPr lang="ja-JP" altLang="en-US" dirty="0">
                <a:solidFill>
                  <a:prstClr val="black"/>
                </a:solidFill>
                <a:latin typeface="ＭＳ Ｐゴシック"/>
              </a:rPr>
              <a:t>計画給水人口</a:t>
            </a:r>
            <a:r>
              <a:rPr lang="en-US" altLang="ja-JP" dirty="0">
                <a:solidFill>
                  <a:prstClr val="black"/>
                </a:solidFill>
                <a:latin typeface="ＭＳ Ｐゴシック"/>
              </a:rPr>
              <a:t>217,400</a:t>
            </a:r>
            <a:r>
              <a:rPr lang="ja-JP" altLang="en-US" dirty="0">
                <a:solidFill>
                  <a:prstClr val="black"/>
                </a:solidFill>
                <a:latin typeface="ＭＳ Ｐゴシック"/>
              </a:rPr>
              <a:t>人、</a:t>
            </a:r>
            <a:r>
              <a:rPr lang="ja-JP" altLang="en-US" dirty="0">
                <a:solidFill>
                  <a:prstClr val="black"/>
                </a:solidFill>
              </a:rPr>
              <a:t>計画１日最大給水量</a:t>
            </a:r>
            <a:r>
              <a:rPr lang="en-US" altLang="ja-JP" dirty="0">
                <a:solidFill>
                  <a:prstClr val="black"/>
                </a:solidFill>
                <a:latin typeface="ＭＳ Ｐゴシック"/>
              </a:rPr>
              <a:t>83,500</a:t>
            </a:r>
            <a:r>
              <a:rPr lang="en-US" altLang="ja-JP" dirty="0">
                <a:solidFill>
                  <a:prstClr val="black"/>
                </a:solidFill>
              </a:rPr>
              <a:t>m</a:t>
            </a:r>
            <a:r>
              <a:rPr lang="en-US" altLang="ja-JP" baseline="30000" dirty="0">
                <a:solidFill>
                  <a:prstClr val="black"/>
                </a:solidFill>
              </a:rPr>
              <a:t>3</a:t>
            </a:r>
          </a:p>
        </p:txBody>
      </p:sp>
      <p:sp>
        <p:nvSpPr>
          <p:cNvPr id="7" name="テキスト ボックス 6"/>
          <p:cNvSpPr txBox="1"/>
          <p:nvPr/>
        </p:nvSpPr>
        <p:spPr>
          <a:xfrm>
            <a:off x="2810132" y="1610244"/>
            <a:ext cx="4320000" cy="276999"/>
          </a:xfrm>
          <a:prstGeom prst="rect">
            <a:avLst/>
          </a:prstGeom>
          <a:noFill/>
        </p:spPr>
        <p:txBody>
          <a:bodyPr wrap="square" lIns="0" tIns="0" rIns="0" bIns="0" rtlCol="0" anchor="ctr" anchorCtr="0">
            <a:spAutoFit/>
          </a:bodyPr>
          <a:lstStyle/>
          <a:p>
            <a:pPr algn="dist"/>
            <a:r>
              <a:rPr lang="ja-JP" altLang="en-US" b="1" u="sng" dirty="0">
                <a:solidFill>
                  <a:prstClr val="black"/>
                </a:solidFill>
              </a:rPr>
              <a:t>統合により期待される効果</a:t>
            </a:r>
          </a:p>
        </p:txBody>
      </p:sp>
      <p:sp>
        <p:nvSpPr>
          <p:cNvPr id="10" name="角丸四角形 9"/>
          <p:cNvSpPr/>
          <p:nvPr/>
        </p:nvSpPr>
        <p:spPr>
          <a:xfrm>
            <a:off x="487030" y="2624466"/>
            <a:ext cx="4392000" cy="4144219"/>
          </a:xfrm>
          <a:prstGeom prst="roundRect">
            <a:avLst>
              <a:gd name="adj" fmla="val 344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② 水源・水道</a:t>
            </a:r>
            <a:r>
              <a:rPr lang="ja-JP" altLang="en-US" dirty="0">
                <a:solidFill>
                  <a:srgbClr val="FF0000"/>
                </a:solidFill>
                <a:latin typeface="HG丸ｺﾞｼｯｸM-PRO" panose="020F0600000000000000" pitchFamily="50" charset="-128"/>
                <a:ea typeface="HG丸ｺﾞｼｯｸM-PRO" panose="020F0600000000000000" pitchFamily="50" charset="-128"/>
              </a:rPr>
              <a:t>施設の統廃合</a:t>
            </a:r>
            <a:r>
              <a:rPr lang="ja-JP" altLang="en-US" dirty="0">
                <a:solidFill>
                  <a:prstClr val="black"/>
                </a:solidFill>
                <a:latin typeface="HG丸ｺﾞｼｯｸM-PRO" panose="020F0600000000000000" pitchFamily="50" charset="-128"/>
                <a:ea typeface="HG丸ｺﾞｼｯｸM-PRO" panose="020F0600000000000000" pitchFamily="50" charset="-128"/>
              </a:rPr>
              <a:t>及び</a:t>
            </a:r>
            <a:r>
              <a:rPr lang="ja-JP" altLang="en-US" dirty="0">
                <a:solidFill>
                  <a:srgbClr val="FF0000"/>
                </a:solidFill>
                <a:latin typeface="HG丸ｺﾞｼｯｸM-PRO" panose="020F0600000000000000" pitchFamily="50" charset="-128"/>
                <a:ea typeface="HG丸ｺﾞｼｯｸM-PRO" panose="020F0600000000000000" pitchFamily="50" charset="-128"/>
              </a:rPr>
              <a:t>バックアップ体制</a:t>
            </a:r>
            <a:r>
              <a:rPr lang="ja-JP" altLang="en-US" dirty="0">
                <a:solidFill>
                  <a:prstClr val="black"/>
                </a:solidFill>
                <a:latin typeface="HG丸ｺﾞｼｯｸM-PRO" panose="020F0600000000000000" pitchFamily="50" charset="-128"/>
                <a:ea typeface="HG丸ｺﾞｼｯｸM-PRO" panose="020F0600000000000000" pitchFamily="50" charset="-128"/>
              </a:rPr>
              <a:t>の構築</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5016500" y="1993156"/>
            <a:ext cx="4392000" cy="3236040"/>
          </a:xfrm>
          <a:prstGeom prst="roundRect">
            <a:avLst>
              <a:gd name="adj" fmla="val 510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③ 単独経営よりも、</a:t>
            </a:r>
            <a:r>
              <a:rPr lang="ja-JP" altLang="en-US" dirty="0">
                <a:solidFill>
                  <a:srgbClr val="FF0000"/>
                </a:solidFill>
                <a:latin typeface="HG丸ｺﾞｼｯｸM-PRO" panose="020F0600000000000000" pitchFamily="50" charset="-128"/>
                <a:ea typeface="HG丸ｺﾞｼｯｸM-PRO" panose="020F0600000000000000" pitchFamily="50" charset="-128"/>
              </a:rPr>
              <a:t>水道料金の値上げ幅を抑制</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5025496" y="5313908"/>
            <a:ext cx="4392000" cy="972000"/>
          </a:xfrm>
          <a:prstGeom prst="roundRect">
            <a:avLst>
              <a:gd name="adj" fmla="val 14598"/>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72000" bIns="0" rtlCol="0" anchor="ctr"/>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④ 財政力・資金力が確保でき、</a:t>
            </a:r>
            <a:r>
              <a:rPr lang="ja-JP" altLang="en-US" dirty="0">
                <a:solidFill>
                  <a:srgbClr val="FF0000"/>
                </a:solidFill>
                <a:latin typeface="HG丸ｺﾞｼｯｸM-PRO" panose="020F0600000000000000" pitchFamily="50" charset="-128"/>
                <a:ea typeface="HG丸ｺﾞｼｯｸM-PRO" panose="020F0600000000000000" pitchFamily="50" charset="-128"/>
              </a:rPr>
              <a:t>集中投資が可能</a:t>
            </a:r>
            <a:r>
              <a:rPr lang="ja-JP" altLang="en-US" dirty="0">
                <a:solidFill>
                  <a:prstClr val="black"/>
                </a:solidFill>
                <a:latin typeface="HG丸ｺﾞｼｯｸM-PRO" panose="020F0600000000000000" pitchFamily="50" charset="-128"/>
                <a:ea typeface="HG丸ｺﾞｼｯｸM-PRO" panose="020F0600000000000000" pitchFamily="50" charset="-128"/>
              </a:rPr>
              <a:t>（管路更新を</a:t>
            </a:r>
            <a:r>
              <a:rPr lang="en-US" altLang="ja-JP" dirty="0">
                <a:solidFill>
                  <a:prstClr val="black"/>
                </a:solidFill>
                <a:latin typeface="HG丸ｺﾞｼｯｸM-PRO" panose="020F0600000000000000" pitchFamily="50" charset="-128"/>
                <a:ea typeface="HG丸ｺﾞｼｯｸM-PRO" panose="020F0600000000000000" pitchFamily="50" charset="-128"/>
              </a:rPr>
              <a:t>60</a:t>
            </a:r>
            <a:r>
              <a:rPr lang="ja-JP" altLang="en-US" dirty="0">
                <a:solidFill>
                  <a:prstClr val="black"/>
                </a:solidFill>
                <a:latin typeface="HG丸ｺﾞｼｯｸM-PRO" panose="020F0600000000000000" pitchFamily="50" charset="-128"/>
                <a:ea typeface="HG丸ｺﾞｼｯｸM-PRO" panose="020F0600000000000000" pitchFamily="50" charset="-128"/>
              </a:rPr>
              <a:t>年サイクルで実施可能）</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配水管：法定耐用年数</a:t>
            </a:r>
            <a:r>
              <a:rPr lang="en-US" altLang="ja-JP" sz="1200" dirty="0">
                <a:solidFill>
                  <a:prstClr val="black"/>
                </a:solidFill>
                <a:latin typeface="HG丸ｺﾞｼｯｸM-PRO" panose="020F0600000000000000" pitchFamily="50" charset="-128"/>
                <a:ea typeface="HG丸ｺﾞｼｯｸM-PRO" panose="020F0600000000000000" pitchFamily="50" charset="-128"/>
              </a:rPr>
              <a:t>40</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8" name="図 7"/>
          <p:cNvPicPr>
            <a:picLocks/>
          </p:cNvPicPr>
          <p:nvPr/>
        </p:nvPicPr>
        <p:blipFill>
          <a:blip r:embed="rId3">
            <a:extLst>
              <a:ext uri="{28A0092B-C50C-407E-A947-70E740481C1C}">
                <a14:useLocalDpi xmlns:a14="http://schemas.microsoft.com/office/drawing/2010/main" val="0"/>
              </a:ext>
            </a:extLst>
          </a:blip>
          <a:stretch>
            <a:fillRect/>
          </a:stretch>
        </p:blipFill>
        <p:spPr>
          <a:xfrm>
            <a:off x="601192" y="3330324"/>
            <a:ext cx="4172494" cy="3367496"/>
          </a:xfrm>
          <a:prstGeom prst="rect">
            <a:avLst/>
          </a:prstGeom>
        </p:spPr>
      </p:pic>
      <p:sp>
        <p:nvSpPr>
          <p:cNvPr id="5" name="テキスト ボックス 4"/>
          <p:cNvSpPr txBox="1"/>
          <p:nvPr/>
        </p:nvSpPr>
        <p:spPr>
          <a:xfrm>
            <a:off x="4953000" y="6597932"/>
            <a:ext cx="3960000" cy="215444"/>
          </a:xfrm>
          <a:prstGeom prst="rect">
            <a:avLst/>
          </a:prstGeom>
          <a:noFill/>
        </p:spPr>
        <p:txBody>
          <a:bodyPr wrap="square" lIns="0" tIns="0" rIns="0" bIns="0" rtlCol="0">
            <a:spAutoFit/>
          </a:bodyPr>
          <a:lstStyle/>
          <a:p>
            <a:r>
              <a:rPr lang="ja-JP" altLang="en-US" sz="1400" dirty="0">
                <a:solidFill>
                  <a:prstClr val="black"/>
                </a:solidFill>
              </a:rPr>
              <a:t>（出典）「岩手中部水道広域化事業計画」を基に作成</a:t>
            </a:r>
          </a:p>
        </p:txBody>
      </p:sp>
      <p:pic>
        <p:nvPicPr>
          <p:cNvPr id="18469"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716" y="2670792"/>
            <a:ext cx="42291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436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81357" y="-27384"/>
            <a:ext cx="9144000" cy="612000"/>
          </a:xfrm>
          <a:prstGeom prst="rect">
            <a:avLst/>
          </a:prstGeom>
        </p:spPr>
        <p:style>
          <a:lnRef idx="0">
            <a:schemeClr val="accent1"/>
          </a:lnRef>
          <a:fillRef idx="3">
            <a:schemeClr val="accent1"/>
          </a:fillRef>
          <a:effectRef idx="3">
            <a:schemeClr val="accent1"/>
          </a:effectRef>
          <a:fontRef idx="minor">
            <a:schemeClr val="lt1"/>
          </a:fontRef>
        </p:style>
        <p:txBody>
          <a:bodyPr tIns="36000" bIns="36000" anchor="ctr">
            <a:normAutofit/>
          </a:bodyPr>
          <a:lstStyle/>
          <a:p>
            <a:pPr algn="ctr" eaLnBrk="0" fontAlgn="base" hangingPunct="0">
              <a:spcBef>
                <a:spcPct val="0"/>
              </a:spcBef>
              <a:spcAft>
                <a:spcPct val="0"/>
              </a:spcAft>
              <a:buFont typeface="Arial" charset="0"/>
              <a:buNone/>
              <a:defRPr/>
            </a:pPr>
            <a:r>
              <a:rPr lang="ja-JP" altLang="en-US" sz="2800" b="1" dirty="0">
                <a:solidFill>
                  <a:prstClr val="white"/>
                </a:solidFill>
                <a:latin typeface="HG丸ｺﾞｼｯｸM-PRO" panose="020F0600000000000000" pitchFamily="50" charset="-128"/>
                <a:ea typeface="HG丸ｺﾞｼｯｸM-PRO" panose="020F0600000000000000" pitchFamily="50" charset="-128"/>
              </a:rPr>
              <a:t>事例２：群馬東部地域の広域化（水平統合）</a:t>
            </a:r>
            <a:endParaRPr lang="en-US" altLang="ja-JP" sz="28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501204" y="687885"/>
            <a:ext cx="8928000" cy="1476000"/>
          </a:xfrm>
          <a:prstGeom prst="rect">
            <a:avLst/>
          </a:prstGeom>
          <a:noFill/>
          <a:ln/>
        </p:spPr>
        <p:style>
          <a:lnRef idx="2">
            <a:schemeClr val="dk1"/>
          </a:lnRef>
          <a:fillRef idx="1">
            <a:schemeClr val="lt1"/>
          </a:fillRef>
          <a:effectRef idx="0">
            <a:schemeClr val="dk1"/>
          </a:effectRef>
          <a:fontRef idx="minor">
            <a:schemeClr val="dk1"/>
          </a:fontRef>
        </p:style>
        <p:txBody>
          <a:bodyPr tIns="0" bIns="18000" rtlCol="0" anchor="ctr"/>
          <a:lstStyle/>
          <a:p>
            <a:pPr marL="285750" indent="-285750">
              <a:buFont typeface="Wingdings" panose="05000000000000000000" pitchFamily="2" charset="2"/>
              <a:buChar char="ü"/>
            </a:pPr>
            <a:r>
              <a:rPr lang="ja-JP" altLang="en-US" dirty="0">
                <a:solidFill>
                  <a:prstClr val="black"/>
                </a:solidFill>
                <a:latin typeface="ＭＳ Ｐゴシック"/>
              </a:rPr>
              <a:t>協定締結 ： 平成</a:t>
            </a:r>
            <a:r>
              <a:rPr lang="en-US" altLang="ja-JP" dirty="0">
                <a:solidFill>
                  <a:prstClr val="black"/>
                </a:solidFill>
                <a:latin typeface="ＭＳ Ｐゴシック"/>
              </a:rPr>
              <a:t>25</a:t>
            </a:r>
            <a:r>
              <a:rPr lang="ja-JP" altLang="en-US" dirty="0">
                <a:solidFill>
                  <a:prstClr val="black"/>
                </a:solidFill>
                <a:latin typeface="ＭＳ Ｐゴシック"/>
              </a:rPr>
              <a:t>年</a:t>
            </a:r>
            <a:r>
              <a:rPr lang="en-US" altLang="ja-JP" dirty="0">
                <a:solidFill>
                  <a:prstClr val="black"/>
                </a:solidFill>
                <a:latin typeface="ＭＳ Ｐゴシック"/>
              </a:rPr>
              <a:t>10</a:t>
            </a:r>
            <a:r>
              <a:rPr lang="ja-JP" altLang="en-US" dirty="0">
                <a:solidFill>
                  <a:prstClr val="black"/>
                </a:solidFill>
                <a:latin typeface="ＭＳ Ｐゴシック"/>
              </a:rPr>
              <a:t>月　「群馬県東部水道事業の統合に関する基本協定書」</a:t>
            </a:r>
            <a:endParaRPr lang="en-US" altLang="ja-JP" dirty="0">
              <a:solidFill>
                <a:prstClr val="black"/>
              </a:solidFill>
              <a:latin typeface="ＭＳ Ｐゴシック"/>
            </a:endParaRPr>
          </a:p>
          <a:p>
            <a:pPr marL="285750" indent="-285750">
              <a:spcBef>
                <a:spcPts val="600"/>
              </a:spcBef>
              <a:buFont typeface="Wingdings" panose="05000000000000000000" pitchFamily="2" charset="2"/>
              <a:buChar char="ü"/>
            </a:pPr>
            <a:r>
              <a:rPr lang="ja-JP" altLang="en-US" dirty="0">
                <a:solidFill>
                  <a:prstClr val="black"/>
                </a:solidFill>
              </a:rPr>
              <a:t>構成市町 ： 太田市、館林市、みどり市、板倉町、明和町、千代田町、大泉町、邑楽町</a:t>
            </a:r>
            <a:endParaRPr lang="en-US" altLang="ja-JP" dirty="0">
              <a:solidFill>
                <a:prstClr val="black"/>
              </a:solidFill>
            </a:endParaRPr>
          </a:p>
          <a:p>
            <a:pPr marL="285750" indent="-285750">
              <a:spcBef>
                <a:spcPts val="600"/>
              </a:spcBef>
              <a:buFont typeface="Wingdings" panose="05000000000000000000" pitchFamily="2" charset="2"/>
              <a:buChar char="ü"/>
            </a:pPr>
            <a:r>
              <a:rPr lang="ja-JP" altLang="en-US" dirty="0">
                <a:solidFill>
                  <a:prstClr val="black"/>
                </a:solidFill>
                <a:latin typeface="ＭＳ Ｐゴシック"/>
              </a:rPr>
              <a:t>統合期日 ： 平成</a:t>
            </a:r>
            <a:r>
              <a:rPr lang="en-US" altLang="ja-JP" dirty="0">
                <a:solidFill>
                  <a:prstClr val="black"/>
                </a:solidFill>
                <a:latin typeface="ＭＳ Ｐゴシック"/>
              </a:rPr>
              <a:t>28</a:t>
            </a:r>
            <a:r>
              <a:rPr lang="ja-JP" altLang="en-US" dirty="0">
                <a:solidFill>
                  <a:prstClr val="black"/>
                </a:solidFill>
                <a:latin typeface="ＭＳ Ｐゴシック"/>
              </a:rPr>
              <a:t>年</a:t>
            </a:r>
            <a:r>
              <a:rPr lang="en-US" altLang="ja-JP" dirty="0">
                <a:solidFill>
                  <a:prstClr val="black"/>
                </a:solidFill>
                <a:latin typeface="ＭＳ Ｐゴシック"/>
              </a:rPr>
              <a:t>4</a:t>
            </a:r>
            <a:r>
              <a:rPr lang="ja-JP" altLang="en-US" dirty="0">
                <a:solidFill>
                  <a:prstClr val="black"/>
                </a:solidFill>
                <a:latin typeface="ＭＳ Ｐゴシック"/>
              </a:rPr>
              <a:t>月</a:t>
            </a:r>
            <a:endParaRPr lang="en-US" altLang="ja-JP" dirty="0">
              <a:solidFill>
                <a:prstClr val="black"/>
              </a:solidFill>
              <a:latin typeface="ＭＳ Ｐゴシック"/>
            </a:endParaRPr>
          </a:p>
          <a:p>
            <a:pPr marL="285750" indent="-285750">
              <a:spcBef>
                <a:spcPts val="600"/>
              </a:spcBef>
              <a:buFont typeface="Wingdings" panose="05000000000000000000" pitchFamily="2" charset="2"/>
              <a:buChar char="ü"/>
            </a:pPr>
            <a:r>
              <a:rPr lang="ja-JP" altLang="en-US" dirty="0">
                <a:solidFill>
                  <a:prstClr val="black"/>
                </a:solidFill>
                <a:latin typeface="ＭＳ Ｐゴシック"/>
              </a:rPr>
              <a:t>新事業名 ： 群馬東部広域水道事業 （団体名 ： 群馬東部水道企業団）</a:t>
            </a:r>
            <a:endParaRPr lang="en-US" altLang="ja-JP" dirty="0">
              <a:solidFill>
                <a:prstClr val="black"/>
              </a:solidFill>
              <a:latin typeface="ＭＳ Ｐゴシック"/>
            </a:endParaRPr>
          </a:p>
        </p:txBody>
      </p:sp>
      <p:sp>
        <p:nvSpPr>
          <p:cNvPr id="7" name="テキスト ボックス 6"/>
          <p:cNvSpPr txBox="1"/>
          <p:nvPr/>
        </p:nvSpPr>
        <p:spPr>
          <a:xfrm>
            <a:off x="2810132" y="2281691"/>
            <a:ext cx="4320000" cy="276999"/>
          </a:xfrm>
          <a:prstGeom prst="rect">
            <a:avLst/>
          </a:prstGeom>
          <a:noFill/>
        </p:spPr>
        <p:txBody>
          <a:bodyPr wrap="square" lIns="0" tIns="0" rIns="0" bIns="0" rtlCol="0" anchor="ctr" anchorCtr="0">
            <a:spAutoFit/>
          </a:bodyPr>
          <a:lstStyle/>
          <a:p>
            <a:pPr algn="dist"/>
            <a:r>
              <a:rPr lang="ja-JP" altLang="en-US" b="1" u="sng" dirty="0">
                <a:solidFill>
                  <a:prstClr val="black"/>
                </a:solidFill>
              </a:rPr>
              <a:t>統合により期待される効果</a:t>
            </a:r>
          </a:p>
        </p:txBody>
      </p:sp>
      <p:sp>
        <p:nvSpPr>
          <p:cNvPr id="8" name="角丸四角形 7"/>
          <p:cNvSpPr/>
          <p:nvPr/>
        </p:nvSpPr>
        <p:spPr>
          <a:xfrm>
            <a:off x="5025496" y="2663691"/>
            <a:ext cx="4392000" cy="2412000"/>
          </a:xfrm>
          <a:prstGeom prst="roundRect">
            <a:avLst>
              <a:gd name="adj" fmla="val 3481"/>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② </a:t>
            </a:r>
            <a:r>
              <a:rPr lang="ja-JP" altLang="en-US" dirty="0">
                <a:solidFill>
                  <a:srgbClr val="FF0000"/>
                </a:solidFill>
                <a:latin typeface="HG丸ｺﾞｼｯｸM-PRO" panose="020F0600000000000000" pitchFamily="50" charset="-128"/>
                <a:ea typeface="HG丸ｺﾞｼｯｸM-PRO" panose="020F0600000000000000" pitchFamily="50" charset="-128"/>
              </a:rPr>
              <a:t>供給単価の維持</a:t>
            </a:r>
            <a:r>
              <a:rPr lang="ja-JP" altLang="en-US" dirty="0">
                <a:solidFill>
                  <a:prstClr val="black"/>
                </a:solidFill>
                <a:latin typeface="HG丸ｺﾞｼｯｸM-PRO" panose="020F0600000000000000" pitchFamily="50" charset="-128"/>
                <a:ea typeface="HG丸ｺﾞｼｯｸM-PRO" panose="020F0600000000000000" pitchFamily="50" charset="-128"/>
              </a:rPr>
              <a:t>（料金値上げの抑制）</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5012433" y="5141172"/>
            <a:ext cx="4392000" cy="648000"/>
          </a:xfrm>
          <a:prstGeom prst="roundRect">
            <a:avLst>
              <a:gd name="adj" fmla="val 10549"/>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18000" rtlCol="0" anchor="ctr"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③ 水源・浄水場の</a:t>
            </a:r>
            <a:r>
              <a:rPr lang="ja-JP" altLang="en-US" dirty="0">
                <a:solidFill>
                  <a:srgbClr val="FF0000"/>
                </a:solidFill>
                <a:latin typeface="HG丸ｺﾞｼｯｸM-PRO" panose="020F0600000000000000" pitchFamily="50" charset="-128"/>
                <a:ea typeface="HG丸ｺﾞｼｯｸM-PRO" panose="020F0600000000000000" pitchFamily="50" charset="-128"/>
              </a:rPr>
              <a:t>水運用の再構築</a:t>
            </a:r>
            <a:r>
              <a:rPr lang="ja-JP" altLang="en-US" dirty="0">
                <a:solidFill>
                  <a:prstClr val="black"/>
                </a:solidFill>
                <a:latin typeface="HG丸ｺﾞｼｯｸM-PRO" panose="020F0600000000000000" pitchFamily="50" charset="-128"/>
                <a:ea typeface="HG丸ｺﾞｼｯｸM-PRO" panose="020F0600000000000000" pitchFamily="50" charset="-128"/>
              </a:rPr>
              <a:t>による</a:t>
            </a:r>
            <a:r>
              <a:rPr lang="ja-JP" altLang="en-US" dirty="0">
                <a:solidFill>
                  <a:srgbClr val="FF0000"/>
                </a:solidFill>
                <a:latin typeface="HG丸ｺﾞｼｯｸM-PRO" panose="020F0600000000000000" pitchFamily="50" charset="-128"/>
                <a:ea typeface="HG丸ｺﾞｼｯｸM-PRO" panose="020F0600000000000000" pitchFamily="50" charset="-128"/>
              </a:rPr>
              <a:t>安定供給体制の向上</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488992" y="2650305"/>
            <a:ext cx="4392000" cy="4068000"/>
          </a:xfrm>
          <a:prstGeom prst="roundRect">
            <a:avLst>
              <a:gd name="adj" fmla="val 3481"/>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10800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① 施設の統廃合による効果的な整備、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    更新</a:t>
            </a:r>
            <a:r>
              <a:rPr lang="ja-JP" altLang="en-US" dirty="0">
                <a:solidFill>
                  <a:srgbClr val="FF0000"/>
                </a:solidFill>
                <a:latin typeface="HG丸ｺﾞｼｯｸM-PRO" panose="020F0600000000000000" pitchFamily="50" charset="-128"/>
                <a:ea typeface="HG丸ｺﾞｼｯｸM-PRO" panose="020F0600000000000000" pitchFamily="50" charset="-128"/>
              </a:rPr>
              <a:t>事業費及び</a:t>
            </a:r>
            <a:r>
              <a:rPr lang="ja-JP" altLang="en-US" dirty="0">
                <a:solidFill>
                  <a:prstClr val="black"/>
                </a:solidFill>
                <a:latin typeface="HG丸ｺﾞｼｯｸM-PRO" panose="020F0600000000000000" pitchFamily="50" charset="-128"/>
                <a:ea typeface="HG丸ｺﾞｼｯｸM-PRO" panose="020F0600000000000000" pitchFamily="50" charset="-128"/>
              </a:rPr>
              <a:t>維持</a:t>
            </a:r>
            <a:r>
              <a:rPr lang="ja-JP" altLang="en-US" dirty="0">
                <a:solidFill>
                  <a:srgbClr val="FF0000"/>
                </a:solidFill>
                <a:latin typeface="HG丸ｺﾞｼｯｸM-PRO" panose="020F0600000000000000" pitchFamily="50" charset="-128"/>
                <a:ea typeface="HG丸ｺﾞｼｯｸM-PRO" panose="020F0600000000000000" pitchFamily="50" charset="-128"/>
              </a:rPr>
              <a:t>管理費の削減</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p:cNvPicPr>
          <p:nvPr/>
        </p:nvPicPr>
        <p:blipFill>
          <a:blip r:embed="rId3">
            <a:extLst>
              <a:ext uri="{28A0092B-C50C-407E-A947-70E740481C1C}">
                <a14:useLocalDpi xmlns:a14="http://schemas.microsoft.com/office/drawing/2010/main" val="0"/>
              </a:ext>
            </a:extLst>
          </a:blip>
          <a:stretch>
            <a:fillRect/>
          </a:stretch>
        </p:blipFill>
        <p:spPr>
          <a:xfrm>
            <a:off x="586638" y="3347951"/>
            <a:ext cx="4193096" cy="3276000"/>
          </a:xfrm>
          <a:prstGeom prst="rect">
            <a:avLst/>
          </a:prstGeom>
        </p:spPr>
      </p:pic>
      <p:sp>
        <p:nvSpPr>
          <p:cNvPr id="11" name="角丸四角形 10"/>
          <p:cNvSpPr/>
          <p:nvPr/>
        </p:nvSpPr>
        <p:spPr>
          <a:xfrm>
            <a:off x="5012433" y="5858586"/>
            <a:ext cx="4392000" cy="648000"/>
          </a:xfrm>
          <a:prstGeom prst="roundRect">
            <a:avLst>
              <a:gd name="adj" fmla="val 10549"/>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18000" rtlCol="0" anchor="ctr"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④ 資金力が確保でき、危機管理体制の強化など災害対策の推進が可能</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4990218" y="6603515"/>
            <a:ext cx="3960000" cy="215444"/>
          </a:xfrm>
          <a:prstGeom prst="rect">
            <a:avLst/>
          </a:prstGeom>
          <a:noFill/>
        </p:spPr>
        <p:txBody>
          <a:bodyPr wrap="square" lIns="0" tIns="0" rIns="0" bIns="0" rtlCol="0">
            <a:spAutoFit/>
          </a:bodyPr>
          <a:lstStyle/>
          <a:p>
            <a:r>
              <a:rPr lang="ja-JP" altLang="en-US" sz="1400" dirty="0">
                <a:solidFill>
                  <a:prstClr val="black"/>
                </a:solidFill>
              </a:rPr>
              <a:t>（出典）「群馬東部水道広域化基本計画」を基に作成</a:t>
            </a:r>
          </a:p>
        </p:txBody>
      </p:sp>
      <p:pic>
        <p:nvPicPr>
          <p:cNvPr id="1949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196" y="3031382"/>
            <a:ext cx="43529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725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81357" y="-27384"/>
            <a:ext cx="9144000" cy="612000"/>
          </a:xfrm>
          <a:prstGeom prst="rect">
            <a:avLst/>
          </a:prstGeom>
        </p:spPr>
        <p:style>
          <a:lnRef idx="0">
            <a:schemeClr val="accent1"/>
          </a:lnRef>
          <a:fillRef idx="3">
            <a:schemeClr val="accent1"/>
          </a:fillRef>
          <a:effectRef idx="3">
            <a:schemeClr val="accent1"/>
          </a:effectRef>
          <a:fontRef idx="minor">
            <a:schemeClr val="lt1"/>
          </a:fontRef>
        </p:style>
        <p:txBody>
          <a:bodyPr tIns="36000" bIns="36000" anchor="ctr">
            <a:normAutofit/>
          </a:bodyPr>
          <a:lstStyle/>
          <a:p>
            <a:pPr algn="ctr" eaLnBrk="0" fontAlgn="base" hangingPunct="0">
              <a:spcBef>
                <a:spcPct val="0"/>
              </a:spcBef>
              <a:spcAft>
                <a:spcPct val="0"/>
              </a:spcAft>
              <a:buFont typeface="Arial" charset="0"/>
              <a:buNone/>
              <a:defRPr/>
            </a:pPr>
            <a:r>
              <a:rPr lang="ja-JP" altLang="en-US" sz="2800" b="1" dirty="0">
                <a:solidFill>
                  <a:prstClr val="white"/>
                </a:solidFill>
                <a:latin typeface="HG丸ｺﾞｼｯｸM-PRO" panose="020F0600000000000000" pitchFamily="50" charset="-128"/>
                <a:ea typeface="HG丸ｺﾞｼｯｸM-PRO" panose="020F0600000000000000" pitchFamily="50" charset="-128"/>
              </a:rPr>
              <a:t>事例３：埼玉秩父地域の広域化（水平統合）</a:t>
            </a:r>
            <a:endParaRPr lang="en-US" altLang="ja-JP" sz="28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501204" y="740137"/>
            <a:ext cx="8928000" cy="1116000"/>
          </a:xfrm>
          <a:prstGeom prst="rect">
            <a:avLst/>
          </a:prstGeom>
          <a:noFill/>
          <a:ln/>
        </p:spPr>
        <p:style>
          <a:lnRef idx="2">
            <a:schemeClr val="dk1"/>
          </a:lnRef>
          <a:fillRef idx="1">
            <a:schemeClr val="lt1"/>
          </a:fillRef>
          <a:effectRef idx="0">
            <a:schemeClr val="dk1"/>
          </a:effectRef>
          <a:fontRef idx="minor">
            <a:schemeClr val="dk1"/>
          </a:fontRef>
        </p:style>
        <p:txBody>
          <a:bodyPr tIns="0" bIns="18000" rtlCol="0" anchor="ctr"/>
          <a:lstStyle/>
          <a:p>
            <a:pPr marL="285750" indent="-285750">
              <a:spcBef>
                <a:spcPts val="600"/>
              </a:spcBef>
              <a:buFont typeface="Wingdings" panose="05000000000000000000" pitchFamily="2" charset="2"/>
              <a:buChar char="ü"/>
            </a:pPr>
            <a:r>
              <a:rPr lang="ja-JP" altLang="en-US" dirty="0">
                <a:solidFill>
                  <a:prstClr val="black"/>
                </a:solidFill>
              </a:rPr>
              <a:t>構成団体 ： 秩父市、横瀬町、皆野町、長瀞町、小鹿野町、皆野･長瀞上下水道組合</a:t>
            </a:r>
            <a:endParaRPr lang="en-US" altLang="ja-JP" dirty="0">
              <a:solidFill>
                <a:prstClr val="black"/>
              </a:solidFill>
            </a:endParaRPr>
          </a:p>
          <a:p>
            <a:pPr marL="285750" indent="-285750">
              <a:spcBef>
                <a:spcPts val="600"/>
              </a:spcBef>
              <a:buFont typeface="Wingdings" panose="05000000000000000000" pitchFamily="2" charset="2"/>
              <a:buChar char="ü"/>
            </a:pPr>
            <a:r>
              <a:rPr lang="ja-JP" altLang="en-US" dirty="0">
                <a:solidFill>
                  <a:prstClr val="black"/>
                </a:solidFill>
                <a:latin typeface="ＭＳ Ｐゴシック"/>
              </a:rPr>
              <a:t>統合期日 ： 平成</a:t>
            </a:r>
            <a:r>
              <a:rPr lang="en-US" altLang="ja-JP" dirty="0">
                <a:solidFill>
                  <a:prstClr val="black"/>
                </a:solidFill>
                <a:latin typeface="ＭＳ Ｐゴシック"/>
              </a:rPr>
              <a:t>28</a:t>
            </a:r>
            <a:r>
              <a:rPr lang="ja-JP" altLang="en-US" dirty="0">
                <a:solidFill>
                  <a:prstClr val="black"/>
                </a:solidFill>
                <a:latin typeface="ＭＳ Ｐゴシック"/>
              </a:rPr>
              <a:t>年</a:t>
            </a:r>
            <a:r>
              <a:rPr lang="en-US" altLang="ja-JP" dirty="0">
                <a:solidFill>
                  <a:prstClr val="black"/>
                </a:solidFill>
                <a:latin typeface="ＭＳ Ｐゴシック"/>
              </a:rPr>
              <a:t>4</a:t>
            </a:r>
            <a:r>
              <a:rPr lang="ja-JP" altLang="en-US" dirty="0">
                <a:solidFill>
                  <a:prstClr val="black"/>
                </a:solidFill>
                <a:latin typeface="ＭＳ Ｐゴシック"/>
              </a:rPr>
              <a:t>月</a:t>
            </a:r>
            <a:endParaRPr lang="en-US" altLang="ja-JP" dirty="0">
              <a:solidFill>
                <a:prstClr val="black"/>
              </a:solidFill>
              <a:latin typeface="ＭＳ Ｐゴシック"/>
            </a:endParaRPr>
          </a:p>
          <a:p>
            <a:pPr marL="285750" indent="-285750">
              <a:spcBef>
                <a:spcPts val="600"/>
              </a:spcBef>
              <a:buFont typeface="Wingdings" panose="05000000000000000000" pitchFamily="2" charset="2"/>
              <a:buChar char="ü"/>
            </a:pPr>
            <a:r>
              <a:rPr lang="ja-JP" altLang="en-US" dirty="0">
                <a:solidFill>
                  <a:prstClr val="black"/>
                </a:solidFill>
                <a:latin typeface="ＭＳ Ｐゴシック"/>
              </a:rPr>
              <a:t>新団体名 ： 秩父広域市町村圏組合 （既存組合の一事務とする予定）</a:t>
            </a:r>
            <a:endParaRPr lang="en-US" altLang="ja-JP" dirty="0">
              <a:solidFill>
                <a:prstClr val="black"/>
              </a:solidFill>
              <a:latin typeface="ＭＳ Ｐゴシック"/>
            </a:endParaRPr>
          </a:p>
        </p:txBody>
      </p:sp>
      <p:sp>
        <p:nvSpPr>
          <p:cNvPr id="6" name="テキスト ボックス 5"/>
          <p:cNvSpPr txBox="1"/>
          <p:nvPr/>
        </p:nvSpPr>
        <p:spPr>
          <a:xfrm>
            <a:off x="2810132" y="2008283"/>
            <a:ext cx="4320000" cy="276999"/>
          </a:xfrm>
          <a:prstGeom prst="rect">
            <a:avLst/>
          </a:prstGeom>
          <a:noFill/>
        </p:spPr>
        <p:txBody>
          <a:bodyPr wrap="square" lIns="0" tIns="0" rIns="0" bIns="0" rtlCol="0" anchor="ctr" anchorCtr="0">
            <a:spAutoFit/>
          </a:bodyPr>
          <a:lstStyle/>
          <a:p>
            <a:pPr algn="dist"/>
            <a:r>
              <a:rPr lang="ja-JP" altLang="en-US" b="1" u="sng" dirty="0">
                <a:solidFill>
                  <a:prstClr val="black"/>
                </a:solidFill>
              </a:rPr>
              <a:t>統合により期待される効果</a:t>
            </a:r>
          </a:p>
        </p:txBody>
      </p:sp>
      <p:sp>
        <p:nvSpPr>
          <p:cNvPr id="7" name="角丸四角形 6"/>
          <p:cNvSpPr/>
          <p:nvPr/>
        </p:nvSpPr>
        <p:spPr>
          <a:xfrm>
            <a:off x="475929" y="2413872"/>
            <a:ext cx="4536000" cy="3888000"/>
          </a:xfrm>
          <a:prstGeom prst="roundRect">
            <a:avLst>
              <a:gd name="adj" fmla="val 3481"/>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10800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① 施設の統廃合による</a:t>
            </a:r>
            <a:r>
              <a:rPr lang="ja-JP" altLang="en-US" dirty="0">
                <a:solidFill>
                  <a:srgbClr val="FF0000"/>
                </a:solidFill>
                <a:latin typeface="HG丸ｺﾞｼｯｸM-PRO" panose="020F0600000000000000" pitchFamily="50" charset="-128"/>
                <a:ea typeface="HG丸ｺﾞｼｯｸM-PRO" panose="020F0600000000000000" pitchFamily="50" charset="-128"/>
              </a:rPr>
              <a:t>更新費用及び維持管理費の削減</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449961" y="6572064"/>
            <a:ext cx="7926604" cy="215444"/>
          </a:xfrm>
          <a:prstGeom prst="rect">
            <a:avLst/>
          </a:prstGeom>
          <a:noFill/>
        </p:spPr>
        <p:txBody>
          <a:bodyPr wrap="square" lIns="0" tIns="0" rIns="0" bIns="0" rtlCol="0">
            <a:spAutoFit/>
          </a:bodyPr>
          <a:lstStyle/>
          <a:p>
            <a:pPr marL="572400" indent="-572400"/>
            <a:r>
              <a:rPr lang="ja-JP" altLang="en-US" sz="1400" dirty="0">
                <a:solidFill>
                  <a:prstClr val="black"/>
                </a:solidFill>
              </a:rPr>
              <a:t>（出典）パブリックコメント参考資料「秩父地域水道事業広域化基本計画（案）」（平成２７年２月）を基に作成</a:t>
            </a:r>
          </a:p>
        </p:txBody>
      </p:sp>
      <p:pic>
        <p:nvPicPr>
          <p:cNvPr id="9" name="図 8"/>
          <p:cNvPicPr>
            <a:picLocks/>
          </p:cNvPicPr>
          <p:nvPr/>
        </p:nvPicPr>
        <p:blipFill>
          <a:blip r:embed="rId3">
            <a:extLst>
              <a:ext uri="{28A0092B-C50C-407E-A947-70E740481C1C}">
                <a14:useLocalDpi xmlns:a14="http://schemas.microsoft.com/office/drawing/2010/main" val="0"/>
              </a:ext>
            </a:extLst>
          </a:blip>
          <a:stretch>
            <a:fillRect/>
          </a:stretch>
        </p:blipFill>
        <p:spPr>
          <a:xfrm>
            <a:off x="534386" y="3105206"/>
            <a:ext cx="4389120" cy="3071432"/>
          </a:xfrm>
          <a:prstGeom prst="rect">
            <a:avLst/>
          </a:prstGeom>
        </p:spPr>
      </p:pic>
      <p:sp>
        <p:nvSpPr>
          <p:cNvPr id="10" name="角丸四角形 9"/>
          <p:cNvSpPr/>
          <p:nvPr/>
        </p:nvSpPr>
        <p:spPr>
          <a:xfrm>
            <a:off x="5120126" y="4279782"/>
            <a:ext cx="4320000" cy="684000"/>
          </a:xfrm>
          <a:prstGeom prst="roundRect">
            <a:avLst>
              <a:gd name="adj" fmla="val 10549"/>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18000" rtlCol="0" anchor="ctr"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④ 集中的な投資の平準化など、柔軟な事業計画とすることが可能</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5129310" y="2433626"/>
            <a:ext cx="4320000" cy="936000"/>
          </a:xfrm>
          <a:prstGeom prst="roundRect">
            <a:avLst>
              <a:gd name="adj" fmla="val 10549"/>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18000" rtlCol="0" anchor="ctr"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② 統合後、民間委託の活用を推進し、</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　 職員の適正再配置による削減及びそれに伴う人件費の削減</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5126819" y="3484513"/>
            <a:ext cx="4320000" cy="684000"/>
          </a:xfrm>
          <a:prstGeom prst="roundRect">
            <a:avLst>
              <a:gd name="adj" fmla="val 10549"/>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18000" rtlCol="0" anchor="ctr"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③ 単独経営よりも、</a:t>
            </a:r>
            <a:r>
              <a:rPr lang="ja-JP" altLang="en-US" dirty="0">
                <a:solidFill>
                  <a:srgbClr val="FF0000"/>
                </a:solidFill>
                <a:latin typeface="HG丸ｺﾞｼｯｸM-PRO" panose="020F0600000000000000" pitchFamily="50" charset="-128"/>
                <a:ea typeface="HG丸ｺﾞｼｯｸM-PRO" panose="020F0600000000000000" pitchFamily="50" charset="-128"/>
              </a:rPr>
              <a:t>水道料金の値上げ幅を抑制</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5116449" y="5085288"/>
            <a:ext cx="4320000" cy="936000"/>
          </a:xfrm>
          <a:prstGeom prst="roundRect">
            <a:avLst>
              <a:gd name="adj" fmla="val 10549"/>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18000" rtlCol="0" anchor="ctr"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④ 人材・技術力の確保及び連絡管の整備により、危機管理体制が強化される</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92759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87" y="-27384"/>
            <a:ext cx="9906000" cy="612000"/>
          </a:xfrm>
          <a:prstGeom prst="rect">
            <a:avLst/>
          </a:prstGeom>
        </p:spPr>
        <p:style>
          <a:lnRef idx="0">
            <a:schemeClr val="accent1"/>
          </a:lnRef>
          <a:fillRef idx="3">
            <a:schemeClr val="accent1"/>
          </a:fillRef>
          <a:effectRef idx="3">
            <a:schemeClr val="accent1"/>
          </a:effectRef>
          <a:fontRef idx="minor">
            <a:schemeClr val="lt1"/>
          </a:fontRef>
        </p:style>
        <p:txBody>
          <a:bodyPr tIns="36000" bIns="36000" anchor="ctr">
            <a:normAutofit/>
          </a:bodyPr>
          <a:lstStyle/>
          <a:p>
            <a:pPr algn="ctr" eaLnBrk="0" fontAlgn="base" hangingPunct="0">
              <a:spcBef>
                <a:spcPct val="0"/>
              </a:spcBef>
              <a:spcAft>
                <a:spcPct val="0"/>
              </a:spcAft>
              <a:buFont typeface="Arial" charset="0"/>
              <a:buNone/>
              <a:defRPr/>
            </a:pPr>
            <a:r>
              <a:rPr lang="ja-JP" altLang="en-US" sz="2800" b="1" dirty="0">
                <a:solidFill>
                  <a:prstClr val="white"/>
                </a:solidFill>
                <a:latin typeface="HG丸ｺﾞｼｯｸM-PRO" panose="020F0600000000000000" pitchFamily="50" charset="-128"/>
                <a:ea typeface="HG丸ｺﾞｼｯｸM-PRO" panose="020F0600000000000000" pitchFamily="50" charset="-128"/>
              </a:rPr>
              <a:t>事例４：香川県の広域化検討（垂直・水平統合）</a:t>
            </a:r>
            <a:endParaRPr lang="en-US" altLang="ja-JP" sz="28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30221" y="687887"/>
            <a:ext cx="9672000" cy="10080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ü"/>
            </a:pPr>
            <a:r>
              <a:rPr lang="ja-JP" altLang="en-US" dirty="0">
                <a:solidFill>
                  <a:prstClr val="black"/>
                </a:solidFill>
                <a:latin typeface="ＭＳ Ｐゴシック"/>
              </a:rPr>
              <a:t>平成</a:t>
            </a:r>
            <a:r>
              <a:rPr lang="en-US" altLang="ja-JP" dirty="0">
                <a:solidFill>
                  <a:prstClr val="black"/>
                </a:solidFill>
                <a:latin typeface="ＭＳ Ｐゴシック"/>
              </a:rPr>
              <a:t>26</a:t>
            </a:r>
            <a:r>
              <a:rPr lang="ja-JP" altLang="en-US" dirty="0">
                <a:solidFill>
                  <a:prstClr val="black"/>
                </a:solidFill>
                <a:latin typeface="ＭＳ Ｐゴシック"/>
              </a:rPr>
              <a:t>年</a:t>
            </a:r>
            <a:r>
              <a:rPr lang="en-US" altLang="ja-JP" dirty="0">
                <a:solidFill>
                  <a:prstClr val="black"/>
                </a:solidFill>
                <a:latin typeface="ＭＳ Ｐゴシック"/>
              </a:rPr>
              <a:t>10</a:t>
            </a:r>
            <a:r>
              <a:rPr lang="ja-JP" altLang="en-US" dirty="0">
                <a:solidFill>
                  <a:prstClr val="black"/>
                </a:solidFill>
                <a:latin typeface="ＭＳ Ｐゴシック"/>
              </a:rPr>
              <a:t>月　香川県及び</a:t>
            </a:r>
            <a:r>
              <a:rPr lang="en-US" altLang="ja-JP" dirty="0">
                <a:solidFill>
                  <a:prstClr val="black"/>
                </a:solidFill>
                <a:latin typeface="ＭＳ Ｐゴシック"/>
              </a:rPr>
              <a:t>16</a:t>
            </a:r>
            <a:r>
              <a:rPr lang="ja-JP" altLang="en-US" dirty="0">
                <a:solidFill>
                  <a:prstClr val="black"/>
                </a:solidFill>
                <a:latin typeface="ＭＳ Ｐゴシック"/>
              </a:rPr>
              <a:t>市町が広域化方針を了承</a:t>
            </a:r>
            <a:endParaRPr lang="en-US" altLang="ja-JP" dirty="0">
              <a:solidFill>
                <a:prstClr val="black"/>
              </a:solidFill>
              <a:latin typeface="ＭＳ Ｐゴシック"/>
            </a:endParaRPr>
          </a:p>
          <a:p>
            <a:pPr marL="285750" indent="-285750">
              <a:spcBef>
                <a:spcPts val="600"/>
              </a:spcBef>
              <a:buFont typeface="Wingdings" panose="05000000000000000000" pitchFamily="2" charset="2"/>
              <a:buChar char="ü"/>
            </a:pPr>
            <a:r>
              <a:rPr lang="ja-JP" altLang="en-US" dirty="0">
                <a:solidFill>
                  <a:prstClr val="black"/>
                </a:solidFill>
                <a:latin typeface="ＭＳ Ｐゴシック"/>
              </a:rPr>
              <a:t>平成</a:t>
            </a:r>
            <a:r>
              <a:rPr lang="en-US" altLang="ja-JP" dirty="0">
                <a:solidFill>
                  <a:prstClr val="black"/>
                </a:solidFill>
                <a:latin typeface="ＭＳ Ｐゴシック"/>
              </a:rPr>
              <a:t>27</a:t>
            </a:r>
            <a:r>
              <a:rPr lang="ja-JP" altLang="en-US" dirty="0">
                <a:solidFill>
                  <a:prstClr val="black"/>
                </a:solidFill>
                <a:latin typeface="ＭＳ Ｐゴシック"/>
              </a:rPr>
              <a:t>年</a:t>
            </a:r>
            <a:r>
              <a:rPr lang="en-US" altLang="ja-JP" dirty="0">
                <a:solidFill>
                  <a:prstClr val="black"/>
                </a:solidFill>
                <a:latin typeface="ＭＳ Ｐゴシック"/>
              </a:rPr>
              <a:t>4</a:t>
            </a:r>
            <a:r>
              <a:rPr lang="ja-JP" altLang="en-US" dirty="0">
                <a:solidFill>
                  <a:prstClr val="black"/>
                </a:solidFill>
                <a:latin typeface="ＭＳ Ｐゴシック"/>
              </a:rPr>
              <a:t>月に広域水道事業体設立準備協議会を設置。</a:t>
            </a:r>
          </a:p>
          <a:p>
            <a:pPr marL="285750" indent="-285750">
              <a:spcBef>
                <a:spcPts val="600"/>
              </a:spcBef>
              <a:buFont typeface="Wingdings" panose="05000000000000000000" pitchFamily="2" charset="2"/>
              <a:buChar char="ü"/>
            </a:pPr>
            <a:r>
              <a:rPr lang="ja-JP" altLang="en-US" dirty="0">
                <a:solidFill>
                  <a:prstClr val="black"/>
                </a:solidFill>
                <a:latin typeface="ＭＳ Ｐゴシック"/>
              </a:rPr>
              <a:t>平成</a:t>
            </a:r>
            <a:r>
              <a:rPr lang="en-US" altLang="ja-JP" dirty="0">
                <a:solidFill>
                  <a:prstClr val="black"/>
                </a:solidFill>
                <a:latin typeface="ＭＳ Ｐゴシック"/>
              </a:rPr>
              <a:t>30</a:t>
            </a:r>
            <a:r>
              <a:rPr lang="ja-JP" altLang="en-US" dirty="0">
                <a:solidFill>
                  <a:prstClr val="black"/>
                </a:solidFill>
                <a:latin typeface="ＭＳ Ｐゴシック"/>
              </a:rPr>
              <a:t>年月　企業団設立により事業統合。</a:t>
            </a:r>
            <a:endParaRPr lang="en-US" altLang="ja-JP" dirty="0">
              <a:solidFill>
                <a:prstClr val="black"/>
              </a:solidFill>
              <a:latin typeface="ＭＳ Ｐゴシック"/>
            </a:endParaRPr>
          </a:p>
        </p:txBody>
      </p:sp>
      <p:sp>
        <p:nvSpPr>
          <p:cNvPr id="6" name="テキスト ボックス 5"/>
          <p:cNvSpPr txBox="1"/>
          <p:nvPr/>
        </p:nvSpPr>
        <p:spPr>
          <a:xfrm>
            <a:off x="2631560" y="1786211"/>
            <a:ext cx="4680000" cy="276999"/>
          </a:xfrm>
          <a:prstGeom prst="rect">
            <a:avLst/>
          </a:prstGeom>
          <a:noFill/>
        </p:spPr>
        <p:txBody>
          <a:bodyPr wrap="square" lIns="0" tIns="0" rIns="0" bIns="0" rtlCol="0" anchor="ctr" anchorCtr="0">
            <a:spAutoFit/>
          </a:bodyPr>
          <a:lstStyle/>
          <a:p>
            <a:pPr algn="dist"/>
            <a:r>
              <a:rPr lang="ja-JP" altLang="en-US" b="1" u="sng" dirty="0">
                <a:solidFill>
                  <a:prstClr val="black"/>
                </a:solidFill>
              </a:rPr>
              <a:t>統合により期待される効果</a:t>
            </a:r>
          </a:p>
        </p:txBody>
      </p:sp>
      <p:sp>
        <p:nvSpPr>
          <p:cNvPr id="7" name="角丸四角形 6"/>
          <p:cNvSpPr/>
          <p:nvPr/>
        </p:nvSpPr>
        <p:spPr>
          <a:xfrm>
            <a:off x="5031537" y="2151933"/>
            <a:ext cx="4758000" cy="2412000"/>
          </a:xfrm>
          <a:prstGeom prst="roundRect">
            <a:avLst>
              <a:gd name="adj" fmla="val 510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② 単独経営よりも、</a:t>
            </a:r>
            <a:r>
              <a:rPr lang="ja-JP" altLang="en-US" dirty="0">
                <a:solidFill>
                  <a:srgbClr val="FF0000"/>
                </a:solidFill>
                <a:latin typeface="HG丸ｺﾞｼｯｸM-PRO" panose="020F0600000000000000" pitchFamily="50" charset="-128"/>
                <a:ea typeface="HG丸ｺﾞｼｯｸM-PRO" panose="020F0600000000000000" pitchFamily="50" charset="-128"/>
              </a:rPr>
              <a:t>供給単価の上昇を抑制</a:t>
            </a:r>
            <a:r>
              <a:rPr lang="ja-JP" altLang="en-US" dirty="0">
                <a:solidFill>
                  <a:prstClr val="black"/>
                </a:solidFill>
                <a:latin typeface="HG丸ｺﾞｼｯｸM-PRO" panose="020F0600000000000000" pitchFamily="50" charset="-128"/>
                <a:ea typeface="HG丸ｺﾞｼｯｸM-PRO" panose="020F0600000000000000" pitchFamily="50" charset="-128"/>
              </a:rPr>
              <a:t>（水道料金の</a:t>
            </a:r>
            <a:r>
              <a:rPr lang="ja-JP" altLang="en-US" dirty="0">
                <a:solidFill>
                  <a:srgbClr val="FF0000"/>
                </a:solidFill>
                <a:latin typeface="HG丸ｺﾞｼｯｸM-PRO" panose="020F0600000000000000" pitchFamily="50" charset="-128"/>
                <a:ea typeface="HG丸ｺﾞｼｯｸM-PRO" panose="020F0600000000000000" pitchFamily="50" charset="-128"/>
              </a:rPr>
              <a:t>値上げ幅を抑制</a:t>
            </a:r>
            <a:r>
              <a:rPr lang="ja-JP" altLang="en-US" dirty="0">
                <a:solidFill>
                  <a:prstClr val="black"/>
                </a:solidFill>
                <a:latin typeface="HG丸ｺﾞｼｯｸM-PRO" panose="020F0600000000000000" pitchFamily="50" charset="-128"/>
                <a:ea typeface="HG丸ｺﾞｼｯｸM-PRO" panose="020F0600000000000000" pitchFamily="50" charset="-128"/>
              </a:rPr>
              <a:t>）</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165867" y="2828832"/>
            <a:ext cx="4479735" cy="1649444"/>
          </a:xfrm>
          <a:prstGeom prst="rect">
            <a:avLst/>
          </a:prstGeom>
        </p:spPr>
      </p:pic>
      <p:sp>
        <p:nvSpPr>
          <p:cNvPr id="8" name="角丸四角形 7"/>
          <p:cNvSpPr/>
          <p:nvPr/>
        </p:nvSpPr>
        <p:spPr>
          <a:xfrm>
            <a:off x="5017386" y="4636450"/>
            <a:ext cx="4758000" cy="684000"/>
          </a:xfrm>
          <a:prstGeom prst="roundRect">
            <a:avLst>
              <a:gd name="adj" fmla="val 20392"/>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36000" bIns="36000" rtlCol="0" anchor="ctr"/>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③ 水源の再編および一元的管理により</a:t>
            </a:r>
            <a:r>
              <a:rPr lang="ja-JP" altLang="en-US" dirty="0">
                <a:solidFill>
                  <a:srgbClr val="FF0000"/>
                </a:solidFill>
                <a:latin typeface="HG丸ｺﾞｼｯｸM-PRO" panose="020F0600000000000000" pitchFamily="50" charset="-128"/>
                <a:ea typeface="HG丸ｺﾞｼｯｸM-PRO" panose="020F0600000000000000" pitchFamily="50" charset="-128"/>
              </a:rPr>
              <a:t>地域間の水融通を効率化</a:t>
            </a:r>
            <a:endParaRPr lang="en-US" altLang="ja-JP" dirty="0">
              <a:solidFill>
                <a:srgbClr val="FF0000"/>
              </a:solidFill>
              <a:latin typeface="HGPｺﾞｼｯｸM" panose="020B0600000000000000" pitchFamily="50" charset="-128"/>
              <a:ea typeface="HGPｺﾞｼｯｸM" panose="020B0600000000000000" pitchFamily="50" charset="-128"/>
            </a:endParaRPr>
          </a:p>
        </p:txBody>
      </p:sp>
      <p:sp>
        <p:nvSpPr>
          <p:cNvPr id="9" name="角丸四角形 8"/>
          <p:cNvSpPr/>
          <p:nvPr/>
        </p:nvSpPr>
        <p:spPr>
          <a:xfrm>
            <a:off x="116991" y="2147919"/>
            <a:ext cx="4758000" cy="3168000"/>
          </a:xfrm>
          <a:prstGeom prst="roundRect">
            <a:avLst>
              <a:gd name="adj" fmla="val 510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① 水道</a:t>
            </a:r>
            <a:r>
              <a:rPr lang="ja-JP" altLang="en-US" dirty="0">
                <a:solidFill>
                  <a:srgbClr val="FF0000"/>
                </a:solidFill>
                <a:latin typeface="HG丸ｺﾞｼｯｸM-PRO" panose="020F0600000000000000" pitchFamily="50" charset="-128"/>
                <a:ea typeface="HG丸ｺﾞｼｯｸM-PRO" panose="020F0600000000000000" pitchFamily="50" charset="-128"/>
              </a:rPr>
              <a:t>施設の統廃合</a:t>
            </a:r>
            <a:r>
              <a:rPr lang="ja-JP" altLang="en-US" dirty="0">
                <a:solidFill>
                  <a:prstClr val="black"/>
                </a:solidFill>
                <a:latin typeface="HG丸ｺﾞｼｯｸM-PRO" panose="020F0600000000000000" pitchFamily="50" charset="-128"/>
                <a:ea typeface="HG丸ｺﾞｼｯｸM-PRO" panose="020F0600000000000000" pitchFamily="50" charset="-128"/>
              </a:rPr>
              <a:t>により更新事業費を抑制</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pic>
        <p:nvPicPr>
          <p:cNvPr id="5" name="図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5113" y="2838508"/>
            <a:ext cx="4472612" cy="2392695"/>
          </a:xfrm>
          <a:prstGeom prst="rect">
            <a:avLst/>
          </a:prstGeom>
        </p:spPr>
      </p:pic>
      <p:pic>
        <p:nvPicPr>
          <p:cNvPr id="3074"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85" y="5694230"/>
            <a:ext cx="6304899" cy="11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91063" y="5458964"/>
            <a:ext cx="4680000" cy="246221"/>
          </a:xfrm>
          <a:prstGeom prst="rect">
            <a:avLst/>
          </a:prstGeom>
          <a:noFill/>
        </p:spPr>
        <p:txBody>
          <a:bodyPr wrap="square" lIns="0" tIns="0" rIns="0" bIns="0" rtlCol="0" anchor="ctr" anchorCtr="0">
            <a:spAutoFit/>
          </a:bodyPr>
          <a:lstStyle/>
          <a:p>
            <a:pPr algn="just"/>
            <a:r>
              <a:rPr lang="ja-JP" altLang="en-US" sz="1600" dirty="0">
                <a:solidFill>
                  <a:prstClr val="black"/>
                </a:solidFill>
              </a:rPr>
              <a:t>（参考）広域化スケジュール</a:t>
            </a:r>
          </a:p>
        </p:txBody>
      </p:sp>
      <p:sp>
        <p:nvSpPr>
          <p:cNvPr id="11" name="テキスト ボックス 10"/>
          <p:cNvSpPr txBox="1"/>
          <p:nvPr/>
        </p:nvSpPr>
        <p:spPr>
          <a:xfrm>
            <a:off x="6565782" y="6161985"/>
            <a:ext cx="3315000" cy="430887"/>
          </a:xfrm>
          <a:prstGeom prst="rect">
            <a:avLst/>
          </a:prstGeom>
          <a:noFill/>
        </p:spPr>
        <p:txBody>
          <a:bodyPr wrap="square" lIns="0" tIns="0" rIns="0" bIns="0" rtlCol="0">
            <a:spAutoFit/>
          </a:bodyPr>
          <a:lstStyle/>
          <a:p>
            <a:r>
              <a:rPr lang="ja-JP" altLang="en-US" sz="1400" dirty="0">
                <a:solidFill>
                  <a:prstClr val="black"/>
                </a:solidFill>
              </a:rPr>
              <a:t>（出典）「広域水道事業及びその事業体に関する基本的事項のとりまとめ」を基に作成</a:t>
            </a:r>
          </a:p>
        </p:txBody>
      </p:sp>
    </p:spTree>
    <p:extLst>
      <p:ext uri="{BB962C8B-B14F-4D97-AF65-F5344CB8AC3E}">
        <p14:creationId xmlns:p14="http://schemas.microsoft.com/office/powerpoint/2010/main" val="3119276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87" y="-27384"/>
            <a:ext cx="9906000" cy="612000"/>
          </a:xfrm>
          <a:prstGeom prst="rect">
            <a:avLst/>
          </a:prstGeom>
        </p:spPr>
        <p:style>
          <a:lnRef idx="0">
            <a:schemeClr val="accent1"/>
          </a:lnRef>
          <a:fillRef idx="3">
            <a:schemeClr val="accent1"/>
          </a:fillRef>
          <a:effectRef idx="3">
            <a:schemeClr val="accent1"/>
          </a:effectRef>
          <a:fontRef idx="minor">
            <a:schemeClr val="lt1"/>
          </a:fontRef>
        </p:style>
        <p:txBody>
          <a:bodyPr tIns="36000" bIns="36000" anchor="ctr">
            <a:normAutofit/>
          </a:bodyPr>
          <a:lstStyle/>
          <a:p>
            <a:pPr algn="ctr" eaLnBrk="0" fontAlgn="base" hangingPunct="0">
              <a:spcBef>
                <a:spcPct val="0"/>
              </a:spcBef>
              <a:spcAft>
                <a:spcPct val="0"/>
              </a:spcAft>
              <a:buFont typeface="Arial" charset="0"/>
              <a:buNone/>
              <a:defRPr/>
            </a:pPr>
            <a:r>
              <a:rPr lang="ja-JP" altLang="en-US" sz="2800" b="1" dirty="0">
                <a:solidFill>
                  <a:prstClr val="white"/>
                </a:solidFill>
                <a:latin typeface="HG丸ｺﾞｼｯｸM-PRO" panose="020F0600000000000000" pitchFamily="50" charset="-128"/>
                <a:ea typeface="HG丸ｺﾞｼｯｸM-PRO" panose="020F0600000000000000" pitchFamily="50" charset="-128"/>
              </a:rPr>
              <a:t>事例５：北奥羽地区水道事業協議会（広域連携）</a:t>
            </a:r>
            <a:endParaRPr lang="en-US" altLang="ja-JP" sz="28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30221" y="687887"/>
            <a:ext cx="9672000" cy="828000"/>
          </a:xfrm>
          <a:prstGeom prst="rect">
            <a:avLst/>
          </a:prstGeom>
          <a:noFill/>
          <a:ln/>
        </p:spPr>
        <p:style>
          <a:lnRef idx="2">
            <a:schemeClr val="dk1"/>
          </a:lnRef>
          <a:fillRef idx="1">
            <a:schemeClr val="lt1"/>
          </a:fillRef>
          <a:effectRef idx="0">
            <a:schemeClr val="dk1"/>
          </a:effectRef>
          <a:fontRef idx="minor">
            <a:schemeClr val="dk1"/>
          </a:fontRef>
        </p:style>
        <p:txBody>
          <a:bodyPr tIns="0" bIns="36000" rtlCol="0" anchor="ctr"/>
          <a:lstStyle/>
          <a:p>
            <a:pPr marL="285750" indent="-285750">
              <a:buFont typeface="Wingdings" panose="05000000000000000000" pitchFamily="2" charset="2"/>
              <a:buChar char="ü"/>
            </a:pPr>
            <a:r>
              <a:rPr lang="ja-JP" altLang="en-US" dirty="0">
                <a:solidFill>
                  <a:prstClr val="black"/>
                </a:solidFill>
                <a:latin typeface="ＭＳ Ｐゴシック"/>
              </a:rPr>
              <a:t>平成</a:t>
            </a:r>
            <a:r>
              <a:rPr lang="en-US" altLang="ja-JP" dirty="0">
                <a:solidFill>
                  <a:prstClr val="black"/>
                </a:solidFill>
                <a:latin typeface="ＭＳ Ｐゴシック"/>
              </a:rPr>
              <a:t>26</a:t>
            </a:r>
            <a:r>
              <a:rPr lang="ja-JP" altLang="en-US" dirty="0">
                <a:solidFill>
                  <a:prstClr val="black"/>
                </a:solidFill>
                <a:latin typeface="ＭＳ Ｐゴシック"/>
              </a:rPr>
              <a:t>年</a:t>
            </a:r>
            <a:r>
              <a:rPr lang="en-US" altLang="ja-JP" dirty="0">
                <a:solidFill>
                  <a:prstClr val="black"/>
                </a:solidFill>
                <a:latin typeface="ＭＳ Ｐゴシック"/>
              </a:rPr>
              <a:t>6</a:t>
            </a:r>
            <a:r>
              <a:rPr lang="ja-JP" altLang="en-US" dirty="0">
                <a:solidFill>
                  <a:prstClr val="black"/>
                </a:solidFill>
                <a:latin typeface="ＭＳ Ｐゴシック"/>
              </a:rPr>
              <a:t>月　青森県南及び岩手県北の２１事業体が広域連携の実施について合意</a:t>
            </a:r>
            <a:endParaRPr lang="en-US" altLang="ja-JP" dirty="0">
              <a:solidFill>
                <a:prstClr val="black"/>
              </a:solidFill>
              <a:latin typeface="ＭＳ Ｐゴシック"/>
            </a:endParaRPr>
          </a:p>
          <a:p>
            <a:pPr marL="285750" indent="-285750">
              <a:spcBef>
                <a:spcPts val="600"/>
              </a:spcBef>
              <a:buFont typeface="Wingdings" panose="05000000000000000000" pitchFamily="2" charset="2"/>
              <a:buChar char="ü"/>
            </a:pPr>
            <a:r>
              <a:rPr lang="ja-JP" altLang="en-US" dirty="0">
                <a:solidFill>
                  <a:prstClr val="black"/>
                </a:solidFill>
                <a:latin typeface="ＭＳ Ｐゴシック"/>
              </a:rPr>
              <a:t>“できるところから”の広域化として、施設等の共同化を平成</a:t>
            </a:r>
            <a:r>
              <a:rPr lang="en-US" altLang="ja-JP" dirty="0">
                <a:solidFill>
                  <a:prstClr val="black"/>
                </a:solidFill>
                <a:latin typeface="ＭＳ Ｐゴシック"/>
              </a:rPr>
              <a:t>27</a:t>
            </a:r>
            <a:r>
              <a:rPr lang="ja-JP" altLang="en-US" dirty="0">
                <a:solidFill>
                  <a:prstClr val="black"/>
                </a:solidFill>
                <a:latin typeface="ＭＳ Ｐゴシック"/>
              </a:rPr>
              <a:t>年度より順次、実施。</a:t>
            </a:r>
            <a:endParaRPr lang="en-US" altLang="ja-JP" dirty="0">
              <a:solidFill>
                <a:prstClr val="black"/>
              </a:solidFill>
              <a:latin typeface="ＭＳ Ｐゴシック"/>
            </a:endParaRPr>
          </a:p>
        </p:txBody>
      </p:sp>
      <p:sp>
        <p:nvSpPr>
          <p:cNvPr id="6" name="テキスト ボックス 5"/>
          <p:cNvSpPr txBox="1"/>
          <p:nvPr/>
        </p:nvSpPr>
        <p:spPr>
          <a:xfrm>
            <a:off x="747783" y="1649350"/>
            <a:ext cx="3900000" cy="276999"/>
          </a:xfrm>
          <a:prstGeom prst="rect">
            <a:avLst/>
          </a:prstGeom>
          <a:noFill/>
        </p:spPr>
        <p:txBody>
          <a:bodyPr wrap="square" lIns="0" tIns="0" rIns="0" bIns="0" rtlCol="0" anchor="ctr" anchorCtr="0">
            <a:spAutoFit/>
          </a:bodyPr>
          <a:lstStyle/>
          <a:p>
            <a:pPr algn="dist"/>
            <a:r>
              <a:rPr lang="ja-JP" altLang="en-US" b="1" u="sng" dirty="0">
                <a:solidFill>
                  <a:prstClr val="black"/>
                </a:solidFill>
              </a:rPr>
              <a:t>広域連携（共同化）の内容</a:t>
            </a:r>
          </a:p>
        </p:txBody>
      </p:sp>
      <p:sp>
        <p:nvSpPr>
          <p:cNvPr id="9" name="角丸四角形 8"/>
          <p:cNvSpPr/>
          <p:nvPr/>
        </p:nvSpPr>
        <p:spPr>
          <a:xfrm>
            <a:off x="130614" y="2008295"/>
            <a:ext cx="5226000" cy="432000"/>
          </a:xfrm>
          <a:prstGeom prst="roundRect">
            <a:avLst>
              <a:gd name="adj" fmla="val 20392"/>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① 水源・施設の共同化（地域ごとに検討）</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130614" y="2532408"/>
            <a:ext cx="5226000" cy="1260000"/>
          </a:xfrm>
          <a:prstGeom prst="roundRect">
            <a:avLst>
              <a:gd name="adj" fmla="val 8900"/>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② 水質データ管理の</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88000" indent="-288000"/>
            <a:r>
              <a:rPr lang="en-US" altLang="ja-JP" dirty="0">
                <a:solidFill>
                  <a:prstClr val="black"/>
                </a:solidFill>
                <a:latin typeface="HG丸ｺﾞｼｯｸM-PRO" panose="020F0600000000000000" pitchFamily="50" charset="-128"/>
                <a:ea typeface="HG丸ｺﾞｼｯｸM-PRO" panose="020F0600000000000000"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rPr>
              <a:t>共同化</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88000" indent="-288000">
              <a:spcBef>
                <a:spcPts val="600"/>
              </a:spcBef>
            </a:pPr>
            <a:r>
              <a:rPr lang="ja-JP" altLang="en-US" sz="1500" dirty="0">
                <a:solidFill>
                  <a:prstClr val="black"/>
                </a:solidFill>
                <a:latin typeface="HG丸ｺﾞｼｯｸM-PRO" panose="020F0600000000000000" pitchFamily="50" charset="-128"/>
                <a:ea typeface="HG丸ｺﾞｼｯｸM-PRO" panose="020F0600000000000000" pitchFamily="50" charset="-128"/>
              </a:rPr>
              <a:t>⇒ ・水質管理の一元化</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marL="288000" indent="-288000"/>
            <a:r>
              <a:rPr lang="ja-JP" altLang="en-US" sz="1500" dirty="0">
                <a:solidFill>
                  <a:prstClr val="black"/>
                </a:solidFill>
                <a:latin typeface="HG丸ｺﾞｼｯｸM-PRO" panose="020F0600000000000000" pitchFamily="50" charset="-128"/>
                <a:ea typeface="HG丸ｺﾞｼｯｸM-PRO" panose="020F0600000000000000" pitchFamily="50" charset="-128"/>
              </a:rPr>
              <a:t>　 ・危機管理対応の強化</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123713" y="3887497"/>
            <a:ext cx="5226000" cy="1260000"/>
          </a:xfrm>
          <a:prstGeom prst="roundRect">
            <a:avLst>
              <a:gd name="adj" fmla="val 8900"/>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③ 施設管理の共同化</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88000" indent="-288000"/>
            <a:r>
              <a:rPr lang="en-US" altLang="ja-JP" dirty="0">
                <a:solidFill>
                  <a:prstClr val="black"/>
                </a:solidFill>
                <a:latin typeface="HG丸ｺﾞｼｯｸM-PRO" panose="020F0600000000000000" pitchFamily="50" charset="-128"/>
                <a:ea typeface="HG丸ｺﾞｼｯｸM-PRO" panose="020F0600000000000000"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rPr>
              <a:t>～設備台帳の整理～</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88000" indent="-288000">
              <a:spcBef>
                <a:spcPts val="600"/>
              </a:spcBef>
            </a:pPr>
            <a:r>
              <a:rPr lang="ja-JP" altLang="en-US" sz="1500" dirty="0">
                <a:solidFill>
                  <a:prstClr val="black"/>
                </a:solidFill>
                <a:latin typeface="HG丸ｺﾞｼｯｸM-PRO" panose="020F0600000000000000" pitchFamily="50" charset="-128"/>
                <a:ea typeface="HG丸ｺﾞｼｯｸM-PRO" panose="020F0600000000000000" pitchFamily="50" charset="-128"/>
              </a:rPr>
              <a:t>⇒ 将来的な一括管理委託を</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marL="288000" indent="-288000"/>
            <a:r>
              <a:rPr lang="en-US" altLang="ja-JP" sz="1500" dirty="0">
                <a:solidFill>
                  <a:prstClr val="black"/>
                </a:solidFill>
                <a:latin typeface="HG丸ｺﾞｼｯｸM-PRO" panose="020F0600000000000000" pitchFamily="50" charset="-128"/>
                <a:ea typeface="HG丸ｺﾞｼｯｸM-PRO" panose="020F0600000000000000" pitchFamily="50" charset="-128"/>
              </a:rPr>
              <a:t>    </a:t>
            </a:r>
            <a:r>
              <a:rPr lang="ja-JP" altLang="en-US" sz="1500" dirty="0">
                <a:solidFill>
                  <a:prstClr val="black"/>
                </a:solidFill>
                <a:latin typeface="HG丸ｺﾞｼｯｸM-PRO" panose="020F0600000000000000" pitchFamily="50" charset="-128"/>
                <a:ea typeface="HG丸ｺﾞｼｯｸM-PRO" panose="020F0600000000000000" pitchFamily="50" charset="-128"/>
              </a:rPr>
              <a:t>見据え、管理水準の標準化</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133146" y="5255649"/>
            <a:ext cx="5226000" cy="1260000"/>
          </a:xfrm>
          <a:prstGeom prst="roundRect">
            <a:avLst>
              <a:gd name="adj" fmla="val 8900"/>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④ システムの共同化</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 ・管路情報</a:t>
            </a:r>
            <a:r>
              <a:rPr lang="ja-JP" altLang="en-US" dirty="0">
                <a:solidFill>
                  <a:prstClr val="black"/>
                </a:solidFill>
                <a:latin typeface="HGPｺﾞｼｯｸM" panose="020B0600000000000000" pitchFamily="50" charset="-128"/>
                <a:ea typeface="HGPｺﾞｼｯｸM" panose="020B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ﾏｯﾋﾟﾝｸﾞｼｽﾃﾑ</a:t>
            </a:r>
            <a:r>
              <a:rPr lang="ja-JP" altLang="en-US" dirty="0">
                <a:solidFill>
                  <a:prstClr val="black"/>
                </a:solidFill>
                <a:latin typeface="HGPｺﾞｼｯｸM" panose="020B0600000000000000" pitchFamily="50" charset="-128"/>
                <a:ea typeface="HGPｺﾞｼｯｸM" panose="020B0600000000000000" pitchFamily="50" charset="-128"/>
              </a:rPr>
              <a:t>）</a:t>
            </a:r>
            <a:endParaRPr lang="en-US" altLang="ja-JP" dirty="0">
              <a:solidFill>
                <a:prstClr val="black"/>
              </a:solidFill>
              <a:latin typeface="HGPｺﾞｼｯｸM" panose="020B0600000000000000" pitchFamily="50" charset="-128"/>
              <a:ea typeface="HGPｺﾞｼｯｸM" panose="020B0600000000000000" pitchFamily="50" charset="-128"/>
            </a:endParaRPr>
          </a:p>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 ・料金管理システム</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 ・財務会計システム</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99062" y="6616430"/>
            <a:ext cx="5031009" cy="184666"/>
          </a:xfrm>
          <a:prstGeom prst="rect">
            <a:avLst/>
          </a:prstGeom>
          <a:noFill/>
        </p:spPr>
        <p:txBody>
          <a:bodyPr wrap="square" lIns="0" tIns="0" rIns="0" bIns="0" rtlCol="0">
            <a:spAutoFit/>
          </a:bodyPr>
          <a:lstStyle/>
          <a:p>
            <a:r>
              <a:rPr lang="ja-JP" altLang="en-US" sz="1200" dirty="0">
                <a:solidFill>
                  <a:prstClr val="black"/>
                </a:solidFill>
              </a:rPr>
              <a:t>（出典） 「北奥羽地区水道事業協議会資料」を基に作成</a:t>
            </a:r>
          </a:p>
        </p:txBody>
      </p:sp>
      <p:sp>
        <p:nvSpPr>
          <p:cNvPr id="17" name="山形 16"/>
          <p:cNvSpPr/>
          <p:nvPr/>
        </p:nvSpPr>
        <p:spPr>
          <a:xfrm>
            <a:off x="5921287" y="5276667"/>
            <a:ext cx="3783000" cy="1404000"/>
          </a:xfrm>
          <a:prstGeom prst="chevron">
            <a:avLst>
              <a:gd name="adj" fmla="val 26417"/>
            </a:avLst>
          </a:prstGeom>
        </p:spPr>
        <p:style>
          <a:lnRef idx="1">
            <a:schemeClr val="accent1"/>
          </a:lnRef>
          <a:fillRef idx="2">
            <a:schemeClr val="accent1"/>
          </a:fillRef>
          <a:effectRef idx="1">
            <a:schemeClr val="accent1"/>
          </a:effectRef>
          <a:fontRef idx="minor">
            <a:schemeClr val="dk1"/>
          </a:fontRef>
        </p:style>
        <p:txBody>
          <a:bodyPr lIns="108000" tIns="36000" rIns="0" bIns="0" rtlCol="0" anchor="ctr"/>
          <a:lstStyle/>
          <a:p>
            <a:pPr>
              <a:lnSpc>
                <a:spcPct val="130000"/>
              </a:lnSpc>
            </a:pPr>
            <a:r>
              <a:rPr lang="ja-JP" altLang="en-US" sz="1600" dirty="0">
                <a:solidFill>
                  <a:srgbClr val="FF0000"/>
                </a:solidFill>
              </a:rPr>
              <a:t>事業の連携拡大による</a:t>
            </a:r>
            <a:r>
              <a:rPr lang="ja-JP" altLang="en-US" sz="1600" dirty="0">
                <a:solidFill>
                  <a:prstClr val="black"/>
                </a:solidFill>
              </a:rPr>
              <a:t>安定化や収益改善、</a:t>
            </a:r>
            <a:r>
              <a:rPr lang="ja-JP" altLang="en-US" sz="1600" dirty="0">
                <a:solidFill>
                  <a:srgbClr val="FF0000"/>
                </a:solidFill>
              </a:rPr>
              <a:t>財政基盤の安定経営の持続</a:t>
            </a:r>
            <a:r>
              <a:rPr lang="ja-JP" altLang="en-US" sz="1600" dirty="0">
                <a:solidFill>
                  <a:prstClr val="black"/>
                </a:solidFill>
              </a:rPr>
              <a:t>につながることが期待される。</a:t>
            </a:r>
          </a:p>
        </p:txBody>
      </p:sp>
      <p:sp>
        <p:nvSpPr>
          <p:cNvPr id="20" name="右大かっこ 19"/>
          <p:cNvSpPr/>
          <p:nvPr/>
        </p:nvSpPr>
        <p:spPr>
          <a:xfrm>
            <a:off x="5407250" y="1930540"/>
            <a:ext cx="195000" cy="4680000"/>
          </a:xfrm>
          <a:prstGeom prst="rightBracket">
            <a:avLst>
              <a:gd name="adj" fmla="val 13067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1" name="右矢印 20"/>
          <p:cNvSpPr/>
          <p:nvPr/>
        </p:nvSpPr>
        <p:spPr>
          <a:xfrm>
            <a:off x="5602250" y="5556421"/>
            <a:ext cx="446401" cy="864096"/>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289" y="1602002"/>
            <a:ext cx="3932009" cy="3565496"/>
          </a:xfrm>
          <a:prstGeom prst="rect">
            <a:avLst/>
          </a:prstGeom>
        </p:spPr>
      </p:pic>
      <p:pic>
        <p:nvPicPr>
          <p:cNvPr id="5122"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482" y="2605418"/>
            <a:ext cx="2344359" cy="1116000"/>
          </a:xfrm>
          <a:prstGeom prst="rect">
            <a:avLst/>
          </a:prstGeom>
          <a:noFill/>
          <a:ln>
            <a:noFill/>
          </a:ln>
          <a:effectLst/>
        </p:spPr>
      </p:pic>
      <p:pic>
        <p:nvPicPr>
          <p:cNvPr id="5123"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3046" y="3967069"/>
            <a:ext cx="2191595"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2341" y="5327272"/>
            <a:ext cx="1975032"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角丸四角形 23"/>
          <p:cNvSpPr/>
          <p:nvPr/>
        </p:nvSpPr>
        <p:spPr>
          <a:xfrm>
            <a:off x="6421973" y="1709471"/>
            <a:ext cx="2730000" cy="360000"/>
          </a:xfrm>
          <a:prstGeom prst="roundRect">
            <a:avLst/>
          </a:prstGeom>
          <a:solidFill>
            <a:srgbClr val="FFFF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dirty="0">
                <a:solidFill>
                  <a:prstClr val="black"/>
                </a:solidFill>
              </a:rPr>
              <a:t>県域を越えた連携</a:t>
            </a:r>
          </a:p>
        </p:txBody>
      </p:sp>
    </p:spTree>
    <p:extLst>
      <p:ext uri="{BB962C8B-B14F-4D97-AF65-F5344CB8AC3E}">
        <p14:creationId xmlns:p14="http://schemas.microsoft.com/office/powerpoint/2010/main" val="3966601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90" y="5631286"/>
            <a:ext cx="8873318" cy="11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387" y="-27384"/>
            <a:ext cx="9906000" cy="612000"/>
          </a:xfrm>
          <a:prstGeom prst="rect">
            <a:avLst/>
          </a:prstGeom>
        </p:spPr>
        <p:style>
          <a:lnRef idx="0">
            <a:schemeClr val="accent1"/>
          </a:lnRef>
          <a:fillRef idx="3">
            <a:schemeClr val="accent1"/>
          </a:fillRef>
          <a:effectRef idx="3">
            <a:schemeClr val="accent1"/>
          </a:effectRef>
          <a:fontRef idx="minor">
            <a:schemeClr val="lt1"/>
          </a:fontRef>
        </p:style>
        <p:txBody>
          <a:bodyPr tIns="36000" bIns="36000" anchor="ctr">
            <a:normAutofit/>
          </a:bodyPr>
          <a:lstStyle/>
          <a:p>
            <a:pPr algn="ctr" eaLnBrk="0" fontAlgn="base" hangingPunct="0">
              <a:spcBef>
                <a:spcPct val="0"/>
              </a:spcBef>
              <a:spcAft>
                <a:spcPct val="0"/>
              </a:spcAft>
              <a:buFont typeface="Arial" charset="0"/>
              <a:buNone/>
              <a:defRPr/>
            </a:pPr>
            <a:r>
              <a:rPr lang="ja-JP" altLang="en-US" sz="2800" b="1" dirty="0">
                <a:solidFill>
                  <a:prstClr val="white"/>
                </a:solidFill>
                <a:latin typeface="HG丸ｺﾞｼｯｸM-PRO" panose="020F0600000000000000" pitchFamily="50" charset="-128"/>
                <a:ea typeface="HG丸ｺﾞｼｯｸM-PRO" panose="020F0600000000000000" pitchFamily="50" charset="-128"/>
              </a:rPr>
              <a:t>事例６：沖縄県の広域化への取組（用供範囲拡大）</a:t>
            </a:r>
            <a:endParaRPr lang="en-US" altLang="ja-JP" sz="28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30221" y="687887"/>
            <a:ext cx="9672000" cy="1080000"/>
          </a:xfrm>
          <a:prstGeom prst="rect">
            <a:avLst/>
          </a:prstGeom>
          <a:noFill/>
          <a:ln/>
        </p:spPr>
        <p:style>
          <a:lnRef idx="2">
            <a:schemeClr val="dk1"/>
          </a:lnRef>
          <a:fillRef idx="1">
            <a:schemeClr val="lt1"/>
          </a:fillRef>
          <a:effectRef idx="0">
            <a:schemeClr val="dk1"/>
          </a:effectRef>
          <a:fontRef idx="minor">
            <a:schemeClr val="dk1"/>
          </a:fontRef>
        </p:style>
        <p:txBody>
          <a:bodyPr tIns="0" bIns="36000" rtlCol="0" anchor="ctr"/>
          <a:lstStyle/>
          <a:p>
            <a:pPr marL="285750" indent="-285750">
              <a:buFont typeface="Wingdings" panose="05000000000000000000" pitchFamily="2" charset="2"/>
              <a:buChar char="ü"/>
            </a:pPr>
            <a:r>
              <a:rPr lang="ja-JP" altLang="en-US" dirty="0">
                <a:solidFill>
                  <a:prstClr val="black"/>
                </a:solidFill>
                <a:latin typeface="ＭＳ Ｐゴシック"/>
              </a:rPr>
              <a:t>平成</a:t>
            </a:r>
            <a:r>
              <a:rPr lang="en-US" altLang="ja-JP" dirty="0">
                <a:solidFill>
                  <a:prstClr val="black"/>
                </a:solidFill>
                <a:latin typeface="ＭＳ Ｐゴシック"/>
              </a:rPr>
              <a:t>26</a:t>
            </a:r>
            <a:r>
              <a:rPr lang="ja-JP" altLang="en-US" dirty="0">
                <a:solidFill>
                  <a:prstClr val="black"/>
                </a:solidFill>
                <a:latin typeface="ＭＳ Ｐゴシック"/>
              </a:rPr>
              <a:t>年</a:t>
            </a:r>
            <a:r>
              <a:rPr lang="en-US" altLang="ja-JP" dirty="0">
                <a:solidFill>
                  <a:prstClr val="black"/>
                </a:solidFill>
                <a:latin typeface="ＭＳ Ｐゴシック"/>
              </a:rPr>
              <a:t>11</a:t>
            </a:r>
            <a:r>
              <a:rPr lang="ja-JP" altLang="en-US" dirty="0">
                <a:solidFill>
                  <a:prstClr val="black"/>
                </a:solidFill>
                <a:latin typeface="ＭＳ Ｐゴシック"/>
              </a:rPr>
              <a:t>月　沖縄県及び本島周辺離島</a:t>
            </a:r>
            <a:r>
              <a:rPr lang="en-US" altLang="ja-JP" dirty="0">
                <a:solidFill>
                  <a:prstClr val="black"/>
                </a:solidFill>
                <a:latin typeface="ＭＳ Ｐゴシック"/>
              </a:rPr>
              <a:t>8</a:t>
            </a:r>
            <a:r>
              <a:rPr lang="ja-JP" altLang="en-US" dirty="0">
                <a:solidFill>
                  <a:prstClr val="black"/>
                </a:solidFill>
                <a:latin typeface="ＭＳ Ｐゴシック"/>
              </a:rPr>
              <a:t>村が水道広域化へ基本合意（覚書締結）</a:t>
            </a:r>
            <a:endParaRPr lang="en-US" altLang="ja-JP" dirty="0">
              <a:solidFill>
                <a:prstClr val="black"/>
              </a:solidFill>
              <a:latin typeface="ＭＳ Ｐゴシック"/>
            </a:endParaRPr>
          </a:p>
          <a:p>
            <a:pPr marL="285750" indent="-285750">
              <a:spcBef>
                <a:spcPts val="600"/>
              </a:spcBef>
              <a:buFont typeface="Wingdings" panose="05000000000000000000" pitchFamily="2" charset="2"/>
              <a:buChar char="ü"/>
            </a:pPr>
            <a:r>
              <a:rPr lang="ja-JP" altLang="en-US" dirty="0">
                <a:solidFill>
                  <a:prstClr val="black"/>
                </a:solidFill>
                <a:latin typeface="ＭＳ Ｐゴシック"/>
              </a:rPr>
              <a:t>水道広域化の第１段階として、平成</a:t>
            </a:r>
            <a:r>
              <a:rPr lang="en-US" altLang="ja-JP" dirty="0">
                <a:solidFill>
                  <a:prstClr val="black"/>
                </a:solidFill>
                <a:latin typeface="ＭＳ Ｐゴシック"/>
              </a:rPr>
              <a:t>33</a:t>
            </a:r>
            <a:r>
              <a:rPr lang="ja-JP" altLang="en-US" dirty="0">
                <a:solidFill>
                  <a:prstClr val="black"/>
                </a:solidFill>
                <a:latin typeface="ＭＳ Ｐゴシック"/>
              </a:rPr>
              <a:t>年度までに、県企業局が離島</a:t>
            </a:r>
            <a:r>
              <a:rPr lang="en-US" altLang="ja-JP" dirty="0">
                <a:solidFill>
                  <a:prstClr val="black"/>
                </a:solidFill>
                <a:latin typeface="ＭＳ Ｐゴシック"/>
              </a:rPr>
              <a:t>8</a:t>
            </a:r>
            <a:r>
              <a:rPr lang="ja-JP" altLang="en-US" dirty="0">
                <a:solidFill>
                  <a:prstClr val="black"/>
                </a:solidFill>
                <a:latin typeface="ＭＳ Ｐゴシック"/>
              </a:rPr>
              <a:t>村において水道用水供給事業を拡大実施する。　（次の段階で、統合の検討を行う予定。）</a:t>
            </a:r>
            <a:endParaRPr lang="en-US" altLang="ja-JP" dirty="0">
              <a:solidFill>
                <a:prstClr val="black"/>
              </a:solidFill>
              <a:latin typeface="ＭＳ Ｐゴシック"/>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648" y="1848070"/>
            <a:ext cx="4629507" cy="3291840"/>
          </a:xfrm>
          <a:prstGeom prst="rect">
            <a:avLst/>
          </a:prstGeom>
        </p:spPr>
      </p:pic>
      <p:sp>
        <p:nvSpPr>
          <p:cNvPr id="6" name="横巻き 5"/>
          <p:cNvSpPr/>
          <p:nvPr/>
        </p:nvSpPr>
        <p:spPr>
          <a:xfrm>
            <a:off x="5279181" y="1871437"/>
            <a:ext cx="3003000" cy="432000"/>
          </a:xfrm>
          <a:prstGeom prst="horizontalScroll">
            <a:avLst/>
          </a:prstGeom>
        </p:spPr>
        <p:style>
          <a:lnRef idx="1">
            <a:schemeClr val="accent4"/>
          </a:lnRef>
          <a:fillRef idx="2">
            <a:schemeClr val="accent4"/>
          </a:fillRef>
          <a:effectRef idx="1">
            <a:schemeClr val="accent4"/>
          </a:effectRef>
          <a:fontRef idx="minor">
            <a:schemeClr val="dk1"/>
          </a:fontRef>
        </p:style>
        <p:txBody>
          <a:bodyPr lIns="0" tIns="36000" rIns="0" bIns="36000" rtlCol="0" anchor="ctr"/>
          <a:lstStyle/>
          <a:p>
            <a:pPr algn="ctr"/>
            <a:r>
              <a:rPr lang="ja-JP" altLang="en-US" sz="1400" dirty="0">
                <a:solidFill>
                  <a:prstClr val="black"/>
                </a:solidFill>
              </a:rPr>
              <a:t>水道広域化（用水供給拡大）対象</a:t>
            </a:r>
          </a:p>
        </p:txBody>
      </p:sp>
      <p:sp>
        <p:nvSpPr>
          <p:cNvPr id="7" name="テキスト ボックス 6"/>
          <p:cNvSpPr txBox="1"/>
          <p:nvPr/>
        </p:nvSpPr>
        <p:spPr>
          <a:xfrm>
            <a:off x="505806" y="1934113"/>
            <a:ext cx="3900000" cy="276999"/>
          </a:xfrm>
          <a:prstGeom prst="rect">
            <a:avLst/>
          </a:prstGeom>
          <a:noFill/>
        </p:spPr>
        <p:txBody>
          <a:bodyPr wrap="square" lIns="0" tIns="0" rIns="0" bIns="0" rtlCol="0" anchor="ctr" anchorCtr="0">
            <a:spAutoFit/>
          </a:bodyPr>
          <a:lstStyle/>
          <a:p>
            <a:pPr algn="dist"/>
            <a:r>
              <a:rPr lang="ja-JP" altLang="en-US" b="1" u="sng" dirty="0">
                <a:solidFill>
                  <a:prstClr val="black"/>
                </a:solidFill>
              </a:rPr>
              <a:t>広域化（用供範囲拡大）の効果</a:t>
            </a:r>
          </a:p>
        </p:txBody>
      </p:sp>
      <p:sp>
        <p:nvSpPr>
          <p:cNvPr id="9" name="角丸四角形 8"/>
          <p:cNvSpPr/>
          <p:nvPr/>
        </p:nvSpPr>
        <p:spPr>
          <a:xfrm>
            <a:off x="138394" y="2295626"/>
            <a:ext cx="2925000" cy="972000"/>
          </a:xfrm>
          <a:prstGeom prst="roundRect">
            <a:avLst>
              <a:gd name="adj" fmla="val 510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① 用水受水による離島の</a:t>
            </a:r>
            <a:r>
              <a:rPr lang="ja-JP" altLang="en-US" dirty="0">
                <a:solidFill>
                  <a:srgbClr val="FF0000"/>
                </a:solidFill>
                <a:latin typeface="HG丸ｺﾞｼｯｸM-PRO" panose="020F0600000000000000" pitchFamily="50" charset="-128"/>
                <a:ea typeface="HG丸ｺﾞｼｯｸM-PRO" panose="020F0600000000000000" pitchFamily="50" charset="-128"/>
              </a:rPr>
              <a:t>給水原価引き下げ</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288000" indent="-288000"/>
            <a:r>
              <a:rPr lang="ja-JP" altLang="en-US" dirty="0">
                <a:solidFill>
                  <a:prstClr val="black"/>
                </a:solidFill>
                <a:latin typeface="HGPｺﾞｼｯｸM" panose="020B0600000000000000" pitchFamily="50" charset="-128"/>
                <a:ea typeface="HGPｺﾞｼｯｸM" panose="020B0600000000000000" pitchFamily="50" charset="-128"/>
              </a:rPr>
              <a:t>　　（</a:t>
            </a:r>
            <a:r>
              <a:rPr lang="ja-JP" altLang="en-US" dirty="0">
                <a:solidFill>
                  <a:prstClr val="black"/>
                </a:solidFill>
                <a:latin typeface="HG丸ｺﾞｼｯｸM-PRO" panose="020F0600000000000000" pitchFamily="50" charset="-128"/>
                <a:ea typeface="HG丸ｺﾞｼｯｸM-PRO" panose="020F0600000000000000" pitchFamily="50" charset="-128"/>
              </a:rPr>
              <a:t>水道料金の低減</a:t>
            </a:r>
            <a:r>
              <a:rPr lang="ja-JP" altLang="en-US" dirty="0">
                <a:solidFill>
                  <a:prstClr val="black"/>
                </a:solidFill>
                <a:latin typeface="HGPｺﾞｼｯｸM" panose="020B0600000000000000" pitchFamily="50" charset="-128"/>
                <a:ea typeface="HGPｺﾞｼｯｸM" panose="020B0600000000000000" pitchFamily="50" charset="-128"/>
              </a:rPr>
              <a:t>）</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530" y="2330420"/>
            <a:ext cx="1949708" cy="201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角丸四角形 11"/>
          <p:cNvSpPr/>
          <p:nvPr/>
        </p:nvSpPr>
        <p:spPr>
          <a:xfrm>
            <a:off x="144766" y="3353883"/>
            <a:ext cx="2925000" cy="396000"/>
          </a:xfrm>
          <a:prstGeom prst="roundRect">
            <a:avLst>
              <a:gd name="adj" fmla="val 510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② 水質・水量の安定化</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0" name="直線コネクタ 9"/>
          <p:cNvCxnSpPr/>
          <p:nvPr/>
        </p:nvCxnSpPr>
        <p:spPr>
          <a:xfrm>
            <a:off x="5236726" y="2846941"/>
            <a:ext cx="17800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144766" y="3838151"/>
            <a:ext cx="2925000" cy="972000"/>
          </a:xfrm>
          <a:prstGeom prst="roundRect">
            <a:avLst>
              <a:gd name="adj" fmla="val 5106"/>
            </a:avLst>
          </a:prstGeom>
          <a:solidFill>
            <a:schemeClr val="accent6">
              <a:lumMod val="20000"/>
              <a:lumOff val="8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marL="288000" indent="-288000"/>
            <a:r>
              <a:rPr lang="ja-JP" altLang="en-US" dirty="0">
                <a:solidFill>
                  <a:prstClr val="black"/>
                </a:solidFill>
                <a:latin typeface="HG丸ｺﾞｼｯｸM-PRO" panose="020F0600000000000000" pitchFamily="50" charset="-128"/>
                <a:ea typeface="HG丸ｺﾞｼｯｸM-PRO" panose="020F0600000000000000" pitchFamily="50" charset="-128"/>
              </a:rPr>
              <a:t>③ 本島事業者の技術支援による離島簡易水道の</a:t>
            </a:r>
            <a:r>
              <a:rPr lang="ja-JP" altLang="en-US" dirty="0">
                <a:solidFill>
                  <a:srgbClr val="FF0000"/>
                </a:solidFill>
                <a:latin typeface="HG丸ｺﾞｼｯｸM-PRO" panose="020F0600000000000000" pitchFamily="50" charset="-128"/>
                <a:ea typeface="HG丸ｺﾞｼｯｸM-PRO" panose="020F0600000000000000" pitchFamily="50" charset="-128"/>
              </a:rPr>
              <a:t>技術力の向上</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101918" y="4996238"/>
            <a:ext cx="3705000" cy="276999"/>
          </a:xfrm>
          <a:prstGeom prst="rect">
            <a:avLst/>
          </a:prstGeom>
          <a:noFill/>
        </p:spPr>
        <p:txBody>
          <a:bodyPr wrap="square" lIns="0" tIns="0" rIns="0" bIns="0" rtlCol="0">
            <a:spAutoFit/>
          </a:bodyPr>
          <a:lstStyle/>
          <a:p>
            <a:r>
              <a:rPr lang="en-US" altLang="ja-JP" dirty="0">
                <a:solidFill>
                  <a:prstClr val="black"/>
                </a:solidFill>
              </a:rPr>
              <a:t>【</a:t>
            </a:r>
            <a:r>
              <a:rPr lang="ja-JP" altLang="en-US" dirty="0">
                <a:solidFill>
                  <a:prstClr val="black"/>
                </a:solidFill>
              </a:rPr>
              <a:t>用供と離島簡水との責任分界</a:t>
            </a:r>
            <a:r>
              <a:rPr lang="en-US" altLang="ja-JP" dirty="0">
                <a:solidFill>
                  <a:prstClr val="black"/>
                </a:solidFill>
              </a:rPr>
              <a:t>】</a:t>
            </a:r>
            <a:endParaRPr lang="ja-JP" altLang="en-US" dirty="0">
              <a:solidFill>
                <a:prstClr val="black"/>
              </a:solidFill>
            </a:endParaRPr>
          </a:p>
        </p:txBody>
      </p:sp>
      <p:sp>
        <p:nvSpPr>
          <p:cNvPr id="14" name="角丸四角形 13"/>
          <p:cNvSpPr/>
          <p:nvPr/>
        </p:nvSpPr>
        <p:spPr>
          <a:xfrm>
            <a:off x="186827" y="5326360"/>
            <a:ext cx="5836892" cy="1447504"/>
          </a:xfrm>
          <a:prstGeom prst="roundRect">
            <a:avLst>
              <a:gd name="adj" fmla="val 9448"/>
            </a:avLst>
          </a:prstGeom>
          <a:solidFill>
            <a:srgbClr val="FF0000">
              <a:alpha val="10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357389" y="5419098"/>
            <a:ext cx="5070000" cy="215444"/>
          </a:xfrm>
          <a:prstGeom prst="rect">
            <a:avLst/>
          </a:prstGeom>
          <a:noFill/>
        </p:spPr>
        <p:txBody>
          <a:bodyPr wrap="square" lIns="0" tIns="0" rIns="0" bIns="0" rtlCol="0">
            <a:spAutoFit/>
          </a:bodyPr>
          <a:lstStyle/>
          <a:p>
            <a:r>
              <a:rPr lang="ja-JP" altLang="en-US" sz="1400" b="1" dirty="0">
                <a:solidFill>
                  <a:prstClr val="black"/>
                </a:solidFill>
              </a:rPr>
              <a:t>○用供（県企業局） ： 水源・取水施設～送水施設まで</a:t>
            </a:r>
          </a:p>
        </p:txBody>
      </p:sp>
      <p:sp>
        <p:nvSpPr>
          <p:cNvPr id="22" name="角丸四角形 21"/>
          <p:cNvSpPr/>
          <p:nvPr/>
        </p:nvSpPr>
        <p:spPr>
          <a:xfrm>
            <a:off x="6073425" y="5335067"/>
            <a:ext cx="3042000" cy="1447504"/>
          </a:xfrm>
          <a:prstGeom prst="roundRect">
            <a:avLst>
              <a:gd name="adj" fmla="val 9448"/>
            </a:avLst>
          </a:prstGeom>
          <a:solidFill>
            <a:srgbClr val="00B050">
              <a:alpha val="1000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6179736" y="5419098"/>
            <a:ext cx="2379000" cy="215444"/>
          </a:xfrm>
          <a:prstGeom prst="rect">
            <a:avLst/>
          </a:prstGeom>
          <a:noFill/>
        </p:spPr>
        <p:txBody>
          <a:bodyPr wrap="square" lIns="0" tIns="0" rIns="0" bIns="0" rtlCol="0">
            <a:spAutoFit/>
          </a:bodyPr>
          <a:lstStyle/>
          <a:p>
            <a:r>
              <a:rPr lang="ja-JP" altLang="en-US" sz="1400" b="1" dirty="0">
                <a:solidFill>
                  <a:prstClr val="black"/>
                </a:solidFill>
              </a:rPr>
              <a:t>○離島簡水：配水施設以降</a:t>
            </a:r>
          </a:p>
        </p:txBody>
      </p:sp>
      <p:sp>
        <p:nvSpPr>
          <p:cNvPr id="18" name="テキスト ボックス 17"/>
          <p:cNvSpPr txBox="1"/>
          <p:nvPr/>
        </p:nvSpPr>
        <p:spPr>
          <a:xfrm>
            <a:off x="5673237" y="6430001"/>
            <a:ext cx="780000" cy="226591"/>
          </a:xfrm>
          <a:prstGeom prst="rect">
            <a:avLst/>
          </a:prstGeom>
          <a:solidFill>
            <a:schemeClr val="bg1"/>
          </a:solidFill>
          <a:ln w="19050">
            <a:solidFill>
              <a:schemeClr val="tx1"/>
            </a:solidFill>
          </a:ln>
        </p:spPr>
        <p:txBody>
          <a:bodyPr wrap="square" lIns="36000" tIns="36000" rIns="36000" bIns="36000" rtlCol="0" anchor="ctr" anchorCtr="0">
            <a:spAutoFit/>
          </a:bodyPr>
          <a:lstStyle/>
          <a:p>
            <a:pPr algn="ctr"/>
            <a:r>
              <a:rPr lang="ja-JP" altLang="en-US" sz="1000" dirty="0">
                <a:solidFill>
                  <a:prstClr val="black"/>
                </a:solidFill>
              </a:rPr>
              <a:t>責任分界点</a:t>
            </a:r>
          </a:p>
        </p:txBody>
      </p:sp>
      <p:sp>
        <p:nvSpPr>
          <p:cNvPr id="3" name="テキスト ボックス 2"/>
          <p:cNvSpPr txBox="1"/>
          <p:nvPr/>
        </p:nvSpPr>
        <p:spPr>
          <a:xfrm>
            <a:off x="7701144" y="5057772"/>
            <a:ext cx="2145000" cy="215444"/>
          </a:xfrm>
          <a:prstGeom prst="rect">
            <a:avLst/>
          </a:prstGeom>
          <a:noFill/>
        </p:spPr>
        <p:txBody>
          <a:bodyPr wrap="square" lIns="0" tIns="0" rIns="0" bIns="0" rtlCol="0">
            <a:spAutoFit/>
          </a:bodyPr>
          <a:lstStyle/>
          <a:p>
            <a:pPr algn="r" fontAlgn="base">
              <a:spcBef>
                <a:spcPct val="0"/>
              </a:spcBef>
              <a:spcAft>
                <a:spcPct val="0"/>
              </a:spcAft>
            </a:pPr>
            <a:r>
              <a:rPr lang="ja-JP" altLang="en-US" sz="1400" dirty="0">
                <a:solidFill>
                  <a:prstClr val="black"/>
                </a:solidFill>
                <a:latin typeface="Arial" charset="0"/>
              </a:rPr>
              <a:t>（沖縄県資料を基に作成）</a:t>
            </a:r>
          </a:p>
        </p:txBody>
      </p:sp>
    </p:spTree>
    <p:extLst>
      <p:ext uri="{BB962C8B-B14F-4D97-AF65-F5344CB8AC3E}">
        <p14:creationId xmlns:p14="http://schemas.microsoft.com/office/powerpoint/2010/main" val="275743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nvPr>
        </p:nvGraphicFramePr>
        <p:xfrm>
          <a:off x="108243" y="2727081"/>
          <a:ext cx="6140919" cy="4130920"/>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 1"/>
          <p:cNvSpPr/>
          <p:nvPr/>
        </p:nvSpPr>
        <p:spPr>
          <a:xfrm>
            <a:off x="108225" y="620688"/>
            <a:ext cx="9672108" cy="1713235"/>
          </a:xfrm>
          <a:prstGeom prst="roundRect">
            <a:avLst>
              <a:gd name="adj" fmla="val 11085"/>
            </a:avLst>
          </a:prstGeom>
        </p:spPr>
        <p:style>
          <a:lnRef idx="2">
            <a:schemeClr val="accent1"/>
          </a:lnRef>
          <a:fillRef idx="1">
            <a:schemeClr val="lt1"/>
          </a:fillRef>
          <a:effectRef idx="0">
            <a:schemeClr val="accent1"/>
          </a:effectRef>
          <a:fontRef idx="minor">
            <a:schemeClr val="dk1"/>
          </a:fontRef>
        </p:style>
        <p:txBody>
          <a:bodyPr lIns="108000" tIns="0" rIns="72000" bIns="0" anchor="ctr"/>
          <a:lstStyle/>
          <a:p>
            <a:pPr marL="285750" indent="-285750">
              <a:buFont typeface="Wingdings" panose="05000000000000000000" pitchFamily="2" charset="2"/>
              <a:buChar char="Ø"/>
              <a:defRPr/>
            </a:pPr>
            <a:r>
              <a:rPr lang="ja-JP" altLang="en-US" dirty="0">
                <a:solidFill>
                  <a:prstClr val="black"/>
                </a:solidFill>
                <a:latin typeface="ＭＳ Ｐゴシック"/>
              </a:rPr>
              <a:t>水道の普及率は、高度成長期に急激に上昇しており、その時代に投資した水道の資産（特に整備のピーク期）の更新時期が到来している。</a:t>
            </a:r>
            <a:endParaRPr lang="en-US" altLang="ja-JP" dirty="0">
              <a:solidFill>
                <a:prstClr val="black"/>
              </a:solidFill>
              <a:latin typeface="ＭＳ Ｐゴシック"/>
            </a:endParaRPr>
          </a:p>
          <a:p>
            <a:pPr marL="285750" indent="-285750">
              <a:buFont typeface="Wingdings" panose="05000000000000000000" pitchFamily="2" charset="2"/>
              <a:buChar char="Ø"/>
              <a:defRPr/>
            </a:pPr>
            <a:endParaRPr lang="en-US" altLang="ja-JP" dirty="0">
              <a:solidFill>
                <a:prstClr val="black"/>
              </a:solidFill>
              <a:latin typeface="ＭＳ Ｐゴシック"/>
            </a:endParaRPr>
          </a:p>
          <a:p>
            <a:pPr marL="285750" indent="-285750">
              <a:spcBef>
                <a:spcPts val="300"/>
              </a:spcBef>
              <a:buFont typeface="Wingdings" panose="05000000000000000000" pitchFamily="2" charset="2"/>
              <a:buChar char="Ø"/>
              <a:defRPr/>
            </a:pPr>
            <a:r>
              <a:rPr lang="ja-JP" altLang="en-US" dirty="0">
                <a:solidFill>
                  <a:prstClr val="black"/>
                </a:solidFill>
                <a:latin typeface="ＭＳ Ｐゴシック"/>
              </a:rPr>
              <a:t>投資額の約６割は送配水施設（主に管路）が占めている。整備のピークは２回とも、浄水施設＋送配水施設と考えられるが、特に２回目は配水施設への投資額が格段に大きい。</a:t>
            </a:r>
            <a:endParaRPr lang="en-US" altLang="ja-JP" dirty="0">
              <a:solidFill>
                <a:prstClr val="black"/>
              </a:solidFill>
              <a:latin typeface="ＭＳ Ｐゴシック"/>
            </a:endParaRPr>
          </a:p>
        </p:txBody>
      </p:sp>
      <p:sp>
        <p:nvSpPr>
          <p:cNvPr id="5" name="角丸四角形 4"/>
          <p:cNvSpPr>
            <a:spLocks/>
          </p:cNvSpPr>
          <p:nvPr/>
        </p:nvSpPr>
        <p:spPr>
          <a:xfrm>
            <a:off x="2744809" y="4983202"/>
            <a:ext cx="2534973" cy="396875"/>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b="1" dirty="0">
                <a:solidFill>
                  <a:prstClr val="black"/>
                </a:solidFill>
              </a:rPr>
              <a:t>水道事業における投資額の推移</a:t>
            </a:r>
            <a:endParaRPr lang="en-US" altLang="ja-JP" sz="1200" b="1" dirty="0">
              <a:solidFill>
                <a:prstClr val="black"/>
              </a:solidFill>
            </a:endParaRPr>
          </a:p>
          <a:p>
            <a:pPr algn="ctr">
              <a:defRPr/>
            </a:pPr>
            <a:r>
              <a:rPr lang="ja-JP" altLang="en-US" sz="1000" dirty="0">
                <a:solidFill>
                  <a:prstClr val="black"/>
                </a:solidFill>
              </a:rPr>
              <a:t>（平成２６年価格）</a:t>
            </a:r>
          </a:p>
        </p:txBody>
      </p:sp>
      <p:sp>
        <p:nvSpPr>
          <p:cNvPr id="9" name="角丸四角形 8"/>
          <p:cNvSpPr>
            <a:spLocks/>
          </p:cNvSpPr>
          <p:nvPr/>
        </p:nvSpPr>
        <p:spPr>
          <a:xfrm>
            <a:off x="1016397" y="3260764"/>
            <a:ext cx="1637242" cy="269875"/>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b="1" dirty="0">
                <a:solidFill>
                  <a:prstClr val="black"/>
                </a:solidFill>
              </a:rPr>
              <a:t>水道の普及率の推移</a:t>
            </a:r>
            <a:endParaRPr lang="ja-JP" altLang="en-US" sz="1200" dirty="0">
              <a:solidFill>
                <a:prstClr val="black"/>
              </a:solidFill>
            </a:endParaRPr>
          </a:p>
        </p:txBody>
      </p:sp>
      <p:sp>
        <p:nvSpPr>
          <p:cNvPr id="7" name="円/楕円 6"/>
          <p:cNvSpPr>
            <a:spLocks/>
          </p:cNvSpPr>
          <p:nvPr/>
        </p:nvSpPr>
        <p:spPr>
          <a:xfrm>
            <a:off x="2185001" y="3976490"/>
            <a:ext cx="937287" cy="6286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円/楕円 10"/>
          <p:cNvSpPr>
            <a:spLocks/>
          </p:cNvSpPr>
          <p:nvPr/>
        </p:nvSpPr>
        <p:spPr>
          <a:xfrm>
            <a:off x="3800877" y="3259142"/>
            <a:ext cx="935567" cy="682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 name="正方形/長方形 2"/>
          <p:cNvSpPr>
            <a:spLocks/>
          </p:cNvSpPr>
          <p:nvPr/>
        </p:nvSpPr>
        <p:spPr>
          <a:xfrm>
            <a:off x="2629562" y="3689351"/>
            <a:ext cx="1286404" cy="252412"/>
          </a:xfrm>
          <a:prstGeom prst="rect">
            <a:avLst/>
          </a:prstGeom>
        </p:spPr>
        <p:style>
          <a:lnRef idx="1">
            <a:schemeClr val="accent6"/>
          </a:lnRef>
          <a:fillRef idx="2">
            <a:schemeClr val="accent6"/>
          </a:fillRef>
          <a:effectRef idx="1">
            <a:schemeClr val="accent6"/>
          </a:effectRef>
          <a:fontRef idx="minor">
            <a:schemeClr val="dk1"/>
          </a:fontRef>
        </p:style>
        <p:txBody>
          <a:bodyPr lIns="0" tIns="18000" rIns="0" bIns="0" anchor="ctr"/>
          <a:lstStyle/>
          <a:p>
            <a:pPr algn="ctr">
              <a:defRPr/>
            </a:pPr>
            <a:r>
              <a:rPr lang="ja-JP" altLang="en-US" sz="1200" b="1" dirty="0">
                <a:solidFill>
                  <a:prstClr val="black"/>
                </a:solidFill>
              </a:rPr>
              <a:t>整備のピーク期</a:t>
            </a:r>
          </a:p>
        </p:txBody>
      </p:sp>
      <p:sp>
        <p:nvSpPr>
          <p:cNvPr id="12298" name="テキスト ボックス 5"/>
          <p:cNvSpPr txBox="1">
            <a:spLocks noChangeArrowheads="1"/>
          </p:cNvSpPr>
          <p:nvPr/>
        </p:nvSpPr>
        <p:spPr bwMode="auto">
          <a:xfrm>
            <a:off x="214974" y="6569075"/>
            <a:ext cx="177310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dirty="0">
                <a:solidFill>
                  <a:prstClr val="black"/>
                </a:solidFill>
              </a:rPr>
              <a:t>（出典）水道統計（</a:t>
            </a:r>
            <a:r>
              <a:rPr lang="en-US" altLang="ja-JP" sz="1200" dirty="0">
                <a:solidFill>
                  <a:prstClr val="black"/>
                </a:solidFill>
              </a:rPr>
              <a:t>H26</a:t>
            </a:r>
            <a:r>
              <a:rPr lang="ja-JP" altLang="en-US" sz="1200" dirty="0">
                <a:solidFill>
                  <a:prstClr val="black"/>
                </a:solidFill>
              </a:rPr>
              <a:t>）</a:t>
            </a:r>
          </a:p>
        </p:txBody>
      </p:sp>
      <p:sp>
        <p:nvSpPr>
          <p:cNvPr id="14" name="角丸四角形 13"/>
          <p:cNvSpPr>
            <a:spLocks/>
          </p:cNvSpPr>
          <p:nvPr/>
        </p:nvSpPr>
        <p:spPr>
          <a:xfrm>
            <a:off x="7605294" y="2727114"/>
            <a:ext cx="1288125" cy="269875"/>
          </a:xfrm>
          <a:prstGeom prst="round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b="1" dirty="0">
                <a:solidFill>
                  <a:prstClr val="black"/>
                </a:solidFill>
              </a:rPr>
              <a:t>施設別投資額</a:t>
            </a:r>
          </a:p>
        </p:txBody>
      </p:sp>
      <p:graphicFrame>
        <p:nvGraphicFramePr>
          <p:cNvPr id="17" name="グラフ 16"/>
          <p:cNvGraphicFramePr>
            <a:graphicFrameLocks/>
          </p:cNvGraphicFramePr>
          <p:nvPr>
            <p:extLst/>
          </p:nvPr>
        </p:nvGraphicFramePr>
        <p:xfrm>
          <a:off x="6357156" y="4869160"/>
          <a:ext cx="3571507" cy="1872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nvPr>
        </p:nvGraphicFramePr>
        <p:xfrm>
          <a:off x="6357156" y="2996952"/>
          <a:ext cx="3548844" cy="1911656"/>
        </p:xfrm>
        <a:graphic>
          <a:graphicData uri="http://schemas.openxmlformats.org/drawingml/2006/chart">
            <c:chart xmlns:c="http://schemas.openxmlformats.org/drawingml/2006/chart" xmlns:r="http://schemas.openxmlformats.org/officeDocument/2006/relationships" r:id="rId5"/>
          </a:graphicData>
        </a:graphic>
      </p:graphicFrame>
      <p:sp>
        <p:nvSpPr>
          <p:cNvPr id="16" name="正方形/長方形 15"/>
          <p:cNvSpPr/>
          <p:nvPr/>
        </p:nvSpPr>
        <p:spPr>
          <a:xfrm>
            <a:off x="-3440" y="6350"/>
            <a:ext cx="9906000" cy="504825"/>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2800" dirty="0">
                <a:solidFill>
                  <a:prstClr val="black"/>
                </a:solidFill>
              </a:rPr>
              <a:t>水道の普及率と投資額の推移</a:t>
            </a:r>
            <a:endParaRPr lang="ja-JP" altLang="en-US" sz="1200" dirty="0">
              <a:solidFill>
                <a:prstClr val="black"/>
              </a:solidFill>
            </a:endParaRPr>
          </a:p>
        </p:txBody>
      </p:sp>
      <p:sp>
        <p:nvSpPr>
          <p:cNvPr id="19"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4</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524233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150406" y="699871"/>
          <a:ext cx="9627130" cy="5742302"/>
        </p:xfrm>
        <a:graphic>
          <a:graphicData uri="http://schemas.openxmlformats.org/drawingml/2006/table">
            <a:tbl>
              <a:tblPr firstRow="1" bandRow="1">
                <a:tableStyleId>{5940675A-B579-460E-94D1-54222C63F5DA}</a:tableStyleId>
              </a:tblPr>
              <a:tblGrid>
                <a:gridCol w="2247192">
                  <a:extLst>
                    <a:ext uri="{9D8B030D-6E8A-4147-A177-3AD203B41FA5}">
                      <a16:colId xmlns:a16="http://schemas.microsoft.com/office/drawing/2014/main" val="20000"/>
                    </a:ext>
                  </a:extLst>
                </a:gridCol>
                <a:gridCol w="3347490">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348112">
                <a:tc>
                  <a:txBody>
                    <a:bodyPr/>
                    <a:lstStyle/>
                    <a:p>
                      <a:pPr algn="ctr"/>
                      <a:r>
                        <a:rPr kumimoji="1" lang="ja-JP" altLang="en-US" sz="1400" dirty="0">
                          <a:solidFill>
                            <a:schemeClr val="tx1"/>
                          </a:solidFill>
                        </a:rPr>
                        <a:t>業務分類</a:t>
                      </a:r>
                      <a:r>
                        <a:rPr kumimoji="1" lang="en-US" altLang="ja-JP" sz="1050" dirty="0">
                          <a:solidFill>
                            <a:schemeClr val="tx1"/>
                          </a:solidFill>
                        </a:rPr>
                        <a:t>(</a:t>
                      </a:r>
                      <a:r>
                        <a:rPr kumimoji="1" lang="ja-JP" altLang="en-US" sz="1050" dirty="0">
                          <a:solidFill>
                            <a:schemeClr val="tx1"/>
                          </a:solidFill>
                        </a:rPr>
                        <a:t>手法</a:t>
                      </a:r>
                      <a:r>
                        <a:rPr kumimoji="1" lang="en-US" altLang="ja-JP" sz="1050" dirty="0">
                          <a:solidFill>
                            <a:schemeClr val="tx1"/>
                          </a:solidFill>
                        </a:rPr>
                        <a:t>)</a:t>
                      </a:r>
                      <a:endParaRPr kumimoji="1" lang="ja-JP" altLang="en-US" sz="105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accent5">
                        <a:lumMod val="20000"/>
                        <a:lumOff val="80000"/>
                      </a:schemeClr>
                    </a:solidFill>
                  </a:tcPr>
                </a:tc>
                <a:tc>
                  <a:txBody>
                    <a:bodyPr/>
                    <a:lstStyle/>
                    <a:p>
                      <a:pPr algn="ctr"/>
                      <a:r>
                        <a:rPr kumimoji="1" lang="ja-JP" altLang="en-US" sz="1400" dirty="0">
                          <a:solidFill>
                            <a:schemeClr val="tx1"/>
                          </a:solidFill>
                        </a:rPr>
                        <a:t>制度の概要</a:t>
                      </a:r>
                      <a:endPar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accent5">
                        <a:lumMod val="20000"/>
                        <a:lumOff val="80000"/>
                      </a:schemeClr>
                    </a:solidFill>
                  </a:tcPr>
                </a:tc>
                <a:tc>
                  <a:txBody>
                    <a:bodyPr/>
                    <a:lstStyle/>
                    <a:p>
                      <a:pPr algn="ctr"/>
                      <a:r>
                        <a:rPr kumimoji="1" lang="ja-JP" altLang="en-US" sz="1400" dirty="0">
                          <a:solidFill>
                            <a:schemeClr val="tx1"/>
                          </a:solidFill>
                        </a:rPr>
                        <a:t>取組状況</a:t>
                      </a:r>
                      <a:r>
                        <a:rPr kumimoji="1" lang="en-US" altLang="ja-JP" sz="1400" baseline="30000" dirty="0">
                          <a:solidFill>
                            <a:schemeClr val="tx1"/>
                          </a:solidFill>
                        </a:rPr>
                        <a:t>※</a:t>
                      </a:r>
                      <a:r>
                        <a:rPr kumimoji="1" lang="ja-JP" altLang="en-US" sz="1400" dirty="0">
                          <a:solidFill>
                            <a:schemeClr val="tx1"/>
                          </a:solidFill>
                        </a:rPr>
                        <a:t>及び「実施例」</a:t>
                      </a:r>
                      <a:endPar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accent5">
                        <a:lumMod val="20000"/>
                        <a:lumOff val="80000"/>
                      </a:schemeClr>
                    </a:solidFill>
                  </a:tcPr>
                </a:tc>
                <a:extLst>
                  <a:ext uri="{0D108BD9-81ED-4DB2-BD59-A6C34878D82A}">
                    <a16:rowId xmlns:a16="http://schemas.microsoft.com/office/drawing/2014/main" val="10000"/>
                  </a:ext>
                </a:extLst>
              </a:tr>
              <a:tr h="981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一般的な業務委託</a:t>
                      </a:r>
                      <a:endParaRPr kumimoji="1"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（個別委託・包括委託）</a:t>
                      </a:r>
                      <a:endParaRPr kumimoji="1" lang="en-US" altLang="ja-JP" sz="1200" dirty="0">
                        <a:solidFill>
                          <a:schemeClr val="tx1"/>
                        </a:solidFill>
                      </a:endParaRPr>
                    </a:p>
                    <a:p>
                      <a:endParaRPr kumimoji="1" lang="ja-JP" altLang="en-US"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pPr marL="92075" indent="-92075"/>
                      <a:r>
                        <a:rPr kumimoji="1" lang="ja-JP" altLang="en-US" sz="1200" dirty="0">
                          <a:solidFill>
                            <a:schemeClr val="tx1"/>
                          </a:solidFill>
                        </a:rPr>
                        <a:t>○民間事業者のノウハウ等の活用が効果的な業務についての委託</a:t>
                      </a:r>
                    </a:p>
                    <a:p>
                      <a:pPr marL="92075" indent="-92075"/>
                      <a:r>
                        <a:rPr kumimoji="1" lang="ja-JP" altLang="en-US" sz="1200" dirty="0">
                          <a:solidFill>
                            <a:schemeClr val="tx1"/>
                          </a:solidFill>
                        </a:rPr>
                        <a:t>○施設設計、水質検査、施設保守点検、メーター検針、窓口・受付業務などを個別に委託する個別委託や、広範囲にわたる複数の業務を一括して委託する包括委託がある</a:t>
                      </a:r>
                      <a:endParaRPr kumimoji="1" lang="en-US" altLang="ja-JP" sz="1200" dirty="0">
                        <a:solidFill>
                          <a:schemeClr val="tx1"/>
                        </a:solidFill>
                      </a:endParaRPr>
                    </a:p>
                  </a:txBody>
                  <a:tcPr marL="99060" marR="99060"/>
                </a:tc>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運転管理に関する委託：</a:t>
                      </a:r>
                      <a:r>
                        <a:rPr kumimoji="1" lang="en-US" altLang="zh-TW" sz="1200" dirty="0">
                          <a:solidFill>
                            <a:schemeClr val="tx1"/>
                          </a:solidFill>
                          <a:latin typeface="ＭＳ Ｐゴシック" panose="020B0600070205080204" pitchFamily="50" charset="-128"/>
                          <a:ea typeface="ＭＳ Ｐゴシック" panose="020B0600070205080204" pitchFamily="50" charset="-128"/>
                        </a:rPr>
                        <a:t>1</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589</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箇所</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651</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水道</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事業者）</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うち、包括委託は、</a:t>
                      </a:r>
                      <a:r>
                        <a:rPr kumimoji="1" lang="en-US" altLang="ja-JP"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463</a:t>
                      </a:r>
                      <a:r>
                        <a:rPr lang="ja-JP" altLang="en-US" sz="1200" dirty="0">
                          <a:solidFill>
                            <a:schemeClr val="tx1"/>
                          </a:solidFill>
                          <a:latin typeface="ＭＳ Ｐゴシック" panose="020B0600070205080204" pitchFamily="50" charset="-128"/>
                          <a:ea typeface="ＭＳ Ｐゴシック" panose="020B0600070205080204" pitchFamily="50" charset="-128"/>
                        </a:rPr>
                        <a:t>箇所（</a:t>
                      </a:r>
                      <a:r>
                        <a:rPr lang="en-US" altLang="ja-JP" sz="1200" dirty="0">
                          <a:solidFill>
                            <a:schemeClr val="tx1"/>
                          </a:solidFill>
                          <a:latin typeface="ＭＳ Ｐゴシック" panose="020B0600070205080204" pitchFamily="50" charset="-128"/>
                          <a:ea typeface="ＭＳ Ｐゴシック" panose="020B0600070205080204" pitchFamily="50" charset="-128"/>
                        </a:rPr>
                        <a:t>141</a:t>
                      </a:r>
                      <a:r>
                        <a:rPr lang="ja-JP" altLang="en-US" sz="1200" dirty="0">
                          <a:solidFill>
                            <a:schemeClr val="tx1"/>
                          </a:solidFill>
                          <a:latin typeface="ＭＳ Ｐゴシック" panose="020B0600070205080204" pitchFamily="50" charset="-128"/>
                          <a:ea typeface="ＭＳ Ｐゴシック" panose="020B0600070205080204" pitchFamily="50" charset="-128"/>
                        </a:rPr>
                        <a:t>水道事業者）</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p>
                    <a:p>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9060" marR="99060"/>
                </a:tc>
                <a:extLst>
                  <a:ext uri="{0D108BD9-81ED-4DB2-BD59-A6C34878D82A}">
                    <a16:rowId xmlns:a16="http://schemas.microsoft.com/office/drawing/2014/main" val="10001"/>
                  </a:ext>
                </a:extLst>
              </a:tr>
              <a:tr h="1270886">
                <a:tc>
                  <a:txBody>
                    <a:bodyPr/>
                    <a:lstStyle/>
                    <a:p>
                      <a:r>
                        <a:rPr kumimoji="1" lang="ja-JP" altLang="en-US" sz="1400" dirty="0">
                          <a:solidFill>
                            <a:schemeClr val="tx1"/>
                          </a:solidFill>
                        </a:rPr>
                        <a:t>第三者委託</a:t>
                      </a:r>
                      <a:endParaRPr kumimoji="1" lang="en-US" altLang="ja-JP" sz="1400" dirty="0">
                        <a:solidFill>
                          <a:schemeClr val="tx1"/>
                        </a:solidFill>
                      </a:endParaRPr>
                    </a:p>
                    <a:p>
                      <a:r>
                        <a:rPr kumimoji="1" lang="ja-JP" altLang="en-US" sz="1000" dirty="0">
                          <a:solidFill>
                            <a:schemeClr val="tx1"/>
                          </a:solidFill>
                        </a:rPr>
                        <a:t>（民間業者に委託する場合と他の水道事業者に委託する場合がある）</a:t>
                      </a:r>
                      <a:endPar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pPr marL="92075" indent="-92075"/>
                      <a:r>
                        <a:rPr kumimoji="1" lang="ja-JP" altLang="en-US" sz="1200" dirty="0">
                          <a:solidFill>
                            <a:schemeClr val="tx1"/>
                          </a:solidFill>
                        </a:rPr>
                        <a:t>○浄水場の運転管理業務等の水道の管理に関する技術的な業務について、水道法上の責任を含め委託</a:t>
                      </a:r>
                      <a:endParaRPr kumimoji="1" lang="ja-JP" altLang="en-US"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民間事業者への委託：</a:t>
                      </a:r>
                      <a:r>
                        <a:rPr lang="en-US" altLang="ja-JP" sz="1200" dirty="0">
                          <a:solidFill>
                            <a:schemeClr val="tx1"/>
                          </a:solidFill>
                          <a:latin typeface="ＭＳ Ｐゴシック" panose="020B0600070205080204" pitchFamily="50" charset="-128"/>
                          <a:ea typeface="ＭＳ Ｐゴシック" panose="020B0600070205080204" pitchFamily="50" charset="-128"/>
                        </a:rPr>
                        <a:t>142</a:t>
                      </a:r>
                      <a:r>
                        <a:rPr lang="ja-JP" altLang="en-US" sz="1200" dirty="0">
                          <a:solidFill>
                            <a:schemeClr val="tx1"/>
                          </a:solidFill>
                          <a:latin typeface="ＭＳ Ｐゴシック" panose="020B0600070205080204" pitchFamily="50" charset="-128"/>
                          <a:ea typeface="ＭＳ Ｐゴシック" panose="020B0600070205080204" pitchFamily="50" charset="-128"/>
                        </a:rPr>
                        <a:t>箇所（</a:t>
                      </a:r>
                      <a:r>
                        <a:rPr lang="en-US" altLang="ja-JP" sz="1200" dirty="0">
                          <a:solidFill>
                            <a:schemeClr val="tx1"/>
                          </a:solidFill>
                          <a:latin typeface="ＭＳ Ｐゴシック" panose="020B0600070205080204" pitchFamily="50" charset="-128"/>
                          <a:ea typeface="ＭＳ Ｐゴシック" panose="020B0600070205080204" pitchFamily="50" charset="-128"/>
                        </a:rPr>
                        <a:t>40</a:t>
                      </a:r>
                      <a:r>
                        <a:rPr lang="ja-JP" altLang="en-US" sz="1200" dirty="0">
                          <a:solidFill>
                            <a:schemeClr val="tx1"/>
                          </a:solidFill>
                          <a:latin typeface="ＭＳ Ｐゴシック" panose="020B0600070205080204" pitchFamily="50" charset="-128"/>
                          <a:ea typeface="ＭＳ Ｐゴシック" panose="020B0600070205080204" pitchFamily="50" charset="-128"/>
                        </a:rPr>
                        <a:t>水道事業者</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　「広島県水道用水供給事業本郷浄水場」、</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zh-TW" altLang="en-US" sz="1200" dirty="0">
                          <a:solidFill>
                            <a:schemeClr val="tx1"/>
                          </a:solidFill>
                          <a:latin typeface="ＭＳ Ｐゴシック" panose="020B0600070205080204" pitchFamily="50" charset="-128"/>
                          <a:ea typeface="ＭＳ Ｐゴシック" panose="020B0600070205080204" pitchFamily="50" charset="-128"/>
                        </a:rPr>
                        <a:t>箱根地区水道事業包括委託</a:t>
                      </a:r>
                      <a:r>
                        <a:rPr lang="ja-JP" altLang="en-US" sz="1200" dirty="0">
                          <a:solidFill>
                            <a:schemeClr val="tx1"/>
                          </a:solidFill>
                          <a:latin typeface="ＭＳ Ｐゴシック" panose="020B0600070205080204" pitchFamily="50" charset="-128"/>
                          <a:ea typeface="ＭＳ Ｐゴシック" panose="020B0600070205080204" pitchFamily="50" charset="-128"/>
                        </a:rPr>
                        <a:t>」ほか</a:t>
                      </a:r>
                      <a:endParaRPr lang="en-US" altLang="zh-TW" sz="1200" dirty="0">
                        <a:solidFill>
                          <a:schemeClr val="tx1"/>
                        </a:solidFill>
                        <a:latin typeface="ＭＳ Ｐゴシック" panose="020B0600070205080204" pitchFamily="50" charset="-128"/>
                        <a:ea typeface="ＭＳ Ｐゴシック" panose="020B0600070205080204" pitchFamily="50" charset="-128"/>
                      </a:endParaRPr>
                    </a:p>
                    <a:p>
                      <a:pPr marL="265113" indent="-265113">
                        <a:lnSpc>
                          <a:spcPts val="1400"/>
                        </a:lnSpc>
                        <a:buFont typeface="Wingdings" panose="05000000000000000000" pitchFamily="2" charset="2"/>
                        <a:buNone/>
                      </a:pP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水道事業者（市町村等）への委託</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15</a:t>
                      </a:r>
                      <a:r>
                        <a:rPr lang="ja-JP" altLang="en-US" sz="1200" dirty="0">
                          <a:solidFill>
                            <a:schemeClr val="tx1"/>
                          </a:solidFill>
                          <a:latin typeface="ＭＳ Ｐゴシック" panose="020B0600070205080204" pitchFamily="50" charset="-128"/>
                          <a:ea typeface="ＭＳ Ｐゴシック" panose="020B0600070205080204" pitchFamily="50" charset="-128"/>
                        </a:rPr>
                        <a:t>箇所</a:t>
                      </a:r>
                      <a:r>
                        <a:rPr lang="en-US" altLang="ja-JP" sz="1200" baseline="0" dirty="0">
                          <a:solidFill>
                            <a:schemeClr val="tx1"/>
                          </a:solidFill>
                          <a:latin typeface="ＭＳ Ｐゴシック" panose="020B0600070205080204" pitchFamily="50" charset="-128"/>
                          <a:ea typeface="ＭＳ Ｐゴシック" panose="020B0600070205080204" pitchFamily="50" charset="-128"/>
                        </a:rPr>
                        <a:t>(11</a:t>
                      </a:r>
                      <a:r>
                        <a:rPr lang="ja-JP" altLang="en-US" sz="1200" baseline="0" dirty="0">
                          <a:solidFill>
                            <a:schemeClr val="tx1"/>
                          </a:solidFill>
                          <a:latin typeface="ＭＳ Ｐゴシック" panose="020B0600070205080204" pitchFamily="50" charset="-128"/>
                          <a:ea typeface="ＭＳ Ｐゴシック" panose="020B0600070205080204" pitchFamily="50" charset="-128"/>
                        </a:rPr>
                        <a:t>水道</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事業者）</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　「福岡地区水道企業団 多々良浄水場」、</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　「横須賀市小雀浄水場」ほか</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9060" marR="99060"/>
                </a:tc>
                <a:extLst>
                  <a:ext uri="{0D108BD9-81ED-4DB2-BD59-A6C34878D82A}">
                    <a16:rowId xmlns:a16="http://schemas.microsoft.com/office/drawing/2014/main" val="10002"/>
                  </a:ext>
                </a:extLst>
              </a:tr>
              <a:tr h="1073539">
                <a:tc>
                  <a:txBody>
                    <a:bodyPr/>
                    <a:lstStyle/>
                    <a:p>
                      <a:r>
                        <a:rPr kumimoji="1" lang="en-US" altLang="ja-JP" sz="2000" dirty="0">
                          <a:solidFill>
                            <a:schemeClr val="tx1"/>
                          </a:solidFill>
                        </a:rPr>
                        <a:t>DBO</a:t>
                      </a:r>
                      <a:endParaRPr kumimoji="1" lang="en-US" altLang="ja-JP" sz="1600" baseline="30000" dirty="0">
                        <a:solidFill>
                          <a:schemeClr val="tx1"/>
                        </a:solidFill>
                      </a:endParaRPr>
                    </a:p>
                    <a:p>
                      <a:r>
                        <a:rPr lang="ja-JP" altLang="en-US" sz="1100" dirty="0"/>
                        <a:t>（</a:t>
                      </a:r>
                      <a:r>
                        <a:rPr lang="en-US" altLang="ja-JP" sz="1100" dirty="0"/>
                        <a:t>Design Build Operate</a:t>
                      </a:r>
                      <a:r>
                        <a:rPr lang="ja-JP" altLang="en-US" sz="1100" dirty="0"/>
                        <a:t>）</a:t>
                      </a:r>
                      <a:endParaRPr kumimoji="1" lang="en-US" altLang="ja-JP" sz="1100" b="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pPr marL="92075" indent="-92075"/>
                      <a:r>
                        <a:rPr kumimoji="1" lang="ja-JP" altLang="en-US" sz="1200" dirty="0">
                          <a:solidFill>
                            <a:schemeClr val="tx1"/>
                          </a:solidFill>
                        </a:rPr>
                        <a:t>○地方自治体（水道事業者）が資金調達を負担し、施設の設計・建設・運転管理など</a:t>
                      </a:r>
                      <a:r>
                        <a:rPr kumimoji="1" lang="ja-JP" altLang="en-US" sz="1200" u="none" dirty="0">
                          <a:solidFill>
                            <a:schemeClr val="tx1"/>
                          </a:solidFill>
                        </a:rPr>
                        <a:t>を</a:t>
                      </a:r>
                      <a:r>
                        <a:rPr kumimoji="1" lang="ja-JP" altLang="en-US" sz="1200" u="sng" dirty="0">
                          <a:solidFill>
                            <a:schemeClr val="tx1"/>
                          </a:solidFill>
                        </a:rPr>
                        <a:t>包括的に委託</a:t>
                      </a:r>
                      <a:endParaRPr kumimoji="1" lang="ja-JP" altLang="en-US" sz="1200" b="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６</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箇所（</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６水道</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事業者）</a:t>
                      </a:r>
                    </a:p>
                    <a:p>
                      <a:pPr marL="0" indent="0"/>
                      <a:r>
                        <a:rPr kumimoji="1" lang="ja-JP" altLang="en-US" sz="1200" dirty="0">
                          <a:solidFill>
                            <a:schemeClr val="tx1"/>
                          </a:solidFill>
                          <a:latin typeface="ＭＳ Ｐゴシック" panose="020B0600070205080204" pitchFamily="50" charset="-128"/>
                          <a:ea typeface="ＭＳ Ｐゴシック" panose="020B0600070205080204" pitchFamily="50" charset="-128"/>
                        </a:rPr>
                        <a:t>　「会津若松市滝沢浄水場等」、「見附市青木浄水場」、</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200" dirty="0">
                          <a:solidFill>
                            <a:schemeClr val="tx1"/>
                          </a:solidFill>
                          <a:latin typeface="ＭＳ Ｐゴシック" panose="020B0600070205080204" pitchFamily="50" charset="-128"/>
                          <a:ea typeface="ＭＳ Ｐゴシック" panose="020B0600070205080204" pitchFamily="50" charset="-128"/>
                        </a:rPr>
                        <a:t>　「松山市かきつばた浄水場等」、</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「四国中央市中田井浄水場」、「佐世保市北部浄水場」、</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indent="0"/>
                      <a:r>
                        <a:rPr kumimoji="1" lang="ja-JP" altLang="en-US" sz="1200" dirty="0">
                          <a:solidFill>
                            <a:schemeClr val="tx1"/>
                          </a:solidFill>
                          <a:latin typeface="ＭＳ Ｐゴシック" panose="020B0600070205080204" pitchFamily="50" charset="-128"/>
                          <a:ea typeface="ＭＳ Ｐゴシック" panose="020B0600070205080204" pitchFamily="50" charset="-128"/>
                        </a:rPr>
                        <a:t>　「大牟田市・荒尾市ありあけ浄水場」</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9060" marR="99060"/>
                </a:tc>
                <a:extLst>
                  <a:ext uri="{0D108BD9-81ED-4DB2-BD59-A6C34878D82A}">
                    <a16:rowId xmlns:a16="http://schemas.microsoft.com/office/drawing/2014/main" val="10003"/>
                  </a:ext>
                </a:extLst>
              </a:tr>
              <a:tr h="900746">
                <a:tc>
                  <a:txBody>
                    <a:bodyPr/>
                    <a:lstStyle/>
                    <a:p>
                      <a:r>
                        <a:rPr kumimoji="1" lang="en-US" altLang="ja-JP" sz="2000" dirty="0">
                          <a:solidFill>
                            <a:schemeClr val="tx1"/>
                          </a:solidFill>
                        </a:rPr>
                        <a:t>PFI</a:t>
                      </a:r>
                      <a:endParaRPr kumimoji="1" lang="en-US" altLang="ja-JP" sz="1600" baseline="30000" dirty="0">
                        <a:solidFill>
                          <a:schemeClr val="tx1"/>
                        </a:solidFill>
                      </a:endParaRPr>
                    </a:p>
                    <a:p>
                      <a:r>
                        <a:rPr lang="ja-JP" altLang="en-US" sz="1100" dirty="0"/>
                        <a:t>（</a:t>
                      </a:r>
                      <a:r>
                        <a:rPr lang="en-US" altLang="ja-JP" sz="1100" dirty="0"/>
                        <a:t>Private Finance Initiative</a:t>
                      </a:r>
                      <a:r>
                        <a:rPr lang="ja-JP" altLang="en-US" sz="1100" dirty="0"/>
                        <a:t>）</a:t>
                      </a:r>
                      <a:endParaRPr kumimoji="1" lang="en-US" altLang="ja-JP" sz="1100" b="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pPr marL="92075" indent="-92075"/>
                      <a:r>
                        <a:rPr kumimoji="1" lang="ja-JP" altLang="en-US" sz="1200" dirty="0">
                          <a:solidFill>
                            <a:schemeClr val="tx1"/>
                          </a:solidFill>
                        </a:rPr>
                        <a:t>○公共施設の設計、建設、維持管理、修繕等の業務全般を一体的に行うものを対象とし、</a:t>
                      </a:r>
                      <a:r>
                        <a:rPr kumimoji="1" lang="ja-JP" altLang="en-US" sz="1200" u="sng" dirty="0">
                          <a:solidFill>
                            <a:schemeClr val="tx1"/>
                          </a:solidFill>
                        </a:rPr>
                        <a:t>民間事業者の資金とノウハウを活用して包括的に実施する方式</a:t>
                      </a:r>
                      <a:endParaRPr kumimoji="1" lang="ja-JP" altLang="en-US" sz="1200" b="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r>
                        <a:rPr kumimoji="1" lang="en-US" altLang="zh-TW" sz="1200" dirty="0">
                          <a:solidFill>
                            <a:schemeClr val="tx1"/>
                          </a:solidFill>
                          <a:latin typeface="ＭＳ Ｐゴシック" panose="020B0600070205080204" pitchFamily="50" charset="-128"/>
                          <a:ea typeface="ＭＳ Ｐゴシック" panose="020B0600070205080204" pitchFamily="50" charset="-128"/>
                        </a:rPr>
                        <a:t> 12</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箇所（</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８水道</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事業者）</a:t>
                      </a:r>
                    </a:p>
                    <a:p>
                      <a:pPr marL="265113" indent="-265113"/>
                      <a:r>
                        <a:rPr kumimoji="1" lang="ja-JP" altLang="en-US" sz="1200" dirty="0">
                          <a:solidFill>
                            <a:schemeClr val="tx1"/>
                          </a:solidFill>
                          <a:latin typeface="ＭＳ Ｐゴシック" panose="020B0600070205080204" pitchFamily="50" charset="-128"/>
                          <a:ea typeface="ＭＳ Ｐゴシック" panose="020B0600070205080204" pitchFamily="50" charset="-128"/>
                        </a:rPr>
                        <a:t>　「横浜市</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川井浄水場</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」、「岡崎市男川浄水場」、</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265113" indent="-265113"/>
                      <a:r>
                        <a:rPr kumimoji="1" lang="en-US" altLang="ja-JP" sz="12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「神奈川県寒川浄水場排水処理施設」、</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92075" indent="-92075"/>
                      <a:r>
                        <a:rPr kumimoji="1" lang="ja-JP" altLang="en-US" sz="1200" dirty="0">
                          <a:solidFill>
                            <a:schemeClr val="tx1"/>
                          </a:solidFill>
                          <a:latin typeface="ＭＳ Ｐゴシック" panose="020B0600070205080204" pitchFamily="50" charset="-128"/>
                          <a:ea typeface="ＭＳ Ｐゴシック" panose="020B0600070205080204" pitchFamily="50" charset="-128"/>
                        </a:rPr>
                        <a:t>　「東京都 朝霞浄水場・三園浄水場常用発電設備」ほか</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9060" marR="99060"/>
                </a:tc>
                <a:extLst>
                  <a:ext uri="{0D108BD9-81ED-4DB2-BD59-A6C34878D82A}">
                    <a16:rowId xmlns:a16="http://schemas.microsoft.com/office/drawing/2014/main" val="10004"/>
                  </a:ext>
                </a:extLst>
              </a:tr>
              <a:tr h="895145">
                <a:tc>
                  <a:txBody>
                    <a:bodyPr/>
                    <a:lstStyle/>
                    <a:p>
                      <a:r>
                        <a:rPr kumimoji="1" lang="ja-JP" altLang="en-US" sz="1400" dirty="0">
                          <a:solidFill>
                            <a:schemeClr val="tx1"/>
                          </a:solidFill>
                        </a:rPr>
                        <a:t>公共施設等運営権方式</a:t>
                      </a:r>
                      <a:endParaRPr kumimoji="1" lang="en-US" altLang="ja-JP" sz="1400" dirty="0">
                        <a:solidFill>
                          <a:schemeClr val="tx1"/>
                        </a:solidFill>
                      </a:endParaRPr>
                    </a:p>
                    <a:p>
                      <a:r>
                        <a:rPr kumimoji="1" lang="ja-JP" altLang="en-US" sz="1200" dirty="0">
                          <a:solidFill>
                            <a:schemeClr val="tx1"/>
                          </a:solidFill>
                        </a:rPr>
                        <a:t>（コンセッション方式）</a:t>
                      </a:r>
                      <a:endParaRPr kumimoji="1" lang="ja-JP" altLang="en-US" sz="9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pPr marL="92075" indent="-92075"/>
                      <a:r>
                        <a:rPr kumimoji="1" lang="ja-JP" altLang="en-US" sz="1200" dirty="0">
                          <a:solidFill>
                            <a:schemeClr val="tx1"/>
                          </a:solidFill>
                        </a:rPr>
                        <a:t>○</a:t>
                      </a:r>
                      <a:r>
                        <a:rPr kumimoji="1" lang="en-US" altLang="ja-JP" sz="1200" dirty="0">
                          <a:solidFill>
                            <a:schemeClr val="tx1"/>
                          </a:solidFill>
                        </a:rPr>
                        <a:t>PFI</a:t>
                      </a:r>
                      <a:r>
                        <a:rPr kumimoji="1" lang="ja-JP" altLang="en-US" sz="1200" dirty="0">
                          <a:solidFill>
                            <a:schemeClr val="tx1"/>
                          </a:solidFill>
                        </a:rPr>
                        <a:t>の一類型で、利用料金の徴収を行う公共施設（水道事業の場合、水道施設）について、水道施設の所有権を地方自治体が有したまま、民間事業者に当該施設の運営を委ねる方式</a:t>
                      </a:r>
                      <a:endParaRPr kumimoji="1" lang="ja-JP" altLang="en-US"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a:txBody>
                    <a:bodyP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（未実施）</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2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5"/>
                  </a:ext>
                </a:extLst>
              </a:tr>
            </a:tbl>
          </a:graphicData>
        </a:graphic>
      </p:graphicFrame>
      <p:sp>
        <p:nvSpPr>
          <p:cNvPr id="6" name="正方形/長方形 5"/>
          <p:cNvSpPr/>
          <p:nvPr/>
        </p:nvSpPr>
        <p:spPr>
          <a:xfrm>
            <a:off x="151357" y="6504078"/>
            <a:ext cx="9348780" cy="246221"/>
          </a:xfrm>
          <a:prstGeom prst="rect">
            <a:avLst/>
          </a:prstGeom>
        </p:spPr>
        <p:txBody>
          <a:bodyPr wrap="square">
            <a:spAutoFit/>
          </a:bodyPr>
          <a:lstStyle/>
          <a:p>
            <a:r>
              <a:rPr lang="en-US" altLang="ja-JP" sz="1000" dirty="0"/>
              <a:t>※</a:t>
            </a:r>
            <a:r>
              <a:rPr lang="ja-JP" altLang="en-US" sz="1000" dirty="0"/>
              <a:t>平成</a:t>
            </a:r>
            <a:r>
              <a:rPr lang="en-US" altLang="ja-JP" sz="1000" dirty="0"/>
              <a:t>28</a:t>
            </a:r>
            <a:r>
              <a:rPr lang="ja-JP" altLang="en-US" sz="1000" dirty="0"/>
              <a:t>年度厚生労働省調べ</a:t>
            </a:r>
            <a:endParaRPr lang="en-US" altLang="ja-JP" sz="1000" dirty="0"/>
          </a:p>
        </p:txBody>
      </p:sp>
      <p:sp>
        <p:nvSpPr>
          <p:cNvPr id="8" name="Rectangle 2"/>
          <p:cNvSpPr>
            <a:spLocks noChangeArrowheads="1"/>
          </p:cNvSpPr>
          <p:nvPr/>
        </p:nvSpPr>
        <p:spPr bwMode="auto">
          <a:xfrm>
            <a:off x="-10842" y="-27384"/>
            <a:ext cx="9906000" cy="504056"/>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2800" dirty="0">
                <a:solidFill>
                  <a:prstClr val="black"/>
                </a:solidFill>
              </a:rPr>
              <a:t>水道事業における官民連携手法と取組状況</a:t>
            </a:r>
          </a:p>
        </p:txBody>
      </p:sp>
      <p:sp>
        <p:nvSpPr>
          <p:cNvPr id="4" name="Rectangle 2"/>
          <p:cNvSpPr>
            <a:spLocks noChangeArrowheads="1"/>
          </p:cNvSpPr>
          <p:nvPr/>
        </p:nvSpPr>
        <p:spPr bwMode="auto">
          <a:xfrm>
            <a:off x="4"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40</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780604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48"/>
          <p:cNvSpPr txBox="1">
            <a:spLocks noChangeArrowheads="1"/>
          </p:cNvSpPr>
          <p:nvPr/>
        </p:nvSpPr>
        <p:spPr bwMode="auto">
          <a:xfrm>
            <a:off x="566052" y="2280365"/>
            <a:ext cx="8851444" cy="12003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32" tIns="45716" rIns="91432" bIns="45716">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a:r>
              <a:rPr lang="ja-JP" altLang="ja-JP" sz="12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u="sng" kern="100" dirty="0">
                <a:latin typeface="メイリオ" panose="020B0604030504040204" pitchFamily="50" charset="-128"/>
                <a:ea typeface="メイリオ" panose="020B0604030504040204" pitchFamily="50" charset="-128"/>
                <a:cs typeface="メイリオ" panose="020B0604030504040204" pitchFamily="50" charset="-128"/>
              </a:rPr>
              <a:t>水道分野における官民連携推進協議会</a:t>
            </a:r>
            <a:r>
              <a:rPr lang="ja-JP" altLang="ja-JP" sz="1200" kern="100" dirty="0">
                <a:latin typeface="メイリオ" panose="020B0604030504040204" pitchFamily="50" charset="-128"/>
                <a:ea typeface="メイリオ" panose="020B0604030504040204" pitchFamily="50" charset="-128"/>
                <a:cs typeface="メイリオ" panose="020B0604030504040204" pitchFamily="50" charset="-128"/>
              </a:rPr>
              <a:t>の開催</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年度から開催）　</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tabLst>
                <a:tab pos="6996113" algn="l"/>
                <a:tab pos="7170738" algn="l"/>
                <a:tab pos="7358063" algn="l"/>
              </a:tabLst>
            </a:pPr>
            <a:r>
              <a:rPr lang="ja-JP" altLang="ja-JP" sz="120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年度は、東京</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(8/22)</a:t>
            </a:r>
            <a:r>
              <a:rPr lang="ja-JP" altLang="en-US" sz="1200" kern="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愛知（</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10/5)</a:t>
            </a:r>
            <a:r>
              <a:rPr lang="ja-JP" altLang="en-US" sz="1200" kern="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宮城</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(12/19)</a:t>
            </a:r>
            <a:r>
              <a:rPr lang="ja-JP" altLang="en-US" sz="1200" kern="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福岡</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）の４か所で開催</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gn="just">
              <a:tabLst>
                <a:tab pos="6996113" algn="l"/>
                <a:tab pos="7170738" algn="l"/>
                <a:tab pos="7358063" algn="l"/>
              </a:tabLst>
            </a:pP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年度も、東京</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(8/21)</a:t>
            </a:r>
            <a:r>
              <a:rPr lang="ja-JP" altLang="en-US" sz="1200" kern="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北海道（</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10/3)</a:t>
            </a:r>
            <a:r>
              <a:rPr lang="ja-JP" altLang="en-US" sz="1200" kern="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岡山</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(12/5)</a:t>
            </a:r>
            <a:r>
              <a:rPr lang="ja-JP" altLang="en-US" sz="1200" kern="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奈良</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）の４か所で開催予定</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ja-JP" sz="12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u="sng" kern="100" dirty="0">
                <a:latin typeface="メイリオ" panose="020B0604030504040204" pitchFamily="50" charset="-128"/>
                <a:ea typeface="メイリオ" panose="020B0604030504040204" pitchFamily="50" charset="-128"/>
                <a:cs typeface="メイリオ" panose="020B0604030504040204" pitchFamily="50" charset="-128"/>
              </a:rPr>
              <a:t>「水道事業における官民連携に関する手引き」</a:t>
            </a:r>
            <a:r>
              <a:rPr lang="ja-JP" altLang="ja-JP" sz="1200" kern="100" dirty="0">
                <a:latin typeface="メイリオ" panose="020B0604030504040204" pitchFamily="50" charset="-128"/>
                <a:ea typeface="メイリオ" panose="020B0604030504040204" pitchFamily="50" charset="-128"/>
                <a:cs typeface="メイリオ" panose="020B0604030504040204" pitchFamily="50" charset="-128"/>
              </a:rPr>
              <a:t>の作成（平成</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200" kern="100" dirty="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sz="1200" kern="100" dirty="0">
                <a:latin typeface="メイリオ" panose="020B0604030504040204" pitchFamily="50" charset="-128"/>
                <a:ea typeface="メイリオ" panose="020B0604030504040204" pitchFamily="50" charset="-128"/>
                <a:cs typeface="メイリオ" panose="020B0604030504040204" pitchFamily="50" charset="-128"/>
              </a:rPr>
              <a:t>月）</a:t>
            </a:r>
          </a:p>
          <a:p>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・従来のＰＦＩ導入検討の手引き等を再編し、コンセッション方式の導入に向けた検討に</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かかる内容等の充実</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8071170" y="3288754"/>
            <a:ext cx="1324320" cy="246221"/>
          </a:xfrm>
          <a:prstGeom prst="rect">
            <a:avLst/>
          </a:prstGeom>
          <a:noFill/>
        </p:spPr>
        <p:txBody>
          <a:bodyPr wrap="square" rtlCol="0">
            <a:spAutoFit/>
          </a:bodyPr>
          <a:lstStyle/>
          <a:p>
            <a:pPr algn="ctr"/>
            <a:r>
              <a:rPr lang="ja-JP" altLang="en-US" sz="1000" dirty="0">
                <a:solidFill>
                  <a:prstClr val="black"/>
                </a:solidFill>
              </a:rPr>
              <a:t>会場の模様　　　　　　　　　　　　　　　</a:t>
            </a:r>
          </a:p>
        </p:txBody>
      </p:sp>
      <p:sp>
        <p:nvSpPr>
          <p:cNvPr id="9" name="テキスト ボックス 8"/>
          <p:cNvSpPr txBox="1"/>
          <p:nvPr/>
        </p:nvSpPr>
        <p:spPr>
          <a:xfrm>
            <a:off x="566052" y="1920323"/>
            <a:ext cx="5753744" cy="338554"/>
          </a:xfrm>
          <a:prstGeom prst="rect">
            <a:avLst/>
          </a:prstGeom>
          <a:solidFill>
            <a:schemeClr val="tx2">
              <a:lumMod val="75000"/>
            </a:schemeClr>
          </a:solidFill>
        </p:spPr>
        <p:txBody>
          <a:bodyPr wrap="square" rtlCol="0">
            <a:spAutoFit/>
          </a:bodyPr>
          <a:lstStyle/>
          <a:p>
            <a:r>
              <a:rPr lang="ja-JP" altLang="en-US" sz="1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２．地方公共団体及び民間事業者等への働きかけ</a:t>
            </a:r>
          </a:p>
        </p:txBody>
      </p:sp>
      <p:sp>
        <p:nvSpPr>
          <p:cNvPr id="13" name="テキスト ボックス 48"/>
          <p:cNvSpPr txBox="1">
            <a:spLocks noChangeArrowheads="1"/>
          </p:cNvSpPr>
          <p:nvPr/>
        </p:nvSpPr>
        <p:spPr bwMode="auto">
          <a:xfrm>
            <a:off x="566052" y="3952803"/>
            <a:ext cx="8851444" cy="267764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32" tIns="45716" rIns="91432" bIns="45716">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177800" indent="-177800" algn="just"/>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年度から開始している厚生労働省による水道事業における官民連携の導入に向けた調査、検討及び計画作成等に関する支援事業を平成</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年度においても継続。</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just"/>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　地方公共団体が実施する水道事業における</a:t>
            </a:r>
            <a:r>
              <a:rPr lang="ja-JP" altLang="en-US" sz="1200" u="sng" kern="100" dirty="0">
                <a:latin typeface="メイリオ" panose="020B0604030504040204" pitchFamily="50" charset="-128"/>
                <a:ea typeface="メイリオ" panose="020B0604030504040204" pitchFamily="50" charset="-128"/>
                <a:cs typeface="メイリオ" panose="020B0604030504040204" pitchFamily="50" charset="-128"/>
              </a:rPr>
              <a:t>官民連携の導入に向けた調査、計画作成等事業</a:t>
            </a:r>
          </a:p>
          <a:p>
            <a:pPr marL="177800" indent="-177800" algn="just"/>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（生活基盤施設耐震化等交付金 （</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予算</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)169</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億円の内数、交付率</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kern="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実施主体：地方公共団体</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just">
              <a:tabLst>
                <a:tab pos="8699500" algn="l"/>
              </a:tabLst>
            </a:pP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　地方公共団体での</a:t>
            </a:r>
            <a:r>
              <a:rPr lang="ja-JP" altLang="en-US" sz="1200" u="sng" kern="100" dirty="0">
                <a:latin typeface="メイリオ" panose="020B0604030504040204" pitchFamily="50" charset="-128"/>
                <a:ea typeface="メイリオ" panose="020B0604030504040204" pitchFamily="50" charset="-128"/>
                <a:cs typeface="メイリオ" panose="020B0604030504040204" pitchFamily="50" charset="-128"/>
              </a:rPr>
              <a:t>官民連携の検討を促進させるため、コンサルタントによる助言等</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を実施</a:t>
            </a:r>
          </a:p>
          <a:p>
            <a:pPr marL="177800" indent="-177800" algn="just"/>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（官民連携等基盤強化支援事業費（</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予算</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)0.1</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億円、実施主体：国）</a:t>
            </a:r>
            <a:endParaRPr lang="en-US" altLang="ja-JP" sz="1200" u="sng" kern="1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just"/>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また、平成</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年度第２次補正予算において、厚生労働省による水道事業における</a:t>
            </a:r>
            <a:r>
              <a:rPr lang="ja-JP" altLang="en-US" sz="1200" u="sng" kern="100" dirty="0">
                <a:latin typeface="メイリオ" panose="020B0604030504040204" pitchFamily="50" charset="-128"/>
                <a:ea typeface="メイリオ" panose="020B0604030504040204" pitchFamily="50" charset="-128"/>
                <a:cs typeface="メイリオ" panose="020B0604030504040204" pitchFamily="50" charset="-128"/>
              </a:rPr>
              <a:t>コンセッション事業の推進に資する施設耐震化費用</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億円）について生活基盤施設耐震化等交付金により事業費の一部を交付することや、内閣府によるコンセッション事業導入の前提となるデューディリジェンス（資産評価）、官民の役割分担の検討等に係る費用を支援することを盛り込んでいる。今後の支援については、</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次補正予算の執行状況を勘案し、対応を検討。</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just"/>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○水道施設整備における</a:t>
            </a:r>
            <a:r>
              <a:rPr lang="en-US" altLang="ja-JP" sz="1200" kern="100" dirty="0" err="1">
                <a:latin typeface="メイリオ" panose="020B0604030504040204" pitchFamily="50" charset="-128"/>
                <a:ea typeface="メイリオ" panose="020B0604030504040204" pitchFamily="50" charset="-128"/>
                <a:cs typeface="メイリオ" panose="020B0604030504040204" pitchFamily="50" charset="-128"/>
              </a:rPr>
              <a:t>PFI</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事業・コンセッション事業への対応拡大</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・水道施設整備費補助及び生活基盤施設耐震化等交付金において、ＢＯＴ方式も対象に拡大（平成</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・交付要綱に該当する地方公共団体においてコンセッション事業が行われる場合についても支援が可能となるよう交付要</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綱を改正（</a:t>
            </a:r>
            <a:r>
              <a:rPr lang="en-US" altLang="ja-JP" sz="1200" kern="100" dirty="0" err="1">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日から施行）　</a:t>
            </a:r>
          </a:p>
        </p:txBody>
      </p:sp>
      <p:sp>
        <p:nvSpPr>
          <p:cNvPr id="14" name="テキスト ボックス 13"/>
          <p:cNvSpPr txBox="1"/>
          <p:nvPr/>
        </p:nvSpPr>
        <p:spPr>
          <a:xfrm>
            <a:off x="566052" y="3635303"/>
            <a:ext cx="5779427" cy="338554"/>
          </a:xfrm>
          <a:prstGeom prst="rect">
            <a:avLst/>
          </a:prstGeom>
          <a:solidFill>
            <a:schemeClr val="tx2">
              <a:lumMod val="75000"/>
            </a:schemeClr>
          </a:solidFill>
        </p:spPr>
        <p:txBody>
          <a:bodyPr wrap="square" rtlCol="0">
            <a:spAutoFit/>
          </a:bodyPr>
          <a:lstStyle/>
          <a:p>
            <a:r>
              <a:rPr lang="ja-JP" altLang="en-US" sz="1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３．予算における支援措置</a:t>
            </a:r>
          </a:p>
        </p:txBody>
      </p:sp>
      <p:sp>
        <p:nvSpPr>
          <p:cNvPr id="16" name="テキスト ボックス 15"/>
          <p:cNvSpPr txBox="1"/>
          <p:nvPr/>
        </p:nvSpPr>
        <p:spPr>
          <a:xfrm>
            <a:off x="578262" y="930787"/>
            <a:ext cx="8839235" cy="830997"/>
          </a:xfrm>
          <a:prstGeom prst="rect">
            <a:avLst/>
          </a:prstGeom>
          <a:noFill/>
          <a:ln w="6350">
            <a:solidFill>
              <a:srgbClr val="000000"/>
            </a:solidFill>
          </a:ln>
        </p:spPr>
        <p:txBody>
          <a:bodyPr wrap="square" rtlCol="0">
            <a:spAutoFit/>
          </a:bodyPr>
          <a:lstStyle/>
          <a:p>
            <a:pPr marL="177800" indent="-177800" algn="just"/>
            <a:r>
              <a:rPr lang="ja-JP" altLang="en-US"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月に厚生科学審議会水道事業の維持・向上に関する専門委員会が</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報告を取りまとめ</a:t>
            </a:r>
            <a:r>
              <a:rPr lang="ja-JP" altLang="en-US" sz="1200" kern="1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1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just"/>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日、地方公共団体が、水道事業者等としての位置付けを維持しつつ、厚生労働大臣等の許可を受けて、水道施設に関する公共施設等運営権を民間事業者に設定できる仕組みを導入することを含む水道法の一部を改正する法律案を　国会に提出。審議に至らず、継続審議となった。</a:t>
            </a:r>
          </a:p>
        </p:txBody>
      </p:sp>
      <p:sp>
        <p:nvSpPr>
          <p:cNvPr id="17" name="テキスト ボックス 16"/>
          <p:cNvSpPr txBox="1"/>
          <p:nvPr/>
        </p:nvSpPr>
        <p:spPr>
          <a:xfrm>
            <a:off x="573331" y="548680"/>
            <a:ext cx="7882320" cy="338554"/>
          </a:xfrm>
          <a:prstGeom prst="rect">
            <a:avLst/>
          </a:prstGeom>
          <a:solidFill>
            <a:schemeClr val="tx2">
              <a:lumMod val="75000"/>
            </a:schemeClr>
          </a:solidFill>
        </p:spPr>
        <p:txBody>
          <a:bodyPr wrap="square" rtlCol="0">
            <a:spAutoFit/>
          </a:bodyPr>
          <a:lstStyle/>
          <a:p>
            <a:r>
              <a:rPr lang="ja-JP" altLang="en-US" sz="1600" b="1"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１．水道法の一部を改正する法律案</a:t>
            </a:r>
          </a:p>
        </p:txBody>
      </p:sp>
      <p:pic>
        <p:nvPicPr>
          <p:cNvPr id="1026" name="Picture 2" descr="C:\Users\TTINH\Desktop\KC4A01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8102" y="2333483"/>
            <a:ext cx="1364682" cy="1023511"/>
          </a:xfrm>
          <a:prstGeom prst="rect">
            <a:avLst/>
          </a:prstGeom>
          <a:noFill/>
          <a:extLst>
            <a:ext uri="{909E8E84-426E-40DD-AFC4-6F175D3DCCD1}">
              <a14:hiddenFill xmlns:a14="http://schemas.microsoft.com/office/drawing/2010/main">
                <a:solidFill>
                  <a:srgbClr val="FFFFFF"/>
                </a:solidFill>
              </a14:hiddenFill>
            </a:ext>
          </a:extLst>
        </p:spPr>
      </p:pic>
      <p:sp>
        <p:nvSpPr>
          <p:cNvPr id="15" name="スライド番号プレースホルダー 5"/>
          <p:cNvSpPr>
            <a:spLocks noGrp="1"/>
          </p:cNvSpPr>
          <p:nvPr>
            <p:ph type="sldNum" sz="quarter" idx="12"/>
          </p:nvPr>
        </p:nvSpPr>
        <p:spPr>
          <a:xfrm>
            <a:off x="7351699" y="6511899"/>
            <a:ext cx="2133600" cy="365125"/>
          </a:xfrm>
        </p:spPr>
        <p:txBody>
          <a:bodyPr vert="horz" lIns="91440" tIns="45720" rIns="91440" bIns="45720" rtlCol="0" anchor="ctr"/>
          <a:lstStyle/>
          <a:p>
            <a:fld id="{EAF71952-CE34-4CAB-8D42-E965F36AD96F}" type="slidenum">
              <a:rPr lang="ja-JP" altLang="en-US"/>
              <a:pPr/>
              <a:t>41</a:t>
            </a:fld>
            <a:endParaRPr lang="ja-JP" altLang="en-US" dirty="0"/>
          </a:p>
        </p:txBody>
      </p:sp>
      <p:sp>
        <p:nvSpPr>
          <p:cNvPr id="12" name="タイトル 1"/>
          <p:cNvSpPr txBox="1">
            <a:spLocks/>
          </p:cNvSpPr>
          <p:nvPr/>
        </p:nvSpPr>
        <p:spPr>
          <a:xfrm>
            <a:off x="381357" y="0"/>
            <a:ext cx="9144000" cy="476672"/>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chor="ctr">
            <a:normAutofit/>
          </a:bodyPr>
          <a:lstStyle/>
          <a:p>
            <a:pPr algn="ctr">
              <a:defRPr/>
            </a:pPr>
            <a:r>
              <a:rPr kumimoji="0" lang="ja-JP" altLang="en-US" sz="2400" kern="0"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水道分野における官民連携（</a:t>
            </a:r>
            <a:r>
              <a:rPr kumimoji="0" lang="en-US" altLang="ja-JP" sz="2400" kern="0"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PPP/PFI</a:t>
            </a:r>
            <a:r>
              <a:rPr kumimoji="0" lang="ja-JP" altLang="en-US" sz="2400" kern="0" dirty="0">
                <a:solidFill>
                  <a:prstClr val="white"/>
                </a:solidFill>
                <a:latin typeface="ＭＳ Ｐゴシック" panose="020B0600070205080204" pitchFamily="50" charset="-128"/>
                <a:ea typeface="ＭＳ Ｐゴシック" panose="020B0600070205080204" pitchFamily="50" charset="-128"/>
                <a:cs typeface="メイリオ" panose="020B0604030504040204" pitchFamily="50" charset="-128"/>
              </a:rPr>
              <a:t>）推進に対する取組</a:t>
            </a:r>
          </a:p>
        </p:txBody>
      </p:sp>
    </p:spTree>
    <p:extLst>
      <p:ext uri="{BB962C8B-B14F-4D97-AF65-F5344CB8AC3E}">
        <p14:creationId xmlns:p14="http://schemas.microsoft.com/office/powerpoint/2010/main" val="875789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13" y="2852936"/>
            <a:ext cx="8973166" cy="380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381000" y="-7628"/>
            <a:ext cx="9144000" cy="556308"/>
          </a:xfrm>
          <a:prstGeom prst="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altLang="ja-JP" sz="2800" dirty="0" err="1"/>
              <a:t>IoT</a:t>
            </a:r>
            <a:r>
              <a:rPr lang="ja-JP" altLang="en-US" sz="2800" dirty="0"/>
              <a:t>活用に係る検討について</a:t>
            </a:r>
          </a:p>
        </p:txBody>
      </p:sp>
      <p:sp>
        <p:nvSpPr>
          <p:cNvPr id="10" name="スライド番号プレースホルダー 9"/>
          <p:cNvSpPr>
            <a:spLocks noGrp="1"/>
          </p:cNvSpPr>
          <p:nvPr>
            <p:ph type="sldNum" sz="quarter" idx="12"/>
          </p:nvPr>
        </p:nvSpPr>
        <p:spPr>
          <a:xfrm>
            <a:off x="9129504" y="6525259"/>
            <a:ext cx="360000" cy="318924"/>
          </a:xfrm>
        </p:spPr>
        <p:txBody>
          <a:bodyPr vert="horz" lIns="0" tIns="36000" rIns="0" bIns="36000" rtlCol="0" anchor="ctr">
            <a:spAutoFit/>
          </a:bodyPr>
          <a:lstStyle/>
          <a:p>
            <a:pPr algn="ctr"/>
            <a:fld id="{155763F2-C2B6-4BC7-9A38-253C3A2C415D}" type="slidenum">
              <a:rPr kumimoji="1" lang="ja-JP" altLang="en-US" smtClean="0">
                <a:solidFill>
                  <a:schemeClr val="tx1"/>
                </a:solidFill>
              </a:rPr>
              <a:pPr algn="ctr"/>
              <a:t>42</a:t>
            </a:fld>
            <a:endParaRPr kumimoji="1" lang="ja-JP" altLang="en-US" dirty="0">
              <a:solidFill>
                <a:schemeClr val="tx1"/>
              </a:solidFill>
            </a:endParaRPr>
          </a:p>
        </p:txBody>
      </p:sp>
      <p:sp>
        <p:nvSpPr>
          <p:cNvPr id="6" name="正方形/長方形 5"/>
          <p:cNvSpPr/>
          <p:nvPr/>
        </p:nvSpPr>
        <p:spPr>
          <a:xfrm>
            <a:off x="817578" y="764704"/>
            <a:ext cx="8707429" cy="2088232"/>
          </a:xfrm>
          <a:prstGeom prst="rect">
            <a:avLst/>
          </a:prstGeom>
          <a:ln>
            <a:noFill/>
          </a:ln>
        </p:spPr>
        <p:style>
          <a:lnRef idx="2">
            <a:schemeClr val="accent5"/>
          </a:lnRef>
          <a:fillRef idx="1">
            <a:schemeClr val="lt1"/>
          </a:fillRef>
          <a:effectRef idx="0">
            <a:schemeClr val="accent5"/>
          </a:effectRef>
          <a:fontRef idx="minor">
            <a:schemeClr val="dk1"/>
          </a:fontRef>
        </p:style>
        <p:txBody>
          <a:bodyPr lIns="72000" tIns="180000" rIns="72000" bIns="0" rtlCol="0" anchor="t" anchorCtr="0"/>
          <a:lstStyle/>
          <a:p>
            <a:pPr>
              <a:spcBef>
                <a:spcPts val="300"/>
              </a:spcBef>
            </a:pPr>
            <a:r>
              <a:rPr lang="ja-JP" altLang="en-US" dirty="0">
                <a:solidFill>
                  <a:schemeClr val="tx1"/>
                </a:solidFill>
                <a:latin typeface="ＭＳ 明朝" panose="02020609040205080304" pitchFamily="17" charset="-128"/>
                <a:ea typeface="ＭＳ 明朝" panose="02020609040205080304" pitchFamily="17" charset="-128"/>
              </a:rPr>
              <a:t>○「経済産業省 委託事業 平成</a:t>
            </a:r>
            <a:r>
              <a:rPr lang="en-US" altLang="ja-JP" dirty="0">
                <a:solidFill>
                  <a:schemeClr val="tx1"/>
                </a:solidFill>
                <a:latin typeface="ＭＳ 明朝" panose="02020609040205080304" pitchFamily="17" charset="-128"/>
                <a:ea typeface="ＭＳ 明朝" panose="02020609040205080304" pitchFamily="17" charset="-128"/>
              </a:rPr>
              <a:t>28</a:t>
            </a:r>
            <a:r>
              <a:rPr lang="ja-JP" altLang="en-US" dirty="0">
                <a:solidFill>
                  <a:schemeClr val="tx1"/>
                </a:solidFill>
                <a:latin typeface="ＭＳ 明朝" panose="02020609040205080304" pitchFamily="17" charset="-128"/>
                <a:ea typeface="ＭＳ 明朝" panose="02020609040205080304" pitchFamily="17" charset="-128"/>
              </a:rPr>
              <a:t>年度</a:t>
            </a:r>
            <a:r>
              <a:rPr lang="en-US" altLang="ja-JP" dirty="0" err="1">
                <a:solidFill>
                  <a:schemeClr val="tx1"/>
                </a:solidFill>
                <a:latin typeface="ＭＳ 明朝" panose="02020609040205080304" pitchFamily="17" charset="-128"/>
                <a:ea typeface="ＭＳ 明朝" panose="02020609040205080304" pitchFamily="17" charset="-128"/>
              </a:rPr>
              <a:t>IoT</a:t>
            </a:r>
            <a:r>
              <a:rPr lang="ja-JP" altLang="en-US" dirty="0">
                <a:solidFill>
                  <a:schemeClr val="tx1"/>
                </a:solidFill>
                <a:latin typeface="ＭＳ 明朝" panose="02020609040205080304" pitchFamily="17" charset="-128"/>
                <a:ea typeface="ＭＳ 明朝" panose="02020609040205080304" pitchFamily="17" charset="-128"/>
              </a:rPr>
              <a:t>推進のための社会システム推進事業（社会インフラ分野での</a:t>
            </a:r>
            <a:r>
              <a:rPr lang="en-US" altLang="ja-JP" dirty="0" err="1">
                <a:solidFill>
                  <a:schemeClr val="tx1"/>
                </a:solidFill>
                <a:latin typeface="ＭＳ 明朝" panose="02020609040205080304" pitchFamily="17" charset="-128"/>
                <a:ea typeface="ＭＳ 明朝" panose="02020609040205080304" pitchFamily="17" charset="-128"/>
              </a:rPr>
              <a:t>IoT</a:t>
            </a:r>
            <a:r>
              <a:rPr lang="ja-JP" altLang="en-US" dirty="0">
                <a:solidFill>
                  <a:schemeClr val="tx1"/>
                </a:solidFill>
                <a:latin typeface="ＭＳ 明朝" panose="02020609040205080304" pitchFamily="17" charset="-128"/>
                <a:ea typeface="ＭＳ 明朝" panose="02020609040205080304" pitchFamily="17" charset="-128"/>
              </a:rPr>
              <a:t>活用のための基盤整備実証プロジェクト）」水道ＣＰＳ／ＩｏＴ検討委員会（厚生労働省連携）において、今後３年間、４水道事業体を実証サイトとして、ＣＰＳ／ＩｏＴ導入による運転情報等の一元化を行い、運用・保守費等の低減等の具体的な効果を実証する。</a:t>
            </a:r>
            <a:endParaRPr lang="en-US" altLang="ja-JP" dirty="0">
              <a:solidFill>
                <a:schemeClr val="tx1"/>
              </a:solidFill>
              <a:latin typeface="ＭＳ 明朝" panose="02020609040205080304" pitchFamily="17" charset="-128"/>
              <a:ea typeface="ＭＳ 明朝" panose="02020609040205080304" pitchFamily="17" charset="-128"/>
            </a:endParaRPr>
          </a:p>
          <a:p>
            <a:pPr>
              <a:spcBef>
                <a:spcPts val="300"/>
              </a:spcBef>
            </a:pPr>
            <a:r>
              <a:rPr lang="ja-JP" altLang="en-US" dirty="0">
                <a:solidFill>
                  <a:schemeClr val="tx1"/>
                </a:solidFill>
                <a:latin typeface="ＭＳ 明朝" panose="02020609040205080304" pitchFamily="17" charset="-128"/>
                <a:ea typeface="ＭＳ 明朝" panose="02020609040205080304" pitchFamily="17" charset="-128"/>
              </a:rPr>
              <a:t>　ここで得られた知見や技術を、水道事業の広域化のツールとして活用していく予定。</a:t>
            </a:r>
            <a:endParaRPr lang="en-US" altLang="ja-JP" dirty="0">
              <a:solidFill>
                <a:schemeClr val="tx1"/>
              </a:solidFill>
              <a:latin typeface="ＭＳ 明朝" panose="02020609040205080304" pitchFamily="17" charset="-128"/>
              <a:ea typeface="ＭＳ 明朝" panose="02020609040205080304" pitchFamily="17" charset="-128"/>
            </a:endParaRPr>
          </a:p>
          <a:p>
            <a:pPr>
              <a:spcBef>
                <a:spcPts val="300"/>
              </a:spcBef>
            </a:pPr>
            <a:r>
              <a:rPr lang="ja-JP" altLang="en-US" sz="1600" dirty="0">
                <a:solidFill>
                  <a:srgbClr val="FF0000"/>
                </a:solidFill>
                <a:latin typeface="+mn-ea"/>
              </a:rPr>
              <a:t>　</a:t>
            </a:r>
            <a:endParaRPr lang="ja-JP" altLang="en-US" sz="1600" dirty="0">
              <a:solidFill>
                <a:schemeClr val="tx1"/>
              </a:solidFill>
              <a:latin typeface="+mn-ea"/>
            </a:endParaRPr>
          </a:p>
        </p:txBody>
      </p:sp>
    </p:spTree>
    <p:extLst>
      <p:ext uri="{BB962C8B-B14F-4D97-AF65-F5344CB8AC3E}">
        <p14:creationId xmlns:p14="http://schemas.microsoft.com/office/powerpoint/2010/main" val="3614438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373571" y="-14132"/>
            <a:ext cx="9144000" cy="586854"/>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p>
            <a:pPr algn="ctr">
              <a:defRPr/>
            </a:pPr>
            <a:r>
              <a:rPr lang="ja-JP" altLang="en-US" sz="2800" dirty="0">
                <a:solidFill>
                  <a:prstClr val="white"/>
                </a:solidFill>
              </a:rPr>
              <a:t>課題</a:t>
            </a:r>
          </a:p>
        </p:txBody>
      </p:sp>
      <p:sp>
        <p:nvSpPr>
          <p:cNvPr id="4" name="テキスト ボックス 3"/>
          <p:cNvSpPr txBox="1"/>
          <p:nvPr/>
        </p:nvSpPr>
        <p:spPr>
          <a:xfrm>
            <a:off x="1136582" y="1340769"/>
            <a:ext cx="7919685" cy="4708981"/>
          </a:xfrm>
          <a:prstGeom prst="rect">
            <a:avLst/>
          </a:prstGeom>
          <a:noFill/>
          <a:ln w="41275">
            <a:noFill/>
          </a:ln>
        </p:spPr>
        <p:txBody>
          <a:bodyPr wrap="square" rtlCol="0">
            <a:spAutoFit/>
          </a:bodyPr>
          <a:lstStyle/>
          <a:p>
            <a:r>
              <a:rPr lang="ja-JP" altLang="en-US" sz="2800" dirty="0"/>
              <a:t>○小規模事業者が水道事業を行う難しさ</a:t>
            </a:r>
            <a:endParaRPr lang="en-US" altLang="ja-JP" sz="2800" dirty="0"/>
          </a:p>
          <a:p>
            <a:r>
              <a:rPr lang="ja-JP" altLang="en-US" sz="2800" dirty="0"/>
              <a:t>　　　　</a:t>
            </a:r>
            <a:r>
              <a:rPr lang="ja-JP" altLang="en-US" sz="2400" dirty="0"/>
              <a:t>職員数の不足、技術的・経営的ノウハウの継承</a:t>
            </a:r>
          </a:p>
          <a:p>
            <a:r>
              <a:rPr lang="ja-JP" altLang="en-US" sz="2400" dirty="0"/>
              <a:t>　　　　　日常業務が精一杯、計画的な対応困難</a:t>
            </a:r>
            <a:endParaRPr lang="en-US" altLang="ja-JP" sz="2800" dirty="0"/>
          </a:p>
          <a:p>
            <a:r>
              <a:rPr lang="ja-JP" altLang="en-US" sz="2800" dirty="0"/>
              <a:t>　　　　</a:t>
            </a:r>
            <a:r>
              <a:rPr lang="ja-JP" altLang="en-US" sz="2400" dirty="0"/>
              <a:t>災害対応（応援、受け入れ）</a:t>
            </a:r>
            <a:endParaRPr lang="en-US" altLang="ja-JP" sz="2800" dirty="0"/>
          </a:p>
          <a:p>
            <a:r>
              <a:rPr lang="ja-JP" altLang="en-US" sz="2400" dirty="0"/>
              <a:t>　　　　　　　</a:t>
            </a:r>
            <a:r>
              <a:rPr lang="en-US" altLang="ja-JP" sz="2400" dirty="0"/>
              <a:t>※</a:t>
            </a:r>
            <a:r>
              <a:rPr lang="ja-JP" altLang="en-US" sz="2400" dirty="0"/>
              <a:t>平時から対応を行っておくことが重要</a:t>
            </a:r>
            <a:endParaRPr lang="en-US" altLang="ja-JP" sz="2400" dirty="0"/>
          </a:p>
          <a:p>
            <a:r>
              <a:rPr lang="ja-JP" altLang="en-US" sz="2800" dirty="0"/>
              <a:t>○事業者間の連携・協力の重要性</a:t>
            </a:r>
            <a:endParaRPr lang="en-US" altLang="ja-JP" sz="2800" dirty="0"/>
          </a:p>
          <a:p>
            <a:r>
              <a:rPr lang="ja-JP" altLang="en-US" sz="2800" dirty="0"/>
              <a:t>○施設及び管路の耐震化の促進</a:t>
            </a:r>
            <a:endParaRPr lang="en-US" altLang="ja-JP" sz="2800" dirty="0"/>
          </a:p>
          <a:p>
            <a:r>
              <a:rPr lang="ja-JP" altLang="en-US" sz="2800" dirty="0"/>
              <a:t>○アセットマネジメントによる計画的な更新の重要性</a:t>
            </a:r>
            <a:endParaRPr lang="en-US" altLang="ja-JP" sz="2800" dirty="0"/>
          </a:p>
          <a:p>
            <a:r>
              <a:rPr lang="ja-JP" altLang="en-US" sz="2800" dirty="0"/>
              <a:t>○必要な予算の確保</a:t>
            </a:r>
          </a:p>
          <a:p>
            <a:r>
              <a:rPr lang="ja-JP" altLang="en-US" sz="2800" dirty="0"/>
              <a:t>○消費者を含めた関係者の問題意識の共有</a:t>
            </a:r>
          </a:p>
          <a:p>
            <a:r>
              <a:rPr lang="ja-JP" altLang="en-US" sz="2800" dirty="0"/>
              <a:t>○アジアを中心とした各国との連携</a:t>
            </a:r>
            <a:endParaRPr lang="en-US" altLang="ja-JP" sz="2800" dirty="0"/>
          </a:p>
        </p:txBody>
      </p:sp>
      <p:sp>
        <p:nvSpPr>
          <p:cNvPr id="2" name="スライド番号プレースホルダー 1"/>
          <p:cNvSpPr>
            <a:spLocks noGrp="1"/>
          </p:cNvSpPr>
          <p:nvPr>
            <p:ph type="sldNum" sz="quarter" idx="12"/>
          </p:nvPr>
        </p:nvSpPr>
        <p:spPr/>
        <p:txBody>
          <a:bodyPr/>
          <a:lstStyle/>
          <a:p>
            <a:fld id="{332EF2D9-00D6-42E9-8D21-4B2B9FE66B7A}" type="slidenum">
              <a:rPr lang="ja-JP" altLang="en-US" smtClean="0"/>
              <a:pPr/>
              <a:t>43</a:t>
            </a:fld>
            <a:endParaRPr lang="ja-JP" altLang="en-US" dirty="0"/>
          </a:p>
        </p:txBody>
      </p:sp>
    </p:spTree>
    <p:extLst>
      <p:ext uri="{BB962C8B-B14F-4D97-AF65-F5344CB8AC3E}">
        <p14:creationId xmlns:p14="http://schemas.microsoft.com/office/powerpoint/2010/main" val="2178336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79517" y="1988840"/>
            <a:ext cx="9127014" cy="12241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400" b="1" dirty="0">
                <a:solidFill>
                  <a:prstClr val="white"/>
                </a:solidFill>
                <a:latin typeface="HG丸ｺﾞｼｯｸM-PRO" pitchFamily="50" charset="-128"/>
                <a:ea typeface="HG丸ｺﾞｼｯｸM-PRO" pitchFamily="50" charset="-128"/>
              </a:rPr>
              <a:t>２．これからの水道と水道法の改正</a:t>
            </a:r>
          </a:p>
        </p:txBody>
      </p:sp>
      <p:sp>
        <p:nvSpPr>
          <p:cNvPr id="3"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latin typeface="Arial Unicode MS" panose="020B0604020202020204" pitchFamily="50" charset="-128"/>
                <a:ea typeface="Arial Unicode MS" panose="020B0604020202020204" pitchFamily="50" charset="-128"/>
                <a:cs typeface="Arial Unicode MS" panose="020B0604020202020204" pitchFamily="50" charset="-128"/>
              </a:rPr>
              <a:pPr/>
              <a:t>44</a:t>
            </a:fld>
            <a:endParaRPr lang="ja-JP" altLang="en-US" sz="1600" b="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909749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370734" y="27798"/>
            <a:ext cx="9144000" cy="520882"/>
          </a:xfrm>
          <a:prstGeom prst="roundRect">
            <a:avLst/>
          </a:prstGeom>
          <a:ln/>
        </p:spPr>
        <p:style>
          <a:lnRef idx="0">
            <a:schemeClr val="accent1"/>
          </a:lnRef>
          <a:fillRef idx="3">
            <a:schemeClr val="accent1"/>
          </a:fillRef>
          <a:effectRef idx="3">
            <a:schemeClr val="accent1"/>
          </a:effectRef>
          <a:fontRef idx="minor">
            <a:schemeClr val="lt1"/>
          </a:fontRef>
        </p:style>
        <p:txBody>
          <a:bodyPr lIns="82834" tIns="41417" rIns="82834" bIns="41417" anchor="ctr"/>
          <a:lstStyle/>
          <a:p>
            <a:pPr algn="ctr">
              <a:defRPr/>
            </a:pPr>
            <a:r>
              <a:rPr kumimoji="0" lang="ja-JP" altLang="en-US" sz="2800" kern="0" dirty="0">
                <a:solidFill>
                  <a:schemeClr val="bg1"/>
                </a:solidFill>
                <a:latin typeface="HGSｺﾞｼｯｸE" panose="020B0900000000000000" pitchFamily="50" charset="-128"/>
                <a:ea typeface="HGSｺﾞｼｯｸE" panose="020B0900000000000000" pitchFamily="50" charset="-128"/>
              </a:rPr>
              <a:t>新水道ビジョンの策定</a:t>
            </a:r>
          </a:p>
        </p:txBody>
      </p:sp>
      <p:sp>
        <p:nvSpPr>
          <p:cNvPr id="30" name="スライド番号プレースホルダー 3"/>
          <p:cNvSpPr>
            <a:spLocks noGrp="1"/>
          </p:cNvSpPr>
          <p:nvPr>
            <p:ph type="sldNum" sz="quarter" idx="12"/>
          </p:nvPr>
        </p:nvSpPr>
        <p:spPr>
          <a:xfrm>
            <a:off x="8985251" y="6388129"/>
            <a:ext cx="504825" cy="385763"/>
          </a:xfrm>
        </p:spPr>
        <p:txBody>
          <a:bodyPr/>
          <a:lstStyle/>
          <a:p>
            <a:pPr>
              <a:defRPr/>
            </a:pPr>
            <a:fld id="{962D16E5-B09C-4A1B-B68A-8CFE8E7DF20C}" type="slidenum">
              <a:rPr lang="ja-JP" altLang="en-US" smtClean="0"/>
              <a:pPr>
                <a:defRPr/>
              </a:pPr>
              <a:t>45</a:t>
            </a:fld>
            <a:endParaRPr lang="ja-JP" altLang="en-US" dirty="0"/>
          </a:p>
        </p:txBody>
      </p:sp>
      <p:sp>
        <p:nvSpPr>
          <p:cNvPr id="17" name="角丸四角形 16"/>
          <p:cNvSpPr/>
          <p:nvPr/>
        </p:nvSpPr>
        <p:spPr>
          <a:xfrm>
            <a:off x="630253" y="2687638"/>
            <a:ext cx="5267325" cy="425450"/>
          </a:xfrm>
          <a:prstGeom prst="roundRect">
            <a:avLst/>
          </a:prstGeom>
          <a:gradFill>
            <a:gsLst>
              <a:gs pos="0">
                <a:schemeClr val="tx2">
                  <a:lumMod val="60000"/>
                  <a:lumOff val="40000"/>
                </a:schemeClr>
              </a:gs>
              <a:gs pos="54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b="1" u="sng" dirty="0">
                <a:solidFill>
                  <a:schemeClr val="tx1"/>
                </a:solidFill>
              </a:rPr>
              <a:t>新水道ビジョン（平成</a:t>
            </a:r>
            <a:r>
              <a:rPr lang="en-US" altLang="ja-JP" b="1" u="sng" dirty="0">
                <a:solidFill>
                  <a:schemeClr val="tx1"/>
                </a:solidFill>
              </a:rPr>
              <a:t>25</a:t>
            </a:r>
            <a:r>
              <a:rPr lang="ja-JP" altLang="en-US" b="1" u="sng" dirty="0">
                <a:solidFill>
                  <a:schemeClr val="tx1"/>
                </a:solidFill>
              </a:rPr>
              <a:t>年</a:t>
            </a:r>
            <a:r>
              <a:rPr lang="en-US" altLang="ja-JP" b="1" u="sng" dirty="0">
                <a:solidFill>
                  <a:schemeClr val="tx1"/>
                </a:solidFill>
              </a:rPr>
              <a:t>3</a:t>
            </a:r>
            <a:r>
              <a:rPr lang="ja-JP" altLang="en-US" b="1" u="sng" dirty="0">
                <a:solidFill>
                  <a:schemeClr val="tx1"/>
                </a:solidFill>
              </a:rPr>
              <a:t>月公表）</a:t>
            </a:r>
          </a:p>
        </p:txBody>
      </p:sp>
      <p:sp>
        <p:nvSpPr>
          <p:cNvPr id="18" name="下矢印 17"/>
          <p:cNvSpPr/>
          <p:nvPr/>
        </p:nvSpPr>
        <p:spPr>
          <a:xfrm rot="16200000">
            <a:off x="2997201" y="3852863"/>
            <a:ext cx="1865312" cy="3344863"/>
          </a:xfrm>
          <a:prstGeom prst="downArrow">
            <a:avLst>
              <a:gd name="adj1" fmla="val 75225"/>
              <a:gd name="adj2" fmla="val 17347"/>
            </a:avLst>
          </a:prstGeom>
          <a:solidFill>
            <a:srgbClr val="FF7C8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endParaRPr lang="ja-JP" altLang="en-US" dirty="0">
              <a:solidFill>
                <a:schemeClr val="tx1"/>
              </a:solidFill>
            </a:endParaRPr>
          </a:p>
        </p:txBody>
      </p:sp>
      <p:sp>
        <p:nvSpPr>
          <p:cNvPr id="21" name="角丸四角形 20"/>
          <p:cNvSpPr/>
          <p:nvPr/>
        </p:nvSpPr>
        <p:spPr>
          <a:xfrm>
            <a:off x="5795213" y="5218021"/>
            <a:ext cx="3501185" cy="1371600"/>
          </a:xfrm>
          <a:prstGeom prst="roundRect">
            <a:avLst/>
          </a:prstGeom>
          <a:gradFill flip="none" rotWithShape="1">
            <a:gsLst>
              <a:gs pos="0">
                <a:schemeClr val="tx2">
                  <a:lumMod val="60000"/>
                  <a:lumOff val="40000"/>
                </a:schemeClr>
              </a:gs>
              <a:gs pos="80000">
                <a:schemeClr val="tx2">
                  <a:lumMod val="40000"/>
                  <a:lumOff val="60000"/>
                </a:schemeClr>
              </a:gs>
              <a:gs pos="100000">
                <a:schemeClr val="tx2">
                  <a:lumMod val="20000"/>
                  <a:lumOff val="80000"/>
                </a:schemeClr>
              </a:gs>
            </a:gsLst>
            <a:lin ang="16200000" scaled="1"/>
            <a:tileRect/>
          </a:gradFill>
          <a:ln w="25400">
            <a:solidFill>
              <a:schemeClr val="tx1">
                <a:lumMod val="95000"/>
                <a:lumOff val="5000"/>
                <a:alpha val="60000"/>
              </a:schemeClr>
            </a:solidFill>
          </a:ln>
        </p:spPr>
        <p:style>
          <a:lnRef idx="0">
            <a:schemeClr val="accent1"/>
          </a:lnRef>
          <a:fillRef idx="3">
            <a:schemeClr val="accent1"/>
          </a:fillRef>
          <a:effectRef idx="3">
            <a:schemeClr val="accent1"/>
          </a:effectRef>
          <a:fontRef idx="minor">
            <a:schemeClr val="lt1"/>
          </a:fontRef>
        </p:style>
        <p:txBody>
          <a:bodyPr/>
          <a:lstStyle/>
          <a:p>
            <a:pPr>
              <a:defRPr/>
            </a:pPr>
            <a:r>
              <a:rPr lang="ja-JP" altLang="en-US" sz="1600" dirty="0">
                <a:solidFill>
                  <a:schemeClr val="tx1"/>
                </a:solidFill>
              </a:rPr>
              <a:t>各種方策の推進（例）</a:t>
            </a:r>
            <a:endParaRPr lang="en-US" altLang="ja-JP" sz="1600" dirty="0">
              <a:solidFill>
                <a:schemeClr val="tx1"/>
              </a:solidFill>
            </a:endParaRPr>
          </a:p>
          <a:p>
            <a:pPr>
              <a:defRPr/>
            </a:pPr>
            <a:endParaRPr lang="en-US" altLang="ja-JP" sz="200" dirty="0">
              <a:solidFill>
                <a:schemeClr val="tx1"/>
              </a:solidFill>
            </a:endParaRPr>
          </a:p>
          <a:p>
            <a:pPr>
              <a:buFont typeface="Wingdings" pitchFamily="2" charset="2"/>
              <a:buChar char="ü"/>
              <a:defRPr/>
            </a:pPr>
            <a:r>
              <a:rPr lang="ja-JP" altLang="en-US" sz="1400" b="1" u="sng" dirty="0">
                <a:solidFill>
                  <a:srgbClr val="C00000"/>
                </a:solidFill>
              </a:rPr>
              <a:t>アセットマネジメントの徹底</a:t>
            </a:r>
            <a:endParaRPr lang="en-US" altLang="ja-JP" sz="1400" b="1" u="sng" dirty="0">
              <a:solidFill>
                <a:srgbClr val="C00000"/>
              </a:solidFill>
            </a:endParaRPr>
          </a:p>
          <a:p>
            <a:pPr>
              <a:buFont typeface="Wingdings" pitchFamily="2" charset="2"/>
              <a:buChar char="ü"/>
              <a:defRPr/>
            </a:pPr>
            <a:r>
              <a:rPr lang="ja-JP" altLang="en-US" sz="1400" b="1" u="sng" dirty="0">
                <a:solidFill>
                  <a:srgbClr val="C00000"/>
                </a:solidFill>
              </a:rPr>
              <a:t>水道施設のレベルアップ</a:t>
            </a:r>
            <a:endParaRPr lang="en-US" altLang="ja-JP" sz="1400" b="1" u="sng" dirty="0">
              <a:solidFill>
                <a:srgbClr val="C00000"/>
              </a:solidFill>
            </a:endParaRPr>
          </a:p>
          <a:p>
            <a:pPr>
              <a:defRPr/>
            </a:pPr>
            <a:r>
              <a:rPr lang="ja-JP" altLang="en-US" sz="1400" dirty="0">
                <a:solidFill>
                  <a:srgbClr val="C00000"/>
                </a:solidFill>
              </a:rPr>
              <a:t>　</a:t>
            </a:r>
            <a:r>
              <a:rPr lang="ja-JP" altLang="en-US" sz="1200" b="1" dirty="0">
                <a:solidFill>
                  <a:schemeClr val="tx1"/>
                </a:solidFill>
              </a:rPr>
              <a:t>・施設更新、耐震化</a:t>
            </a:r>
            <a:endParaRPr lang="en-US" altLang="ja-JP" sz="1200" b="1" dirty="0">
              <a:solidFill>
                <a:schemeClr val="tx1"/>
              </a:solidFill>
            </a:endParaRPr>
          </a:p>
          <a:p>
            <a:pPr>
              <a:buFont typeface="Wingdings" pitchFamily="2" charset="2"/>
              <a:buChar char="ü"/>
              <a:defRPr/>
            </a:pPr>
            <a:r>
              <a:rPr lang="ja-JP" altLang="en-US" sz="1400" b="1" u="sng" dirty="0">
                <a:solidFill>
                  <a:srgbClr val="C00000"/>
                </a:solidFill>
              </a:rPr>
              <a:t>広域化・官民連携等による組織力アップ</a:t>
            </a:r>
            <a:endParaRPr lang="en-US" altLang="ja-JP" sz="1400" b="1" u="sng" dirty="0">
              <a:solidFill>
                <a:srgbClr val="C00000"/>
              </a:solidFill>
            </a:endParaRPr>
          </a:p>
        </p:txBody>
      </p:sp>
      <p:sp>
        <p:nvSpPr>
          <p:cNvPr id="22" name="メモ 21"/>
          <p:cNvSpPr/>
          <p:nvPr/>
        </p:nvSpPr>
        <p:spPr>
          <a:xfrm>
            <a:off x="488957" y="3376620"/>
            <a:ext cx="5472113" cy="650875"/>
          </a:xfrm>
          <a:prstGeom prst="foldedCorner">
            <a:avLst>
              <a:gd name="adj" fmla="val 7313"/>
            </a:avLst>
          </a:prstGeom>
          <a:gradFill>
            <a:gsLst>
              <a:gs pos="0">
                <a:schemeClr val="tx2">
                  <a:lumMod val="60000"/>
                  <a:lumOff val="40000"/>
                </a:schemeClr>
              </a:gs>
              <a:gs pos="53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b="1" dirty="0">
                <a:solidFill>
                  <a:schemeClr val="tx1"/>
                </a:solidFill>
              </a:rPr>
              <a:t>【</a:t>
            </a:r>
            <a:r>
              <a:rPr lang="ja-JP" altLang="en-US" b="1" dirty="0">
                <a:solidFill>
                  <a:schemeClr val="tx1"/>
                </a:solidFill>
              </a:rPr>
              <a:t>　基本理念　</a:t>
            </a:r>
            <a:r>
              <a:rPr lang="en-US" altLang="ja-JP" b="1" dirty="0">
                <a:solidFill>
                  <a:schemeClr val="tx1"/>
                </a:solidFill>
              </a:rPr>
              <a:t>】</a:t>
            </a:r>
          </a:p>
          <a:p>
            <a:pPr algn="ctr">
              <a:defRPr/>
            </a:pPr>
            <a:r>
              <a:rPr lang="ja-JP" altLang="en-US" b="1" dirty="0">
                <a:solidFill>
                  <a:schemeClr val="tx1"/>
                </a:solidFill>
              </a:rPr>
              <a:t>地域とともに、信頼を未来につなぐ日本の水道</a:t>
            </a:r>
          </a:p>
        </p:txBody>
      </p:sp>
      <p:sp>
        <p:nvSpPr>
          <p:cNvPr id="23" name="角丸四角形 22"/>
          <p:cNvSpPr/>
          <p:nvPr/>
        </p:nvSpPr>
        <p:spPr>
          <a:xfrm>
            <a:off x="549275" y="4556125"/>
            <a:ext cx="1708150" cy="2033588"/>
          </a:xfrm>
          <a:prstGeom prst="roundRect">
            <a:avLst>
              <a:gd name="adj" fmla="val 990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tx1"/>
              </a:solidFill>
            </a:endParaRPr>
          </a:p>
        </p:txBody>
      </p:sp>
      <p:sp>
        <p:nvSpPr>
          <p:cNvPr id="24" name="正方形/長方形 23"/>
          <p:cNvSpPr/>
          <p:nvPr/>
        </p:nvSpPr>
        <p:spPr>
          <a:xfrm>
            <a:off x="596900" y="5949950"/>
            <a:ext cx="1589088" cy="54133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b="1" dirty="0">
                <a:solidFill>
                  <a:schemeClr val="tx1"/>
                </a:solidFill>
              </a:rPr>
              <a:t>持続</a:t>
            </a:r>
            <a:endParaRPr lang="en-US" altLang="ja-JP" dirty="0">
              <a:solidFill>
                <a:schemeClr val="tx1"/>
              </a:solidFill>
            </a:endParaRPr>
          </a:p>
          <a:p>
            <a:pPr algn="ctr">
              <a:defRPr/>
            </a:pPr>
            <a:r>
              <a:rPr lang="ja-JP" altLang="en-US" sz="1400" dirty="0">
                <a:solidFill>
                  <a:schemeClr val="tx1"/>
                </a:solidFill>
              </a:rPr>
              <a:t>持続性の確保</a:t>
            </a:r>
            <a:endParaRPr lang="en-US" altLang="ja-JP" sz="1400" dirty="0">
              <a:solidFill>
                <a:schemeClr val="tx1"/>
              </a:solidFill>
            </a:endParaRPr>
          </a:p>
        </p:txBody>
      </p:sp>
      <p:sp>
        <p:nvSpPr>
          <p:cNvPr id="25" name="正方形/長方形 24"/>
          <p:cNvSpPr/>
          <p:nvPr/>
        </p:nvSpPr>
        <p:spPr>
          <a:xfrm>
            <a:off x="630238" y="4691063"/>
            <a:ext cx="1566862" cy="54451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b="1" dirty="0">
                <a:solidFill>
                  <a:schemeClr val="tx1"/>
                </a:solidFill>
              </a:rPr>
              <a:t>安全</a:t>
            </a:r>
            <a:endParaRPr lang="en-US" altLang="ja-JP" dirty="0">
              <a:solidFill>
                <a:schemeClr val="tx1"/>
              </a:solidFill>
            </a:endParaRPr>
          </a:p>
          <a:p>
            <a:pPr algn="ctr">
              <a:defRPr/>
            </a:pPr>
            <a:r>
              <a:rPr lang="ja-JP" altLang="en-US" sz="1400" dirty="0">
                <a:solidFill>
                  <a:schemeClr val="tx1"/>
                </a:solidFill>
              </a:rPr>
              <a:t>安全な水の供給</a:t>
            </a:r>
            <a:endParaRPr lang="en-US" altLang="ja-JP" sz="1400" dirty="0">
              <a:solidFill>
                <a:schemeClr val="tx1"/>
              </a:solidFill>
            </a:endParaRPr>
          </a:p>
        </p:txBody>
      </p:sp>
      <p:sp>
        <p:nvSpPr>
          <p:cNvPr id="29" name="正方形/長方形 28"/>
          <p:cNvSpPr/>
          <p:nvPr/>
        </p:nvSpPr>
        <p:spPr>
          <a:xfrm>
            <a:off x="588965" y="5326063"/>
            <a:ext cx="1597025" cy="5778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b="1" dirty="0">
                <a:solidFill>
                  <a:schemeClr val="tx1"/>
                </a:solidFill>
              </a:rPr>
              <a:t>強靱</a:t>
            </a:r>
            <a:endParaRPr lang="en-US" altLang="ja-JP" dirty="0">
              <a:solidFill>
                <a:schemeClr val="tx1"/>
              </a:solidFill>
            </a:endParaRPr>
          </a:p>
          <a:p>
            <a:pPr algn="ctr">
              <a:defRPr/>
            </a:pPr>
            <a:r>
              <a:rPr lang="ja-JP" altLang="en-US" sz="1400" dirty="0">
                <a:solidFill>
                  <a:schemeClr val="tx1"/>
                </a:solidFill>
              </a:rPr>
              <a:t>強靱な水道の構築</a:t>
            </a:r>
            <a:endParaRPr lang="en-US" altLang="ja-JP" sz="1400" dirty="0">
              <a:solidFill>
                <a:schemeClr val="tx1"/>
              </a:solidFill>
            </a:endParaRPr>
          </a:p>
        </p:txBody>
      </p:sp>
      <p:sp>
        <p:nvSpPr>
          <p:cNvPr id="32" name="テキスト ボックス 31"/>
          <p:cNvSpPr txBox="1"/>
          <p:nvPr/>
        </p:nvSpPr>
        <p:spPr>
          <a:xfrm>
            <a:off x="477839" y="4135438"/>
            <a:ext cx="1900237" cy="36830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ja-JP" altLang="en-US" b="1" dirty="0"/>
              <a:t>取組みの方向性</a:t>
            </a:r>
          </a:p>
        </p:txBody>
      </p:sp>
      <p:sp>
        <p:nvSpPr>
          <p:cNvPr id="10257" name="テキスト ボックス 32"/>
          <p:cNvSpPr txBox="1">
            <a:spLocks noChangeArrowheads="1"/>
          </p:cNvSpPr>
          <p:nvPr/>
        </p:nvSpPr>
        <p:spPr bwMode="auto">
          <a:xfrm>
            <a:off x="2451100" y="4154490"/>
            <a:ext cx="1828800" cy="33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1" dirty="0">
                <a:latin typeface="Arial" charset="0"/>
              </a:rPr>
              <a:t>方策推進の要素</a:t>
            </a:r>
          </a:p>
        </p:txBody>
      </p:sp>
      <p:sp>
        <p:nvSpPr>
          <p:cNvPr id="34" name="正方形/長方形 33"/>
          <p:cNvSpPr/>
          <p:nvPr/>
        </p:nvSpPr>
        <p:spPr>
          <a:xfrm>
            <a:off x="465140" y="3178182"/>
            <a:ext cx="8963025" cy="3508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6" name="角丸四角形 35"/>
          <p:cNvSpPr/>
          <p:nvPr/>
        </p:nvSpPr>
        <p:spPr>
          <a:xfrm>
            <a:off x="681038" y="692156"/>
            <a:ext cx="8699500" cy="614363"/>
          </a:xfrm>
          <a:prstGeom prst="roundRect">
            <a:avLst/>
          </a:prstGeom>
          <a:gradFill flip="none" rotWithShape="1">
            <a:gsLst>
              <a:gs pos="0">
                <a:schemeClr val="tx2">
                  <a:lumMod val="60000"/>
                  <a:lumOff val="40000"/>
                </a:schemeClr>
              </a:gs>
              <a:gs pos="53000">
                <a:schemeClr val="accent1">
                  <a:tint val="37000"/>
                  <a:satMod val="300000"/>
                </a:schemeClr>
              </a:gs>
              <a:gs pos="100000">
                <a:schemeClr val="accent1">
                  <a:tint val="15000"/>
                  <a:satMod val="350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b="1" dirty="0">
                <a:solidFill>
                  <a:schemeClr val="tx1"/>
                </a:solidFill>
              </a:rPr>
              <a:t>平成１６年６月</a:t>
            </a:r>
            <a:r>
              <a:rPr lang="ja-JP" altLang="en-US" dirty="0">
                <a:solidFill>
                  <a:schemeClr val="tx1"/>
                </a:solidFill>
              </a:rPr>
              <a:t>　　　</a:t>
            </a:r>
            <a:r>
              <a:rPr lang="ja-JP" altLang="en-US" b="1" dirty="0">
                <a:solidFill>
                  <a:schemeClr val="tx1"/>
                </a:solidFill>
              </a:rPr>
              <a:t>水道ビジョンを策定</a:t>
            </a:r>
            <a:endParaRPr lang="en-US" altLang="ja-JP" b="1" dirty="0">
              <a:solidFill>
                <a:schemeClr val="tx1"/>
              </a:solidFill>
            </a:endParaRPr>
          </a:p>
          <a:p>
            <a:pPr algn="ctr">
              <a:defRPr/>
            </a:pPr>
            <a:r>
              <a:rPr lang="ja-JP" altLang="en-US" sz="1100" dirty="0">
                <a:solidFill>
                  <a:schemeClr val="tx1"/>
                </a:solidFill>
              </a:rPr>
              <a:t>水道のあるべき将来像について、関係者が共通の目標を持ち、その実現に向けて取り組んでいくための具体的な施策や工程を示す。</a:t>
            </a:r>
            <a:r>
              <a:rPr lang="ja-JP" altLang="en-US" dirty="0">
                <a:solidFill>
                  <a:schemeClr val="tx1"/>
                </a:solidFill>
              </a:rPr>
              <a:t>　</a:t>
            </a:r>
            <a:endParaRPr lang="ja-JP" altLang="en-US" b="1" dirty="0">
              <a:solidFill>
                <a:schemeClr val="tx1"/>
              </a:solidFill>
            </a:endParaRPr>
          </a:p>
        </p:txBody>
      </p:sp>
      <p:sp>
        <p:nvSpPr>
          <p:cNvPr id="37" name="角丸四角形 36"/>
          <p:cNvSpPr/>
          <p:nvPr/>
        </p:nvSpPr>
        <p:spPr>
          <a:xfrm>
            <a:off x="5779171" y="4219433"/>
            <a:ext cx="3501185" cy="910389"/>
          </a:xfrm>
          <a:prstGeom prst="roundRect">
            <a:avLst/>
          </a:prstGeom>
          <a:gradFill flip="none" rotWithShape="1">
            <a:gsLst>
              <a:gs pos="0">
                <a:schemeClr val="tx2">
                  <a:lumMod val="60000"/>
                  <a:lumOff val="40000"/>
                </a:schemeClr>
              </a:gs>
              <a:gs pos="80000">
                <a:schemeClr val="tx2">
                  <a:lumMod val="40000"/>
                  <a:lumOff val="60000"/>
                </a:schemeClr>
              </a:gs>
              <a:gs pos="100000">
                <a:schemeClr val="tx2">
                  <a:lumMod val="20000"/>
                  <a:lumOff val="80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a:lstStyle/>
          <a:p>
            <a:pPr>
              <a:defRPr/>
            </a:pPr>
            <a:r>
              <a:rPr lang="ja-JP" altLang="en-US" sz="1600" dirty="0">
                <a:solidFill>
                  <a:schemeClr val="tx1"/>
                </a:solidFill>
              </a:rPr>
              <a:t>役割分担の明示</a:t>
            </a:r>
            <a:endParaRPr lang="en-US" altLang="ja-JP" sz="1600" dirty="0">
              <a:solidFill>
                <a:schemeClr val="tx1"/>
              </a:solidFill>
            </a:endParaRPr>
          </a:p>
          <a:p>
            <a:pPr>
              <a:defRPr/>
            </a:pPr>
            <a:endParaRPr lang="en-US" altLang="ja-JP" sz="200" dirty="0">
              <a:solidFill>
                <a:schemeClr val="tx1"/>
              </a:solidFill>
            </a:endParaRPr>
          </a:p>
          <a:p>
            <a:pPr>
              <a:buFont typeface="Wingdings" pitchFamily="2" charset="2"/>
              <a:buChar char="ü"/>
              <a:defRPr/>
            </a:pPr>
            <a:r>
              <a:rPr lang="ja-JP" altLang="en-US" sz="1400" b="1" u="sng" dirty="0">
                <a:solidFill>
                  <a:srgbClr val="C00000"/>
                </a:solidFill>
              </a:rPr>
              <a:t>都道府県ビジョンの策定</a:t>
            </a:r>
            <a:endParaRPr lang="en-US" altLang="ja-JP" sz="1200" dirty="0">
              <a:solidFill>
                <a:schemeClr val="tx1"/>
              </a:solidFill>
            </a:endParaRPr>
          </a:p>
          <a:p>
            <a:pPr>
              <a:buFont typeface="Wingdings" pitchFamily="2" charset="2"/>
              <a:buChar char="ü"/>
              <a:defRPr/>
            </a:pPr>
            <a:r>
              <a:rPr lang="ja-JP" altLang="en-US" sz="1400" b="1" u="sng" dirty="0">
                <a:solidFill>
                  <a:srgbClr val="C00000"/>
                </a:solidFill>
              </a:rPr>
              <a:t>水道事業ビジョンの策定</a:t>
            </a:r>
            <a:endParaRPr lang="en-US" altLang="ja-JP" sz="1400" b="1" u="sng" dirty="0">
              <a:solidFill>
                <a:srgbClr val="C00000"/>
              </a:solidFill>
            </a:endParaRPr>
          </a:p>
        </p:txBody>
      </p:sp>
      <p:sp>
        <p:nvSpPr>
          <p:cNvPr id="39" name="正方形/長方形 38"/>
          <p:cNvSpPr/>
          <p:nvPr/>
        </p:nvSpPr>
        <p:spPr>
          <a:xfrm>
            <a:off x="4364038" y="5314979"/>
            <a:ext cx="1130300" cy="481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方策の推進</a:t>
            </a:r>
          </a:p>
        </p:txBody>
      </p:sp>
      <p:sp>
        <p:nvSpPr>
          <p:cNvPr id="40" name="角丸四角形 39"/>
          <p:cNvSpPr/>
          <p:nvPr/>
        </p:nvSpPr>
        <p:spPr>
          <a:xfrm>
            <a:off x="1584325" y="1377950"/>
            <a:ext cx="7315200" cy="1258888"/>
          </a:xfrm>
          <a:prstGeom prst="roundRect">
            <a:avLst>
              <a:gd name="adj" fmla="val 9318"/>
            </a:avLst>
          </a:prstGeom>
          <a:noFill/>
        </p:spPr>
        <p:style>
          <a:lnRef idx="2">
            <a:schemeClr val="accent1">
              <a:shade val="50000"/>
            </a:schemeClr>
          </a:lnRef>
          <a:fillRef idx="1">
            <a:schemeClr val="accent1"/>
          </a:fillRef>
          <a:effectRef idx="0">
            <a:schemeClr val="accent1"/>
          </a:effectRef>
          <a:fontRef idx="minor">
            <a:schemeClr val="lt1"/>
          </a:fontRef>
        </p:style>
        <p:txBody>
          <a:bodyPr anchor="b"/>
          <a:lstStyle/>
          <a:p>
            <a:pPr>
              <a:lnSpc>
                <a:spcPts val="1000"/>
              </a:lnSpc>
              <a:spcAft>
                <a:spcPts val="600"/>
              </a:spcAft>
              <a:defRPr/>
            </a:pPr>
            <a:r>
              <a:rPr lang="ja-JP" altLang="en-US" sz="1600" dirty="0">
                <a:solidFill>
                  <a:schemeClr val="tx1"/>
                </a:solidFill>
              </a:rPr>
              <a:t>～　</a:t>
            </a:r>
            <a:r>
              <a:rPr lang="ja-JP" altLang="en-US" sz="1400" dirty="0">
                <a:solidFill>
                  <a:schemeClr val="tx1"/>
                </a:solidFill>
              </a:rPr>
              <a:t>水道ビジョン（平成</a:t>
            </a:r>
            <a:r>
              <a:rPr lang="en-US" altLang="ja-JP" sz="1400" dirty="0">
                <a:solidFill>
                  <a:schemeClr val="tx1"/>
                </a:solidFill>
              </a:rPr>
              <a:t>16</a:t>
            </a:r>
            <a:r>
              <a:rPr lang="ja-JP" altLang="en-US" sz="1400" dirty="0">
                <a:solidFill>
                  <a:schemeClr val="tx1"/>
                </a:solidFill>
              </a:rPr>
              <a:t>年</a:t>
            </a:r>
            <a:r>
              <a:rPr lang="en-US" altLang="ja-JP" sz="1400" dirty="0">
                <a:solidFill>
                  <a:schemeClr val="tx1"/>
                </a:solidFill>
              </a:rPr>
              <a:t>6</a:t>
            </a:r>
            <a:r>
              <a:rPr lang="ja-JP" altLang="en-US" sz="1400" dirty="0">
                <a:solidFill>
                  <a:schemeClr val="tx1"/>
                </a:solidFill>
              </a:rPr>
              <a:t>月）の策定から８年以上が経過　　～</a:t>
            </a:r>
            <a:endParaRPr lang="en-US" altLang="ja-JP" sz="1400" dirty="0">
              <a:solidFill>
                <a:schemeClr val="tx1"/>
              </a:solidFill>
            </a:endParaRPr>
          </a:p>
          <a:p>
            <a:pPr>
              <a:buFont typeface="Wingdings" pitchFamily="2" charset="2"/>
              <a:buChar char="Ø"/>
              <a:defRPr/>
            </a:pPr>
            <a:r>
              <a:rPr lang="ja-JP" altLang="en-US" dirty="0">
                <a:solidFill>
                  <a:srgbClr val="FF0000"/>
                </a:solidFill>
              </a:rPr>
              <a:t>　</a:t>
            </a:r>
            <a:r>
              <a:rPr lang="ja-JP" altLang="en-US" b="1" dirty="0">
                <a:solidFill>
                  <a:srgbClr val="FF0000"/>
                </a:solidFill>
              </a:rPr>
              <a:t>東日本大震災による水道施設の大規模な被災の経験</a:t>
            </a:r>
            <a:endParaRPr lang="en-US" altLang="ja-JP" b="1" dirty="0">
              <a:solidFill>
                <a:srgbClr val="FF0000"/>
              </a:solidFill>
            </a:endParaRPr>
          </a:p>
          <a:p>
            <a:pPr>
              <a:buFont typeface="Wingdings" pitchFamily="2" charset="2"/>
              <a:buChar char="Ø"/>
              <a:defRPr/>
            </a:pPr>
            <a:r>
              <a:rPr lang="ja-JP" altLang="en-US" b="1" dirty="0">
                <a:solidFill>
                  <a:srgbClr val="FF0000"/>
                </a:solidFill>
              </a:rPr>
              <a:t>　人口減少社会の到来により事業環境が一層厳しくなる懸念</a:t>
            </a:r>
            <a:endParaRPr lang="en-US" altLang="ja-JP" b="1" dirty="0">
              <a:solidFill>
                <a:srgbClr val="FF0000"/>
              </a:solidFill>
            </a:endParaRPr>
          </a:p>
          <a:p>
            <a:pPr>
              <a:defRPr/>
            </a:pPr>
            <a:r>
              <a:rPr lang="ja-JP" altLang="en-US" sz="1600" dirty="0">
                <a:solidFill>
                  <a:schemeClr val="tx1"/>
                </a:solidFill>
              </a:rPr>
              <a:t>　　平成２４年２月から新水道ビジョンの検討を開始</a:t>
            </a:r>
            <a:r>
              <a:rPr lang="ja-JP" altLang="en-US" dirty="0">
                <a:solidFill>
                  <a:schemeClr val="tx1"/>
                </a:solidFill>
              </a:rPr>
              <a:t>　</a:t>
            </a:r>
            <a:endParaRPr lang="en-US" altLang="ja-JP" b="1" u="sng" dirty="0">
              <a:solidFill>
                <a:srgbClr val="FF0000"/>
              </a:solidFill>
            </a:endParaRPr>
          </a:p>
        </p:txBody>
      </p:sp>
      <p:sp>
        <p:nvSpPr>
          <p:cNvPr id="42" name="下矢印 41"/>
          <p:cNvSpPr/>
          <p:nvPr/>
        </p:nvSpPr>
        <p:spPr>
          <a:xfrm>
            <a:off x="754064" y="1344616"/>
            <a:ext cx="746125" cy="1330325"/>
          </a:xfrm>
          <a:prstGeom prst="downArrow">
            <a:avLst/>
          </a:prstGeom>
          <a:solidFill>
            <a:srgbClr val="C0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6" name="正方形/長方形 45"/>
          <p:cNvSpPr/>
          <p:nvPr/>
        </p:nvSpPr>
        <p:spPr>
          <a:xfrm>
            <a:off x="6032500" y="2725738"/>
            <a:ext cx="3259138" cy="1460500"/>
          </a:xfrm>
          <a:prstGeom prst="rect">
            <a:avLst/>
          </a:prstGeom>
          <a:solidFill>
            <a:schemeClr val="bg1"/>
          </a:solidFill>
          <a:ln>
            <a:solidFill>
              <a:srgbClr val="FFC00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u="sng" dirty="0">
                <a:solidFill>
                  <a:srgbClr val="FF0000"/>
                </a:solidFill>
                <a:latin typeface="+mn-ea"/>
              </a:rPr>
              <a:t>枚挙にいとまがない課題</a:t>
            </a:r>
            <a:endParaRPr lang="en-US" altLang="ja-JP" sz="1600" b="1" u="sng" dirty="0">
              <a:solidFill>
                <a:srgbClr val="FF0000"/>
              </a:solidFill>
              <a:latin typeface="+mn-ea"/>
            </a:endParaRPr>
          </a:p>
          <a:p>
            <a:pPr>
              <a:defRPr/>
            </a:pPr>
            <a:r>
              <a:rPr lang="ja-JP" altLang="en-US" sz="1400" dirty="0">
                <a:solidFill>
                  <a:schemeClr val="tx1"/>
                </a:solidFill>
                <a:latin typeface="+mn-ea"/>
              </a:rPr>
              <a:t>・給水人口・給水量、料金収入の減少</a:t>
            </a:r>
          </a:p>
          <a:p>
            <a:pPr>
              <a:defRPr/>
            </a:pPr>
            <a:r>
              <a:rPr lang="ja-JP" altLang="en-US" sz="1400" dirty="0">
                <a:solidFill>
                  <a:schemeClr val="tx1"/>
                </a:solidFill>
                <a:latin typeface="+mn-ea"/>
              </a:rPr>
              <a:t>・水道施設の更新需要の増大</a:t>
            </a:r>
          </a:p>
          <a:p>
            <a:pPr>
              <a:defRPr/>
            </a:pPr>
            <a:r>
              <a:rPr lang="ja-JP" altLang="en-US" sz="1400" dirty="0">
                <a:solidFill>
                  <a:schemeClr val="tx1"/>
                </a:solidFill>
                <a:latin typeface="+mn-ea"/>
              </a:rPr>
              <a:t>・水道水源の水質リスクの増大</a:t>
            </a:r>
          </a:p>
          <a:p>
            <a:pPr>
              <a:defRPr/>
            </a:pPr>
            <a:r>
              <a:rPr lang="ja-JP" altLang="en-US" sz="1400" dirty="0">
                <a:solidFill>
                  <a:schemeClr val="tx1"/>
                </a:solidFill>
                <a:latin typeface="+mn-ea"/>
              </a:rPr>
              <a:t>・職員数減少によるサービス水準の影響</a:t>
            </a:r>
          </a:p>
          <a:p>
            <a:pPr>
              <a:defRPr/>
            </a:pPr>
            <a:r>
              <a:rPr lang="ja-JP" altLang="en-US" sz="1400" dirty="0">
                <a:solidFill>
                  <a:schemeClr val="tx1"/>
                </a:solidFill>
                <a:latin typeface="+mn-ea"/>
              </a:rPr>
              <a:t>・東日本大震災を踏まえた危機管理対策</a:t>
            </a:r>
          </a:p>
        </p:txBody>
      </p:sp>
      <p:sp>
        <p:nvSpPr>
          <p:cNvPr id="47" name="角丸四角形 46"/>
          <p:cNvSpPr/>
          <p:nvPr/>
        </p:nvSpPr>
        <p:spPr>
          <a:xfrm>
            <a:off x="2519363" y="4552979"/>
            <a:ext cx="1708150" cy="1984375"/>
          </a:xfrm>
          <a:prstGeom prst="roundRect">
            <a:avLst>
              <a:gd name="adj" fmla="val 990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tx1"/>
              </a:solidFill>
            </a:endParaRPr>
          </a:p>
        </p:txBody>
      </p:sp>
      <p:sp>
        <p:nvSpPr>
          <p:cNvPr id="48" name="正方形/長方形 47"/>
          <p:cNvSpPr/>
          <p:nvPr/>
        </p:nvSpPr>
        <p:spPr>
          <a:xfrm>
            <a:off x="2598738" y="4716492"/>
            <a:ext cx="1568450" cy="68262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b="1" dirty="0">
                <a:solidFill>
                  <a:schemeClr val="tx1"/>
                </a:solidFill>
              </a:rPr>
              <a:t>挑戦</a:t>
            </a:r>
            <a:endParaRPr lang="en-US" altLang="ja-JP" dirty="0">
              <a:solidFill>
                <a:schemeClr val="tx1"/>
              </a:solidFill>
            </a:endParaRPr>
          </a:p>
          <a:p>
            <a:pPr algn="ctr">
              <a:defRPr/>
            </a:pPr>
            <a:r>
              <a:rPr lang="ja-JP" altLang="en-US" sz="1000" dirty="0">
                <a:solidFill>
                  <a:schemeClr val="tx1"/>
                </a:solidFill>
              </a:rPr>
              <a:t>将来の課題に挑戦する意識を持って取り組むこと</a:t>
            </a:r>
            <a:endParaRPr lang="en-US" altLang="ja-JP" sz="1000" dirty="0">
              <a:solidFill>
                <a:schemeClr val="tx1"/>
              </a:solidFill>
            </a:endParaRPr>
          </a:p>
        </p:txBody>
      </p:sp>
      <p:sp>
        <p:nvSpPr>
          <p:cNvPr id="49" name="正方形/長方形 48"/>
          <p:cNvSpPr/>
          <p:nvPr/>
        </p:nvSpPr>
        <p:spPr>
          <a:xfrm>
            <a:off x="2595563" y="5591175"/>
            <a:ext cx="1566862" cy="6810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b="1" dirty="0">
                <a:solidFill>
                  <a:schemeClr val="tx1"/>
                </a:solidFill>
              </a:rPr>
              <a:t>連携</a:t>
            </a:r>
            <a:endParaRPr lang="en-US" altLang="ja-JP" dirty="0">
              <a:solidFill>
                <a:schemeClr val="tx1"/>
              </a:solidFill>
            </a:endParaRPr>
          </a:p>
          <a:p>
            <a:pPr algn="ctr">
              <a:defRPr/>
            </a:pPr>
            <a:r>
              <a:rPr lang="ja-JP" altLang="en-US" sz="1000" dirty="0">
                <a:solidFill>
                  <a:schemeClr val="tx1"/>
                </a:solidFill>
              </a:rPr>
              <a:t>関係者間の連携によって方策を推進すること</a:t>
            </a:r>
            <a:endParaRPr lang="en-US" altLang="ja-JP" sz="1000" dirty="0">
              <a:solidFill>
                <a:schemeClr val="tx1"/>
              </a:solidFill>
            </a:endParaRPr>
          </a:p>
        </p:txBody>
      </p:sp>
    </p:spTree>
    <p:extLst>
      <p:ext uri="{BB962C8B-B14F-4D97-AF65-F5344CB8AC3E}">
        <p14:creationId xmlns:p14="http://schemas.microsoft.com/office/powerpoint/2010/main" val="2670961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116261" y="6453336"/>
            <a:ext cx="9633000" cy="28924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rPr>
              <a:t>併せて、</a:t>
            </a:r>
            <a:r>
              <a:rPr lang="ja-JP" altLang="en-US" sz="1600" u="sng" dirty="0">
                <a:solidFill>
                  <a:prstClr val="black"/>
                </a:solidFill>
              </a:rPr>
              <a:t>所在確認の取れない指定給水装置工事事業者の排除、無届工事や不良工事の解消</a:t>
            </a:r>
            <a:r>
              <a:rPr lang="ja-JP" altLang="en-US" sz="1600" dirty="0">
                <a:solidFill>
                  <a:prstClr val="black"/>
                </a:solidFill>
              </a:rPr>
              <a:t>も課題。</a:t>
            </a:r>
          </a:p>
        </p:txBody>
      </p:sp>
      <p:sp>
        <p:nvSpPr>
          <p:cNvPr id="8" name="正方形/長方形 7"/>
          <p:cNvSpPr/>
          <p:nvPr/>
        </p:nvSpPr>
        <p:spPr>
          <a:xfrm>
            <a:off x="59481" y="702176"/>
            <a:ext cx="9789000" cy="611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7" name="正方形/長方形 16"/>
          <p:cNvSpPr/>
          <p:nvPr/>
        </p:nvSpPr>
        <p:spPr>
          <a:xfrm>
            <a:off x="-5308" y="2"/>
            <a:ext cx="9906000" cy="461665"/>
          </a:xfrm>
          <a:prstGeom prst="rect">
            <a:avLst/>
          </a:prstGeom>
          <a:solidFill>
            <a:srgbClr val="002060"/>
          </a:solidFill>
          <a:ln>
            <a:solidFill>
              <a:srgbClr val="002060"/>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t">
            <a:spAutoFit/>
          </a:bodyPr>
          <a:lstStyle/>
          <a:p>
            <a:pPr algn="ctr"/>
            <a:r>
              <a:rPr kumimoji="0" lang="ja-JP" altLang="en-US" sz="2400" b="1" kern="0" dirty="0">
                <a:solidFill>
                  <a:prstClr val="white"/>
                </a:solidFill>
              </a:rPr>
              <a:t>水道を取り巻く状況</a:t>
            </a:r>
          </a:p>
        </p:txBody>
      </p:sp>
      <p:sp>
        <p:nvSpPr>
          <p:cNvPr id="6" name="角丸四角形 5"/>
          <p:cNvSpPr/>
          <p:nvPr/>
        </p:nvSpPr>
        <p:spPr>
          <a:xfrm>
            <a:off x="116261" y="1496298"/>
            <a:ext cx="9633000" cy="119600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300"/>
              </a:spcAft>
            </a:pPr>
            <a:r>
              <a:rPr lang="ja-JP" altLang="en-US" sz="1900" b="1" u="sng" dirty="0">
                <a:solidFill>
                  <a:schemeClr val="tx1"/>
                </a:solidFill>
                <a:latin typeface="ＭＳ Ｐゴシック"/>
              </a:rPr>
              <a:t>①老朽化の進行</a:t>
            </a:r>
            <a:endParaRPr lang="en-US" altLang="ja-JP" sz="1900" b="1" u="sng" dirty="0">
              <a:solidFill>
                <a:schemeClr val="tx1"/>
              </a:solidFill>
              <a:latin typeface="ＭＳ Ｐゴシック"/>
            </a:endParaRPr>
          </a:p>
          <a:p>
            <a:pPr marL="288000" indent="-216000">
              <a:buFont typeface="Arial" panose="020B0604020202020204" pitchFamily="34" charset="0"/>
              <a:buChar char="•"/>
            </a:pPr>
            <a:r>
              <a:rPr lang="ja-JP" altLang="en-US" sz="1600" dirty="0">
                <a:solidFill>
                  <a:schemeClr val="tx1"/>
                </a:solidFill>
                <a:latin typeface="ＭＳ Ｐゴシック"/>
              </a:rPr>
              <a:t>高度経済成長期に整備された施設が老朽化。年間２万件を超える漏水・破損事故が発生。</a:t>
            </a:r>
            <a:endParaRPr lang="en-US" altLang="ja-JP" sz="1600" dirty="0">
              <a:solidFill>
                <a:schemeClr val="tx1"/>
              </a:solidFill>
              <a:latin typeface="ＭＳ Ｐゴシック"/>
            </a:endParaRPr>
          </a:p>
          <a:p>
            <a:pPr marL="288000" indent="-216000">
              <a:buFont typeface="Arial" panose="020B0604020202020204" pitchFamily="34" charset="0"/>
              <a:buChar char="•"/>
            </a:pPr>
            <a:r>
              <a:rPr lang="ja-JP" altLang="en-US" sz="1600" u="sng" dirty="0">
                <a:solidFill>
                  <a:schemeClr val="tx1"/>
                </a:solidFill>
                <a:latin typeface="ＭＳ Ｐゴシック"/>
              </a:rPr>
              <a:t>耐用年数を超えた</a:t>
            </a:r>
            <a:r>
              <a:rPr lang="ja-JP" altLang="en-US" sz="1600" dirty="0">
                <a:solidFill>
                  <a:schemeClr val="tx1"/>
                </a:solidFill>
                <a:latin typeface="ＭＳ Ｐゴシック"/>
              </a:rPr>
              <a:t>水道管路の割合が</a:t>
            </a:r>
            <a:r>
              <a:rPr lang="ja-JP" altLang="en-US" sz="1600" u="sng" dirty="0">
                <a:solidFill>
                  <a:schemeClr val="tx1"/>
                </a:solidFill>
                <a:latin typeface="ＭＳ Ｐゴシック"/>
              </a:rPr>
              <a:t>年々上昇</a:t>
            </a:r>
            <a:r>
              <a:rPr lang="ja-JP" altLang="en-US" sz="1600" dirty="0">
                <a:solidFill>
                  <a:schemeClr val="tx1"/>
                </a:solidFill>
                <a:latin typeface="ＭＳ Ｐゴシック"/>
              </a:rPr>
              <a:t>中（</a:t>
            </a:r>
            <a:r>
              <a:rPr lang="en-US" altLang="ja-JP" sz="1600" dirty="0">
                <a:solidFill>
                  <a:schemeClr val="tx1"/>
                </a:solidFill>
                <a:latin typeface="ＭＳ Ｐゴシック"/>
              </a:rPr>
              <a:t>H27</a:t>
            </a:r>
            <a:r>
              <a:rPr lang="ja-JP" altLang="en-US" sz="1600" dirty="0">
                <a:solidFill>
                  <a:schemeClr val="tx1"/>
                </a:solidFill>
                <a:latin typeface="ＭＳ Ｐゴシック"/>
              </a:rPr>
              <a:t>年度</a:t>
            </a:r>
            <a:r>
              <a:rPr lang="en-US" altLang="ja-JP" sz="1600" dirty="0">
                <a:solidFill>
                  <a:schemeClr val="tx1"/>
                </a:solidFill>
                <a:latin typeface="ＭＳ Ｐゴシック"/>
              </a:rPr>
              <a:t>13.6%</a:t>
            </a:r>
            <a:r>
              <a:rPr lang="ja-JP" altLang="en-US" sz="1600" dirty="0">
                <a:solidFill>
                  <a:schemeClr val="tx1"/>
                </a:solidFill>
                <a:latin typeface="ＭＳ Ｐゴシック"/>
              </a:rPr>
              <a:t>）。</a:t>
            </a:r>
            <a:endParaRPr lang="en-US" altLang="ja-JP" sz="1600" dirty="0">
              <a:solidFill>
                <a:schemeClr val="tx1"/>
              </a:solidFill>
              <a:latin typeface="ＭＳ Ｐゴシック"/>
            </a:endParaRPr>
          </a:p>
          <a:p>
            <a:pPr marL="288000" indent="-216000">
              <a:buFont typeface="Arial" panose="020B0604020202020204" pitchFamily="34" charset="0"/>
              <a:buChar char="•"/>
            </a:pPr>
            <a:r>
              <a:rPr lang="ja-JP" altLang="en-US" sz="1600" dirty="0">
                <a:solidFill>
                  <a:schemeClr val="tx1"/>
                </a:solidFill>
                <a:latin typeface="ＭＳ Ｐゴシック"/>
              </a:rPr>
              <a:t>すべての管路を更新するには</a:t>
            </a:r>
            <a:r>
              <a:rPr lang="en-US" altLang="ja-JP" sz="1600" u="sng" dirty="0">
                <a:solidFill>
                  <a:schemeClr val="tx1"/>
                </a:solidFill>
                <a:latin typeface="ＭＳ Ｐゴシック"/>
              </a:rPr>
              <a:t>130</a:t>
            </a:r>
            <a:r>
              <a:rPr lang="ja-JP" altLang="en-US" sz="1600" u="sng" dirty="0">
                <a:solidFill>
                  <a:schemeClr val="tx1"/>
                </a:solidFill>
                <a:latin typeface="ＭＳ Ｐゴシック"/>
              </a:rPr>
              <a:t>年以上</a:t>
            </a:r>
            <a:r>
              <a:rPr lang="ja-JP" altLang="en-US" sz="1600" dirty="0">
                <a:solidFill>
                  <a:schemeClr val="tx1"/>
                </a:solidFill>
                <a:latin typeface="ＭＳ Ｐゴシック"/>
              </a:rPr>
              <a:t>かかる想定。</a:t>
            </a:r>
            <a:endParaRPr lang="en-US" altLang="ja-JP" sz="1600" dirty="0">
              <a:solidFill>
                <a:schemeClr val="tx1"/>
              </a:solidFill>
              <a:latin typeface="ＭＳ Ｐゴシック"/>
            </a:endParaRPr>
          </a:p>
        </p:txBody>
      </p:sp>
      <p:sp>
        <p:nvSpPr>
          <p:cNvPr id="7" name="角丸四角形 6"/>
          <p:cNvSpPr/>
          <p:nvPr/>
        </p:nvSpPr>
        <p:spPr>
          <a:xfrm>
            <a:off x="132768" y="3611366"/>
            <a:ext cx="9638417" cy="121190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Aft>
                <a:spcPts val="300"/>
              </a:spcAft>
            </a:pPr>
            <a:r>
              <a:rPr lang="ja-JP" altLang="en-US" sz="1900" b="1" u="sng" dirty="0">
                <a:solidFill>
                  <a:prstClr val="black"/>
                </a:solidFill>
                <a:latin typeface="ＭＳ Ｐゴシック"/>
              </a:rPr>
              <a:t>③多くの水道事業者が小規模で経営基盤が脆弱</a:t>
            </a:r>
            <a:endParaRPr lang="en-US" altLang="ja-JP" sz="1900" b="1" u="sng" dirty="0">
              <a:solidFill>
                <a:prstClr val="black"/>
              </a:solidFill>
              <a:latin typeface="ＭＳ Ｐゴシック"/>
            </a:endParaRPr>
          </a:p>
          <a:p>
            <a:pPr marL="288000" indent="-216000">
              <a:buFont typeface="Arial" panose="020B0604020202020204" pitchFamily="34" charset="0"/>
              <a:buChar char="•"/>
            </a:pPr>
            <a:r>
              <a:rPr lang="ja-JP" altLang="en-US" sz="1600" dirty="0">
                <a:solidFill>
                  <a:schemeClr val="tx1"/>
                </a:solidFill>
                <a:latin typeface="ＭＳ Ｐゴシック"/>
              </a:rPr>
              <a:t>水道事業は主に市町村単位で経営されており、多くの事業が小規模で経営基盤が脆弱。</a:t>
            </a:r>
            <a:endParaRPr lang="en-US" altLang="ja-JP" sz="1600" dirty="0">
              <a:solidFill>
                <a:schemeClr val="tx1"/>
              </a:solidFill>
              <a:latin typeface="ＭＳ Ｐゴシック"/>
            </a:endParaRPr>
          </a:p>
          <a:p>
            <a:pPr marL="288000" indent="-216000">
              <a:buFont typeface="Arial" panose="020B0604020202020204" pitchFamily="34" charset="0"/>
              <a:buChar char="•"/>
            </a:pPr>
            <a:r>
              <a:rPr lang="ja-JP" altLang="en-US" sz="1600" dirty="0">
                <a:solidFill>
                  <a:schemeClr val="tx1"/>
                </a:solidFill>
                <a:latin typeface="ＭＳ Ｐゴシック"/>
              </a:rPr>
              <a:t>小規模な水道事業は職員数も少なく、適切な資産管理や危機管理対応に支障。</a:t>
            </a:r>
            <a:endParaRPr lang="en-US" altLang="ja-JP" sz="1600" dirty="0">
              <a:solidFill>
                <a:schemeClr val="tx1"/>
              </a:solidFill>
              <a:latin typeface="ＭＳ Ｐゴシック"/>
            </a:endParaRPr>
          </a:p>
          <a:p>
            <a:pPr marL="288000" indent="-216000">
              <a:buFont typeface="Arial" panose="020B0604020202020204" pitchFamily="34" charset="0"/>
              <a:buChar char="•"/>
            </a:pPr>
            <a:r>
              <a:rPr lang="ja-JP" altLang="en-US" sz="1600" dirty="0">
                <a:solidFill>
                  <a:schemeClr val="tx1"/>
                </a:solidFill>
                <a:latin typeface="ＭＳ Ｐゴシック"/>
              </a:rPr>
              <a:t>人口減少社会を迎え、経営状況が悪化する中で、水道サービスを継続できないおそれ。</a:t>
            </a:r>
            <a:endParaRPr lang="en-US" altLang="ja-JP" sz="1600" dirty="0">
              <a:solidFill>
                <a:schemeClr val="tx1"/>
              </a:solidFill>
              <a:latin typeface="ＭＳ Ｐゴシック"/>
            </a:endParaRPr>
          </a:p>
        </p:txBody>
      </p:sp>
      <p:sp>
        <p:nvSpPr>
          <p:cNvPr id="12" name="右矢印 11"/>
          <p:cNvSpPr/>
          <p:nvPr/>
        </p:nvSpPr>
        <p:spPr>
          <a:xfrm>
            <a:off x="428504" y="5807843"/>
            <a:ext cx="801252" cy="6071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1229756" y="5757491"/>
            <a:ext cx="8313018" cy="707886"/>
          </a:xfrm>
          <a:prstGeom prst="rect">
            <a:avLst/>
          </a:prstGeom>
          <a:noFill/>
        </p:spPr>
        <p:txBody>
          <a:bodyPr wrap="square" rtlCol="0">
            <a:spAutoFit/>
          </a:bodyPr>
          <a:lstStyle/>
          <a:p>
            <a:r>
              <a:rPr lang="ja-JP" altLang="en-US" sz="2000" dirty="0">
                <a:solidFill>
                  <a:prstClr val="black"/>
                </a:solidFill>
              </a:rPr>
              <a:t>これらの課題を解決し、将来にわたり、安全な水の安定供給を維持していくためには、</a:t>
            </a:r>
            <a:r>
              <a:rPr lang="ja-JP" altLang="en-US" sz="2000" b="1" u="sng" dirty="0">
                <a:solidFill>
                  <a:srgbClr val="FF0000"/>
                </a:solidFill>
              </a:rPr>
              <a:t>水道の基盤強化</a:t>
            </a:r>
            <a:r>
              <a:rPr lang="ja-JP" altLang="en-US" sz="2000" dirty="0">
                <a:solidFill>
                  <a:prstClr val="black"/>
                </a:solidFill>
              </a:rPr>
              <a:t>を図ることが必要。</a:t>
            </a:r>
          </a:p>
        </p:txBody>
      </p:sp>
      <p:sp>
        <p:nvSpPr>
          <p:cNvPr id="15" name="角丸四角形 14"/>
          <p:cNvSpPr/>
          <p:nvPr/>
        </p:nvSpPr>
        <p:spPr>
          <a:xfrm>
            <a:off x="131192" y="4856931"/>
            <a:ext cx="9633000" cy="9509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Aft>
                <a:spcPts val="300"/>
              </a:spcAft>
            </a:pPr>
            <a:r>
              <a:rPr lang="ja-JP" altLang="en-US" sz="1900" b="1" u="sng" dirty="0">
                <a:solidFill>
                  <a:schemeClr val="tx1"/>
                </a:solidFill>
                <a:latin typeface="ＭＳ Ｐゴシック"/>
              </a:rPr>
              <a:t>④計画的な更新のための備えが不足</a:t>
            </a:r>
            <a:endParaRPr lang="en-US" altLang="ja-JP" sz="1900" b="1" u="sng" dirty="0">
              <a:solidFill>
                <a:schemeClr val="tx1"/>
              </a:solidFill>
              <a:latin typeface="ＭＳ Ｐゴシック"/>
            </a:endParaRPr>
          </a:p>
          <a:p>
            <a:pPr marL="288000" indent="-216000">
              <a:buFont typeface="Arial" panose="020B0604020202020204" pitchFamily="34" charset="0"/>
              <a:buChar char="•"/>
            </a:pPr>
            <a:r>
              <a:rPr lang="ja-JP" altLang="en-US" sz="1600" u="sng" dirty="0">
                <a:solidFill>
                  <a:schemeClr val="tx1"/>
                </a:solidFill>
                <a:latin typeface="ＭＳ Ｐゴシック"/>
              </a:rPr>
              <a:t>約３分の１</a:t>
            </a:r>
            <a:r>
              <a:rPr lang="ja-JP" altLang="en-US" sz="1600" dirty="0">
                <a:solidFill>
                  <a:schemeClr val="tx1"/>
                </a:solidFill>
                <a:latin typeface="ＭＳ Ｐゴシック"/>
              </a:rPr>
              <a:t>の水道事業者において、給水原価が供給単価を上回っている（原価割れ）。</a:t>
            </a:r>
            <a:endParaRPr lang="en-US" altLang="ja-JP" sz="1600" dirty="0">
              <a:solidFill>
                <a:schemeClr val="tx1"/>
              </a:solidFill>
              <a:latin typeface="ＭＳ Ｐゴシック"/>
            </a:endParaRPr>
          </a:p>
          <a:p>
            <a:pPr marL="288000" indent="-216000">
              <a:buFont typeface="Arial" panose="020B0604020202020204" pitchFamily="34" charset="0"/>
              <a:buChar char="•"/>
            </a:pPr>
            <a:r>
              <a:rPr lang="ja-JP" altLang="en-US" sz="1600" dirty="0">
                <a:solidFill>
                  <a:schemeClr val="tx1"/>
                </a:solidFill>
                <a:latin typeface="ＭＳ Ｐゴシック"/>
              </a:rPr>
              <a:t>計画的な更新のために必要な資金を十分確保できていない事業者も多い。</a:t>
            </a:r>
            <a:endParaRPr lang="en-US" altLang="ja-JP" sz="1600" dirty="0">
              <a:solidFill>
                <a:schemeClr val="tx1"/>
              </a:solidFill>
              <a:latin typeface="ＭＳ Ｐゴシック"/>
            </a:endParaRPr>
          </a:p>
        </p:txBody>
      </p:sp>
      <p:sp>
        <p:nvSpPr>
          <p:cNvPr id="20" name="正方形/長方形 19"/>
          <p:cNvSpPr/>
          <p:nvPr/>
        </p:nvSpPr>
        <p:spPr>
          <a:xfrm>
            <a:off x="194471" y="555983"/>
            <a:ext cx="2190021" cy="300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165"/>
            <a:r>
              <a:rPr lang="ja-JP" altLang="en-US" sz="2000" b="1" dirty="0">
                <a:solidFill>
                  <a:prstClr val="white"/>
                </a:solidFill>
              </a:rPr>
              <a:t>現状と課題</a:t>
            </a:r>
          </a:p>
        </p:txBody>
      </p:sp>
      <p:sp>
        <p:nvSpPr>
          <p:cNvPr id="32" name="角丸四角形 31"/>
          <p:cNvSpPr/>
          <p:nvPr/>
        </p:nvSpPr>
        <p:spPr>
          <a:xfrm>
            <a:off x="110719" y="2738325"/>
            <a:ext cx="9633000" cy="82586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Aft>
                <a:spcPts val="300"/>
              </a:spcAft>
            </a:pPr>
            <a:r>
              <a:rPr lang="ja-JP" altLang="en-US" sz="1900" b="1" u="sng" dirty="0">
                <a:solidFill>
                  <a:schemeClr val="tx1"/>
                </a:solidFill>
                <a:latin typeface="ＭＳ Ｐゴシック"/>
              </a:rPr>
              <a:t>②耐震化の遅れ</a:t>
            </a:r>
            <a:endParaRPr lang="en-US" altLang="ja-JP" sz="1900" b="1" u="sng" dirty="0">
              <a:solidFill>
                <a:schemeClr val="tx1"/>
              </a:solidFill>
              <a:latin typeface="ＭＳ Ｐゴシック"/>
            </a:endParaRPr>
          </a:p>
          <a:p>
            <a:pPr marL="288000" indent="-216000">
              <a:buFont typeface="Arial" panose="020B0604020202020204" pitchFamily="34" charset="0"/>
              <a:buChar char="•"/>
            </a:pPr>
            <a:r>
              <a:rPr lang="ja-JP" altLang="en-US" sz="1600" dirty="0">
                <a:solidFill>
                  <a:schemeClr val="tx1"/>
                </a:solidFill>
                <a:latin typeface="ＭＳ Ｐゴシック"/>
              </a:rPr>
              <a:t>水道管路の耐震適合率は</a:t>
            </a:r>
            <a:r>
              <a:rPr lang="ja-JP" altLang="en-US" sz="1600" u="sng" dirty="0">
                <a:solidFill>
                  <a:schemeClr val="tx1"/>
                </a:solidFill>
                <a:latin typeface="ＭＳ Ｐゴシック"/>
              </a:rPr>
              <a:t>４割に満たず</a:t>
            </a:r>
            <a:r>
              <a:rPr lang="ja-JP" altLang="en-US" sz="1600" dirty="0">
                <a:solidFill>
                  <a:schemeClr val="tx1"/>
                </a:solidFill>
                <a:latin typeface="ＭＳ Ｐゴシック"/>
              </a:rPr>
              <a:t>、耐震化が進んでいない（年１</a:t>
            </a:r>
            <a:r>
              <a:rPr lang="en-US" altLang="ja-JP" sz="1600" dirty="0">
                <a:solidFill>
                  <a:schemeClr val="tx1"/>
                </a:solidFill>
                <a:latin typeface="ＭＳ Ｐゴシック"/>
              </a:rPr>
              <a:t>%</a:t>
            </a:r>
            <a:r>
              <a:rPr lang="ja-JP" altLang="en-US" sz="1600" dirty="0">
                <a:solidFill>
                  <a:schemeClr val="tx1"/>
                </a:solidFill>
                <a:latin typeface="ＭＳ Ｐゴシック"/>
              </a:rPr>
              <a:t>の上昇率）。</a:t>
            </a:r>
            <a:endParaRPr lang="en-US" altLang="ja-JP" sz="1600" dirty="0">
              <a:solidFill>
                <a:schemeClr val="tx1"/>
              </a:solidFill>
              <a:latin typeface="ＭＳ Ｐゴシック"/>
            </a:endParaRPr>
          </a:p>
          <a:p>
            <a:pPr marL="288000" indent="-216000">
              <a:buFont typeface="Arial" panose="020B0604020202020204" pitchFamily="34" charset="0"/>
              <a:buChar char="•"/>
            </a:pPr>
            <a:r>
              <a:rPr lang="ja-JP" altLang="en-US" sz="1600" dirty="0">
                <a:solidFill>
                  <a:schemeClr val="tx1"/>
                </a:solidFill>
                <a:latin typeface="ＭＳ Ｐゴシック"/>
              </a:rPr>
              <a:t>大規模災害時には断水が長期化するリスク。</a:t>
            </a:r>
          </a:p>
        </p:txBody>
      </p:sp>
      <p:sp>
        <p:nvSpPr>
          <p:cNvPr id="18" name="正方形/長方形 17"/>
          <p:cNvSpPr/>
          <p:nvPr/>
        </p:nvSpPr>
        <p:spPr>
          <a:xfrm>
            <a:off x="110359" y="892727"/>
            <a:ext cx="9680027" cy="553998"/>
          </a:xfrm>
          <a:prstGeom prst="rect">
            <a:avLst/>
          </a:prstGeom>
        </p:spPr>
        <p:txBody>
          <a:bodyPr wrap="square">
            <a:spAutoFit/>
          </a:bodyPr>
          <a:lstStyle/>
          <a:p>
            <a:r>
              <a:rPr lang="ja-JP" altLang="en-US" sz="1500" dirty="0">
                <a:solidFill>
                  <a:prstClr val="black"/>
                </a:solidFill>
                <a:latin typeface="ＭＳ Ｐゴシック"/>
              </a:rPr>
              <a:t>我が国の水道は、</a:t>
            </a:r>
            <a:r>
              <a:rPr lang="en-US" altLang="ja-JP" sz="1500" dirty="0">
                <a:solidFill>
                  <a:prstClr val="black"/>
                </a:solidFill>
                <a:latin typeface="ＭＳ Ｐゴシック"/>
              </a:rPr>
              <a:t>97.9%</a:t>
            </a:r>
            <a:r>
              <a:rPr lang="ja-JP" altLang="en-US" sz="1500" dirty="0">
                <a:solidFill>
                  <a:prstClr val="black"/>
                </a:solidFill>
                <a:latin typeface="ＭＳ Ｐゴシック"/>
              </a:rPr>
              <a:t>の普及率</a:t>
            </a:r>
            <a:r>
              <a:rPr lang="en-US" altLang="ja-JP" sz="1500" baseline="30000" dirty="0">
                <a:solidFill>
                  <a:prstClr val="black"/>
                </a:solidFill>
                <a:latin typeface="ＭＳ Ｐゴシック"/>
              </a:rPr>
              <a:t> </a:t>
            </a:r>
            <a:r>
              <a:rPr lang="ja-JP" altLang="en-US" sz="1500" dirty="0">
                <a:solidFill>
                  <a:prstClr val="black"/>
                </a:solidFill>
                <a:latin typeface="ＭＳ Ｐゴシック"/>
              </a:rPr>
              <a:t>を達成し、これまでの水道の拡張整備を前提とした時代から</a:t>
            </a:r>
            <a:r>
              <a:rPr lang="ja-JP" altLang="en-US" sz="1500" b="1" u="sng" dirty="0">
                <a:solidFill>
                  <a:srgbClr val="FF0000"/>
                </a:solidFill>
                <a:latin typeface="ＭＳ Ｐゴシック"/>
              </a:rPr>
              <a:t>既存の水道の基盤を確固たるものとしていくことが求められる時代</a:t>
            </a:r>
            <a:r>
              <a:rPr lang="ja-JP" altLang="en-US" sz="1500" dirty="0">
                <a:solidFill>
                  <a:prstClr val="black"/>
                </a:solidFill>
                <a:latin typeface="ＭＳ Ｐゴシック"/>
              </a:rPr>
              <a:t>に変化。しかし、以下の</a:t>
            </a:r>
            <a:r>
              <a:rPr lang="ja-JP" altLang="en-US" sz="1500" u="sng" dirty="0">
                <a:solidFill>
                  <a:prstClr val="black"/>
                </a:solidFill>
                <a:latin typeface="ＭＳ Ｐゴシック"/>
              </a:rPr>
              <a:t>課題</a:t>
            </a:r>
            <a:r>
              <a:rPr lang="ja-JP" altLang="en-US" sz="1500" dirty="0">
                <a:solidFill>
                  <a:prstClr val="black"/>
                </a:solidFill>
                <a:latin typeface="ＭＳ Ｐゴシック"/>
              </a:rPr>
              <a:t>に直面している。</a:t>
            </a:r>
            <a:endParaRPr lang="en-US" altLang="ja-JP" sz="1500" b="1" dirty="0">
              <a:solidFill>
                <a:srgbClr val="1F497D">
                  <a:lumMod val="60000"/>
                  <a:lumOff val="40000"/>
                </a:srgbClr>
              </a:solidFill>
              <a:latin typeface="ＭＳ Ｐゴシック"/>
            </a:endParaRPr>
          </a:p>
        </p:txBody>
      </p:sp>
      <p:sp>
        <p:nvSpPr>
          <p:cNvPr id="14"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46</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814138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56455" y="1203122"/>
            <a:ext cx="9792000" cy="4752000"/>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lIns="72000" rIns="36000" rtlCol="0" anchor="ctr" anchorCtr="0">
            <a:noAutofit/>
          </a:bodyPr>
          <a:lstStyle/>
          <a:p>
            <a:pPr algn="just">
              <a:lnSpc>
                <a:spcPts val="1500"/>
              </a:lnSpc>
            </a:pPr>
            <a:r>
              <a:rPr lang="ja-JP" altLang="en-US" sz="1400" u="sng" dirty="0">
                <a:solidFill>
                  <a:schemeClr val="tx1"/>
                </a:solidFill>
                <a:latin typeface="ＤＦ特太ゴシック体" panose="020B0509000000000000" pitchFamily="49" charset="-128"/>
                <a:ea typeface="ＤＦ特太ゴシック体" panose="020B0509000000000000" pitchFamily="49" charset="-128"/>
              </a:rPr>
              <a:t>１．関係者の責務の明確化</a:t>
            </a:r>
            <a:endParaRPr lang="en-US" altLang="ja-JP" sz="1400" u="sng" dirty="0">
              <a:solidFill>
                <a:schemeClr val="tx1"/>
              </a:solidFill>
              <a:latin typeface="ＤＦ特太ゴシック体" panose="020B0509000000000000" pitchFamily="49" charset="-128"/>
              <a:ea typeface="ＤＦ特太ゴシック体" panose="020B0509000000000000" pitchFamily="49" charset="-128"/>
            </a:endParaRPr>
          </a:p>
          <a:p>
            <a:pPr algn="just">
              <a:lnSpc>
                <a:spcPts val="1500"/>
              </a:lnSpc>
            </a:pPr>
            <a:r>
              <a:rPr lang="ja-JP" altLang="en-US" sz="1400" spc="-50" dirty="0">
                <a:solidFill>
                  <a:schemeClr val="tx1"/>
                </a:solidFill>
                <a:latin typeface="+mn-ea"/>
              </a:rPr>
              <a:t>  ①国、都道府県及び市町村は水道の基盤の強化に関する施策を策定し、推進又は実施するよう努めなければならないこととする。</a:t>
            </a:r>
            <a:endParaRPr lang="en-US" altLang="ja-JP" sz="1400" spc="-50" dirty="0">
              <a:solidFill>
                <a:schemeClr val="tx1"/>
              </a:solidFill>
              <a:latin typeface="+mn-ea"/>
            </a:endParaRPr>
          </a:p>
          <a:p>
            <a:pPr algn="just">
              <a:lnSpc>
                <a:spcPts val="1500"/>
              </a:lnSpc>
            </a:pPr>
            <a:r>
              <a:rPr lang="en-US" altLang="ja-JP" sz="1400" spc="-50" dirty="0">
                <a:solidFill>
                  <a:schemeClr val="tx1"/>
                </a:solidFill>
                <a:latin typeface="+mn-ea"/>
              </a:rPr>
              <a:t>  </a:t>
            </a:r>
            <a:r>
              <a:rPr lang="ja-JP" altLang="en-US" sz="1400" spc="-50" dirty="0">
                <a:solidFill>
                  <a:schemeClr val="tx1"/>
                </a:solidFill>
                <a:latin typeface="+mn-ea"/>
              </a:rPr>
              <a:t>②都道府県は水道事業者等（水道事業者又は水道用水供給事業者をいう。以下同じ。）の間の広域的な連携を推進するよう努め</a:t>
            </a:r>
            <a:r>
              <a:rPr lang="ja-JP" altLang="en-US" sz="1400" spc="-50" dirty="0" err="1">
                <a:solidFill>
                  <a:schemeClr val="tx1"/>
                </a:solidFill>
                <a:latin typeface="+mn-ea"/>
              </a:rPr>
              <a:t>なけ</a:t>
            </a:r>
            <a:r>
              <a:rPr lang="ja-JP" altLang="en-US" sz="1400" spc="-50" dirty="0">
                <a:solidFill>
                  <a:schemeClr val="tx1"/>
                </a:solidFill>
                <a:latin typeface="+mn-ea"/>
              </a:rPr>
              <a:t> </a:t>
            </a:r>
            <a:endParaRPr lang="en-US" altLang="ja-JP" sz="1400" spc="-50" dirty="0">
              <a:solidFill>
                <a:schemeClr val="tx1"/>
              </a:solidFill>
              <a:latin typeface="+mn-ea"/>
            </a:endParaRPr>
          </a:p>
          <a:p>
            <a:pPr algn="just">
              <a:lnSpc>
                <a:spcPts val="1500"/>
              </a:lnSpc>
            </a:pPr>
            <a:r>
              <a:rPr lang="en-US" altLang="ja-JP" sz="1400" spc="-50" dirty="0">
                <a:solidFill>
                  <a:schemeClr val="tx1"/>
                </a:solidFill>
                <a:latin typeface="+mn-ea"/>
              </a:rPr>
              <a:t>     </a:t>
            </a:r>
            <a:r>
              <a:rPr lang="ja-JP" altLang="en-US" sz="1400" spc="-50" dirty="0" err="1">
                <a:solidFill>
                  <a:schemeClr val="tx1"/>
                </a:solidFill>
                <a:latin typeface="+mn-ea"/>
              </a:rPr>
              <a:t>れば</a:t>
            </a:r>
            <a:r>
              <a:rPr lang="ja-JP" altLang="en-US" sz="1400" spc="-50" dirty="0">
                <a:solidFill>
                  <a:schemeClr val="tx1"/>
                </a:solidFill>
                <a:latin typeface="+mn-ea"/>
              </a:rPr>
              <a:t>ならないこととする。</a:t>
            </a:r>
            <a:endParaRPr lang="en-US" altLang="ja-JP" sz="1400" spc="-50" dirty="0">
              <a:solidFill>
                <a:schemeClr val="tx1"/>
              </a:solidFill>
              <a:latin typeface="+mn-ea"/>
            </a:endParaRPr>
          </a:p>
          <a:p>
            <a:pPr algn="just">
              <a:lnSpc>
                <a:spcPts val="1500"/>
              </a:lnSpc>
            </a:pPr>
            <a:r>
              <a:rPr lang="en-US" altLang="ja-JP" sz="1400" spc="-50" dirty="0">
                <a:solidFill>
                  <a:schemeClr val="tx1"/>
                </a:solidFill>
                <a:latin typeface="+mn-ea"/>
              </a:rPr>
              <a:t>  </a:t>
            </a:r>
            <a:r>
              <a:rPr lang="ja-JP" altLang="en-US" sz="1400" spc="-50" dirty="0">
                <a:solidFill>
                  <a:schemeClr val="tx1"/>
                </a:solidFill>
                <a:latin typeface="+mn-ea"/>
              </a:rPr>
              <a:t>③水道事業者等はその事業の基盤の強化に努めなければならないこととする。</a:t>
            </a:r>
            <a:endParaRPr lang="en-US" altLang="ja-JP" sz="1400" spc="-50" dirty="0">
              <a:solidFill>
                <a:schemeClr val="tx1"/>
              </a:solidFill>
              <a:latin typeface="+mn-ea"/>
            </a:endParaRPr>
          </a:p>
          <a:p>
            <a:pPr algn="just">
              <a:lnSpc>
                <a:spcPts val="1000"/>
              </a:lnSpc>
            </a:pPr>
            <a:endParaRPr lang="en-US" altLang="ja-JP" sz="1300" spc="-100" dirty="0">
              <a:solidFill>
                <a:schemeClr val="tx1"/>
              </a:solidFill>
              <a:latin typeface="+mn-ea"/>
            </a:endParaRPr>
          </a:p>
          <a:p>
            <a:pPr algn="just">
              <a:lnSpc>
                <a:spcPts val="1500"/>
              </a:lnSpc>
            </a:pPr>
            <a:r>
              <a:rPr lang="ja-JP" altLang="en-US" sz="1400" u="sng" dirty="0">
                <a:solidFill>
                  <a:schemeClr val="tx1"/>
                </a:solidFill>
                <a:latin typeface="ＤＦ特太ゴシック体" panose="020B0509000000000000" pitchFamily="49" charset="-128"/>
                <a:ea typeface="ＤＦ特太ゴシック体" panose="020B0509000000000000" pitchFamily="49" charset="-128"/>
              </a:rPr>
              <a:t>２．広域連携の推進</a:t>
            </a:r>
            <a:endParaRPr lang="ja-JP" altLang="en-US" sz="1400" dirty="0">
              <a:solidFill>
                <a:schemeClr val="tx1"/>
              </a:solidFill>
              <a:latin typeface="+mn-ea"/>
            </a:endParaRPr>
          </a:p>
          <a:p>
            <a:pPr indent="88900" algn="just" fontAlgn="auto">
              <a:lnSpc>
                <a:spcPts val="1500"/>
              </a:lnSpc>
              <a:spcBef>
                <a:spcPts val="0"/>
              </a:spcBef>
              <a:spcAft>
                <a:spcPts val="0"/>
              </a:spcAft>
            </a:pPr>
            <a:r>
              <a:rPr lang="ja-JP" altLang="en-US" sz="1400" spc="-50" dirty="0">
                <a:solidFill>
                  <a:schemeClr val="tx1"/>
                </a:solidFill>
                <a:latin typeface="+mn-ea"/>
              </a:rPr>
              <a:t>①国は広域連携の推進を含む水道の基盤を強化するための基本方針を定めることとする。</a:t>
            </a:r>
            <a:endParaRPr lang="en-US" altLang="ja-JP" sz="1400" spc="-50" dirty="0">
              <a:solidFill>
                <a:schemeClr val="tx1"/>
              </a:solidFill>
              <a:latin typeface="+mn-ea"/>
            </a:endParaRPr>
          </a:p>
          <a:p>
            <a:pPr indent="88900" algn="just" fontAlgn="auto">
              <a:lnSpc>
                <a:spcPts val="1500"/>
              </a:lnSpc>
              <a:spcBef>
                <a:spcPts val="0"/>
              </a:spcBef>
              <a:spcAft>
                <a:spcPts val="0"/>
              </a:spcAft>
            </a:pPr>
            <a:r>
              <a:rPr lang="ja-JP" altLang="en-US" sz="1400" spc="-50" dirty="0">
                <a:solidFill>
                  <a:schemeClr val="tx1"/>
                </a:solidFill>
                <a:latin typeface="+mn-ea"/>
              </a:rPr>
              <a:t>②都道府県は基本方針に基づき、関係市町村及び水道事業者等の同意を得て、水道基盤強化計画を定めることができることとする。</a:t>
            </a:r>
            <a:endParaRPr lang="en-US" altLang="ja-JP" sz="1400" spc="-50" dirty="0">
              <a:solidFill>
                <a:schemeClr val="tx1"/>
              </a:solidFill>
              <a:latin typeface="+mn-ea"/>
            </a:endParaRPr>
          </a:p>
          <a:p>
            <a:pPr algn="just">
              <a:lnSpc>
                <a:spcPts val="1500"/>
              </a:lnSpc>
            </a:pPr>
            <a:r>
              <a:rPr lang="ja-JP" altLang="en-US" sz="1400" spc="-50" dirty="0">
                <a:solidFill>
                  <a:schemeClr val="tx1"/>
                </a:solidFill>
                <a:latin typeface="+mn-ea"/>
              </a:rPr>
              <a:t>  ③都道府県は、広域連携を推進するため、関係市町村及び水道事業者等を構成員とする協議会を設けることができることとする。</a:t>
            </a:r>
            <a:endParaRPr lang="en-US" altLang="ja-JP" sz="1400" spc="-50" dirty="0">
              <a:solidFill>
                <a:schemeClr val="tx1"/>
              </a:solidFill>
              <a:latin typeface="+mn-ea"/>
            </a:endParaRPr>
          </a:p>
          <a:p>
            <a:pPr algn="just">
              <a:lnSpc>
                <a:spcPts val="1000"/>
              </a:lnSpc>
            </a:pPr>
            <a:endParaRPr lang="en-US" altLang="ja-JP" sz="1300" u="sng" spc="-100" dirty="0">
              <a:solidFill>
                <a:schemeClr val="tx1"/>
              </a:solidFill>
              <a:latin typeface="ＤＦ特太ゴシック体" panose="020B0509000000000000" pitchFamily="49" charset="-128"/>
              <a:ea typeface="ＤＦ特太ゴシック体" panose="020B0509000000000000" pitchFamily="49" charset="-128"/>
            </a:endParaRPr>
          </a:p>
          <a:p>
            <a:pPr algn="just" fontAlgn="auto">
              <a:lnSpc>
                <a:spcPts val="1500"/>
              </a:lnSpc>
              <a:spcBef>
                <a:spcPts val="0"/>
              </a:spcBef>
              <a:spcAft>
                <a:spcPts val="0"/>
              </a:spcAft>
            </a:pPr>
            <a:r>
              <a:rPr lang="ja-JP" altLang="en-US" sz="1400" u="sng" dirty="0">
                <a:solidFill>
                  <a:schemeClr val="tx1"/>
                </a:solidFill>
                <a:latin typeface="ＤＦ特太ゴシック体" panose="020B0509000000000000" pitchFamily="49" charset="-128"/>
                <a:ea typeface="ＤＦ特太ゴシック体" panose="020B0509000000000000" pitchFamily="49" charset="-128"/>
              </a:rPr>
              <a:t>３．適切な資産管理の推進</a:t>
            </a:r>
          </a:p>
          <a:p>
            <a:pPr marL="266700" indent="-177800" algn="just">
              <a:lnSpc>
                <a:spcPts val="1500"/>
              </a:lnSpc>
            </a:pPr>
            <a:r>
              <a:rPr lang="ja-JP" altLang="en-US" sz="1400" spc="-50" dirty="0">
                <a:solidFill>
                  <a:schemeClr val="tx1"/>
                </a:solidFill>
                <a:latin typeface="+mn-ea"/>
              </a:rPr>
              <a:t>①水道事業者等は、水道施設を良好な状態に保つように、維持及び修繕をしなければならないこととする。</a:t>
            </a:r>
            <a:endParaRPr lang="en-US" altLang="ja-JP" sz="1400" spc="-50" dirty="0">
              <a:solidFill>
                <a:schemeClr val="tx1"/>
              </a:solidFill>
              <a:latin typeface="+mn-ea"/>
            </a:endParaRPr>
          </a:p>
          <a:p>
            <a:pPr marL="266700" indent="-177800" algn="just" fontAlgn="auto">
              <a:lnSpc>
                <a:spcPts val="1500"/>
              </a:lnSpc>
              <a:spcBef>
                <a:spcPts val="0"/>
              </a:spcBef>
              <a:spcAft>
                <a:spcPts val="0"/>
              </a:spcAft>
            </a:pPr>
            <a:r>
              <a:rPr lang="ja-JP" altLang="en-US" sz="1400" spc="-50" dirty="0">
                <a:solidFill>
                  <a:schemeClr val="tx1"/>
                </a:solidFill>
                <a:latin typeface="+mn-ea"/>
              </a:rPr>
              <a:t>②水道事業者等は、水道施設を適切に管理するための水道施設台帳を作成し、保管しなければならないこととする。</a:t>
            </a:r>
            <a:endParaRPr lang="en-US" altLang="ja-JP" sz="1400" spc="-50" dirty="0">
              <a:solidFill>
                <a:schemeClr val="tx1"/>
              </a:solidFill>
              <a:latin typeface="+mn-ea"/>
            </a:endParaRPr>
          </a:p>
          <a:p>
            <a:pPr marL="266700" indent="-177800" algn="just" fontAlgn="auto">
              <a:lnSpc>
                <a:spcPts val="1500"/>
              </a:lnSpc>
              <a:spcBef>
                <a:spcPts val="0"/>
              </a:spcBef>
              <a:spcAft>
                <a:spcPts val="0"/>
              </a:spcAft>
            </a:pPr>
            <a:r>
              <a:rPr lang="ja-JP" altLang="en-US" sz="1400" spc="-50" dirty="0">
                <a:solidFill>
                  <a:schemeClr val="tx1"/>
                </a:solidFill>
                <a:latin typeface="+mn-ea"/>
              </a:rPr>
              <a:t>③水道事業者等は、長期的な観点から、水道施設の計画的な更新に努めなければならないこととする。</a:t>
            </a:r>
            <a:endParaRPr lang="en-US" altLang="ja-JP" sz="1400" spc="-50" dirty="0">
              <a:solidFill>
                <a:schemeClr val="tx1"/>
              </a:solidFill>
              <a:latin typeface="+mn-ea"/>
            </a:endParaRPr>
          </a:p>
          <a:p>
            <a:pPr marL="266700" indent="-177800" algn="just" fontAlgn="auto">
              <a:lnSpc>
                <a:spcPts val="1500"/>
              </a:lnSpc>
              <a:spcBef>
                <a:spcPts val="0"/>
              </a:spcBef>
              <a:spcAft>
                <a:spcPts val="0"/>
              </a:spcAft>
            </a:pPr>
            <a:r>
              <a:rPr lang="ja-JP" altLang="en-US" sz="1400" spc="-50" dirty="0">
                <a:solidFill>
                  <a:schemeClr val="tx1"/>
                </a:solidFill>
                <a:latin typeface="+mn-ea"/>
              </a:rPr>
              <a:t>④水道事業者等は、水道施設の更新に関する費用を含むその事業に係る収支の見通しを作成し、公表するよう努めなければならないこととする。</a:t>
            </a:r>
            <a:endParaRPr lang="en-US" altLang="ja-JP" sz="1400" spc="-50" dirty="0">
              <a:solidFill>
                <a:schemeClr val="tx1"/>
              </a:solidFill>
              <a:latin typeface="+mn-ea"/>
            </a:endParaRPr>
          </a:p>
          <a:p>
            <a:pPr marL="266700" indent="-177800" algn="just" fontAlgn="auto">
              <a:lnSpc>
                <a:spcPts val="1000"/>
              </a:lnSpc>
              <a:spcBef>
                <a:spcPts val="0"/>
              </a:spcBef>
              <a:spcAft>
                <a:spcPts val="0"/>
              </a:spcAft>
            </a:pPr>
            <a:endParaRPr lang="ja-JP" altLang="en-US" sz="1300" spc="-100" dirty="0">
              <a:solidFill>
                <a:schemeClr val="tx1"/>
              </a:solidFill>
              <a:latin typeface="+mn-ea"/>
            </a:endParaRPr>
          </a:p>
          <a:p>
            <a:pPr algn="just" fontAlgn="auto">
              <a:lnSpc>
                <a:spcPts val="1500"/>
              </a:lnSpc>
              <a:spcBef>
                <a:spcPts val="0"/>
              </a:spcBef>
              <a:spcAft>
                <a:spcPts val="0"/>
              </a:spcAft>
            </a:pPr>
            <a:r>
              <a:rPr lang="ja-JP" altLang="en-US" sz="1400" u="sng" dirty="0">
                <a:solidFill>
                  <a:schemeClr val="tx1"/>
                </a:solidFill>
                <a:latin typeface="ＤＦ特太ゴシック体" panose="020B0509000000000000" pitchFamily="49" charset="-128"/>
                <a:ea typeface="ＤＦ特太ゴシック体" panose="020B0509000000000000" pitchFamily="49" charset="-128"/>
              </a:rPr>
              <a:t>４．官民連携の推進</a:t>
            </a:r>
          </a:p>
          <a:p>
            <a:pPr indent="88900" algn="just" fontAlgn="auto">
              <a:lnSpc>
                <a:spcPts val="1500"/>
              </a:lnSpc>
              <a:spcBef>
                <a:spcPts val="0"/>
              </a:spcBef>
              <a:spcAft>
                <a:spcPts val="0"/>
              </a:spcAft>
            </a:pPr>
            <a:r>
              <a:rPr lang="ja-JP" altLang="en-US" sz="1400" spc="-50" dirty="0">
                <a:solidFill>
                  <a:schemeClr val="tx1"/>
                </a:solidFill>
                <a:latin typeface="+mn-ea"/>
              </a:rPr>
              <a:t>　地方公共団体が、水道事業者等としての位置付けを維持しつつ、厚生労働大臣等の許可を受けて、水道施設に関する公共施設等運営権</a:t>
            </a:r>
            <a:r>
              <a:rPr lang="en-US" altLang="ja-JP" sz="1400" spc="-50" dirty="0">
                <a:solidFill>
                  <a:schemeClr val="tx1"/>
                </a:solidFill>
                <a:latin typeface="+mn-ea"/>
              </a:rPr>
              <a:t>※</a:t>
            </a:r>
            <a:r>
              <a:rPr lang="ja-JP" altLang="en-US" sz="1400" spc="-50" dirty="0">
                <a:solidFill>
                  <a:schemeClr val="tx1"/>
                </a:solidFill>
                <a:latin typeface="+mn-ea"/>
              </a:rPr>
              <a:t>を民間事業者に設定できる仕組みを導入する。</a:t>
            </a:r>
            <a:endParaRPr lang="en-US" altLang="ja-JP" sz="1400" spc="-50" dirty="0">
              <a:solidFill>
                <a:schemeClr val="tx1"/>
              </a:solidFill>
              <a:latin typeface="+mn-ea"/>
            </a:endParaRPr>
          </a:p>
          <a:p>
            <a:pPr indent="88900" algn="just" fontAlgn="auto">
              <a:spcBef>
                <a:spcPts val="0"/>
              </a:spcBef>
              <a:spcAft>
                <a:spcPts val="0"/>
              </a:spcAft>
            </a:pPr>
            <a:r>
              <a:rPr lang="en-US" altLang="ja-JP" sz="1050" spc="-100" dirty="0">
                <a:solidFill>
                  <a:schemeClr val="tx1"/>
                </a:solidFill>
                <a:latin typeface="ＭＳ 明朝" panose="02020609040205080304" pitchFamily="17" charset="-128"/>
                <a:ea typeface="ＭＳ 明朝" panose="02020609040205080304" pitchFamily="17" charset="-128"/>
              </a:rPr>
              <a:t>※</a:t>
            </a:r>
            <a:r>
              <a:rPr lang="ja-JP" altLang="en-US" sz="1050" spc="-100" dirty="0">
                <a:solidFill>
                  <a:schemeClr val="tx1"/>
                </a:solidFill>
                <a:latin typeface="ＭＳ 明朝" panose="02020609040205080304" pitchFamily="17" charset="-128"/>
                <a:ea typeface="ＭＳ 明朝" panose="02020609040205080304" pitchFamily="17" charset="-128"/>
              </a:rPr>
              <a:t>公共施設等運営権とは、</a:t>
            </a:r>
            <a:r>
              <a:rPr lang="en-US" altLang="ja-JP" sz="1050" spc="-100" dirty="0">
                <a:solidFill>
                  <a:schemeClr val="tx1"/>
                </a:solidFill>
                <a:latin typeface="ＭＳ 明朝" panose="02020609040205080304" pitchFamily="17" charset="-128"/>
                <a:ea typeface="ＭＳ 明朝" panose="02020609040205080304" pitchFamily="17" charset="-128"/>
              </a:rPr>
              <a:t>PFI</a:t>
            </a:r>
            <a:r>
              <a:rPr lang="ja-JP" altLang="en-US" sz="1050" spc="-100" dirty="0">
                <a:solidFill>
                  <a:schemeClr val="tx1"/>
                </a:solidFill>
                <a:latin typeface="ＭＳ 明朝" panose="02020609040205080304" pitchFamily="17" charset="-128"/>
                <a:ea typeface="ＭＳ 明朝" panose="02020609040205080304" pitchFamily="17" charset="-128"/>
              </a:rPr>
              <a:t>の一類型で、利用料金の徴収を行う公共施設について、施設の所有権を地方公共団体が所有したまま、施設の運営権を民間事業者に設定する方式。</a:t>
            </a:r>
            <a:endParaRPr lang="en-US" altLang="ja-JP" sz="1300" spc="-100" dirty="0">
              <a:solidFill>
                <a:schemeClr val="tx1"/>
              </a:solidFill>
              <a:latin typeface="ＭＳ 明朝" panose="02020609040205080304" pitchFamily="17" charset="-128"/>
              <a:ea typeface="ＭＳ 明朝" panose="02020609040205080304" pitchFamily="17" charset="-128"/>
            </a:endParaRPr>
          </a:p>
          <a:p>
            <a:pPr indent="88900" algn="just" fontAlgn="auto">
              <a:lnSpc>
                <a:spcPts val="1000"/>
              </a:lnSpc>
              <a:spcBef>
                <a:spcPts val="0"/>
              </a:spcBef>
              <a:spcAft>
                <a:spcPts val="0"/>
              </a:spcAft>
            </a:pPr>
            <a:endParaRPr lang="en-US" altLang="ja-JP" sz="1300" spc="-100" dirty="0">
              <a:solidFill>
                <a:schemeClr val="tx1"/>
              </a:solidFill>
              <a:latin typeface="+mn-ea"/>
            </a:endParaRPr>
          </a:p>
          <a:p>
            <a:pPr algn="just" fontAlgn="auto">
              <a:lnSpc>
                <a:spcPts val="1500"/>
              </a:lnSpc>
              <a:spcBef>
                <a:spcPts val="0"/>
              </a:spcBef>
              <a:spcAft>
                <a:spcPts val="0"/>
              </a:spcAft>
            </a:pPr>
            <a:r>
              <a:rPr lang="ja-JP" altLang="en-US" sz="1400" u="sng" dirty="0">
                <a:solidFill>
                  <a:schemeClr val="tx1"/>
                </a:solidFill>
                <a:latin typeface="ＤＦ特太ゴシック体" panose="020B0509000000000000" pitchFamily="49" charset="-128"/>
                <a:ea typeface="ＤＦ特太ゴシック体" panose="020B0509000000000000" pitchFamily="49" charset="-128"/>
              </a:rPr>
              <a:t>５．指定給水装置工事事業者制度の改善</a:t>
            </a:r>
          </a:p>
          <a:p>
            <a:pPr indent="88900" algn="just" fontAlgn="auto">
              <a:lnSpc>
                <a:spcPts val="1500"/>
              </a:lnSpc>
              <a:spcBef>
                <a:spcPts val="0"/>
              </a:spcBef>
              <a:spcAft>
                <a:spcPts val="0"/>
              </a:spcAft>
            </a:pPr>
            <a:r>
              <a:rPr lang="ja-JP" altLang="en-US" sz="1400" spc="-50" dirty="0">
                <a:solidFill>
                  <a:schemeClr val="tx1"/>
                </a:solidFill>
                <a:latin typeface="+mn-ea"/>
              </a:rPr>
              <a:t>　資質の保持や実体との乖離の防止を図るため、指定給水装置工事事業者の指定</a:t>
            </a:r>
            <a:r>
              <a:rPr lang="en-US" altLang="ja-JP" sz="1400" spc="-50" dirty="0">
                <a:solidFill>
                  <a:schemeClr val="tx1"/>
                </a:solidFill>
                <a:latin typeface="+mn-ea"/>
              </a:rPr>
              <a:t>※</a:t>
            </a:r>
            <a:r>
              <a:rPr lang="ja-JP" altLang="en-US" sz="1400" spc="-50" dirty="0">
                <a:solidFill>
                  <a:schemeClr val="tx1"/>
                </a:solidFill>
                <a:latin typeface="+mn-ea"/>
              </a:rPr>
              <a:t>に更新制（５年）を導入する。</a:t>
            </a:r>
            <a:endParaRPr lang="en-US" altLang="ja-JP" sz="1400" spc="-50" dirty="0">
              <a:solidFill>
                <a:schemeClr val="tx1"/>
              </a:solidFill>
              <a:latin typeface="+mn-ea"/>
            </a:endParaRPr>
          </a:p>
          <a:p>
            <a:pPr indent="88900" algn="just" fontAlgn="auto">
              <a:spcBef>
                <a:spcPts val="0"/>
              </a:spcBef>
              <a:spcAft>
                <a:spcPts val="0"/>
              </a:spcAft>
            </a:pPr>
            <a:r>
              <a:rPr lang="en-US" altLang="ja-JP" sz="1050" spc="-100" dirty="0">
                <a:solidFill>
                  <a:schemeClr val="tx1"/>
                </a:solidFill>
                <a:latin typeface="ＭＳ 明朝" panose="02020609040205080304" pitchFamily="17" charset="-128"/>
                <a:ea typeface="ＭＳ 明朝" panose="02020609040205080304" pitchFamily="17" charset="-128"/>
              </a:rPr>
              <a:t>※</a:t>
            </a:r>
            <a:r>
              <a:rPr lang="ja-JP" altLang="en-US" sz="1050" spc="-100" dirty="0">
                <a:solidFill>
                  <a:schemeClr val="tx1"/>
                </a:solidFill>
                <a:latin typeface="ＭＳ 明朝" panose="02020609040205080304" pitchFamily="17" charset="-128"/>
                <a:ea typeface="ＭＳ 明朝" panose="02020609040205080304" pitchFamily="17" charset="-128"/>
              </a:rPr>
              <a:t>各水道事業者は給水装置（蛇口やトイレなどの給水用具・給水管）の工事を施行する者を指定でき、条例において、給水装置工事は指定給水装置工事事業者が行う旨を規定。</a:t>
            </a:r>
          </a:p>
        </p:txBody>
      </p:sp>
      <p:sp>
        <p:nvSpPr>
          <p:cNvPr id="13" name="テキスト ボックス 12"/>
          <p:cNvSpPr txBox="1"/>
          <p:nvPr/>
        </p:nvSpPr>
        <p:spPr>
          <a:xfrm>
            <a:off x="-15552" y="-27384"/>
            <a:ext cx="9906000" cy="369332"/>
          </a:xfrm>
          <a:prstGeom prst="rect">
            <a:avLst/>
          </a:prstGeom>
          <a:noFill/>
        </p:spPr>
        <p:txBody>
          <a:bodyPr wrap="square" rtlCol="0">
            <a:spAutoFit/>
          </a:bodyPr>
          <a:lstStyle/>
          <a:p>
            <a:pPr algn="ctr"/>
            <a:r>
              <a:rPr lang="ja-JP" altLang="en-US" dirty="0">
                <a:latin typeface="ＤＦ特太ゴシック体" panose="020B0509000000000000" pitchFamily="49" charset="-128"/>
                <a:ea typeface="ＤＦ特太ゴシック体" panose="020B0509000000000000" pitchFamily="49" charset="-128"/>
              </a:rPr>
              <a:t>水道法の一部を改正する法律案の概要</a:t>
            </a:r>
            <a:endParaRPr lang="ja-JP" altLang="en-US" dirty="0">
              <a:solidFill>
                <a:prstClr val="black"/>
              </a:solidFill>
              <a:latin typeface="ＤＦ特太ゴシック体" pitchFamily="49" charset="-128"/>
              <a:ea typeface="ＤＦ特太ゴシック体" pitchFamily="49" charset="-128"/>
            </a:endParaRPr>
          </a:p>
        </p:txBody>
      </p:sp>
      <p:sp>
        <p:nvSpPr>
          <p:cNvPr id="19" name="テキスト ボックス 18"/>
          <p:cNvSpPr txBox="1"/>
          <p:nvPr/>
        </p:nvSpPr>
        <p:spPr>
          <a:xfrm>
            <a:off x="56455" y="411034"/>
            <a:ext cx="9792000" cy="45742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tIns="36000" bIns="36000" rtlCol="0">
            <a:spAutoFit/>
          </a:bodyPr>
          <a:lstStyle/>
          <a:p>
            <a:pPr algn="just" fontAlgn="auto">
              <a:lnSpc>
                <a:spcPts val="1500"/>
              </a:lnSpc>
              <a:spcBef>
                <a:spcPts val="0"/>
              </a:spcBef>
              <a:spcAft>
                <a:spcPts val="0"/>
              </a:spcAft>
            </a:pPr>
            <a:r>
              <a:rPr lang="ja-JP" altLang="en-US" sz="1400" dirty="0">
                <a:latin typeface="+mn-ea"/>
              </a:rPr>
              <a:t>　</a:t>
            </a:r>
            <a:r>
              <a:rPr lang="ja-JP" altLang="en-US" sz="1400" dirty="0">
                <a:solidFill>
                  <a:schemeClr val="tx1"/>
                </a:solidFill>
                <a:latin typeface="+mn-ea"/>
              </a:rPr>
              <a:t>人口減少に伴う水の需要の減少、水道施設の老朽化、深刻化する人材不足等の水道の直面する課題に対応し、水道の基盤の強化を図るため、所要の措置を講ずる。</a:t>
            </a:r>
          </a:p>
        </p:txBody>
      </p:sp>
      <p:sp>
        <p:nvSpPr>
          <p:cNvPr id="24" name="テキスト ボックス 23"/>
          <p:cNvSpPr txBox="1"/>
          <p:nvPr/>
        </p:nvSpPr>
        <p:spPr>
          <a:xfrm>
            <a:off x="56456" y="96876"/>
            <a:ext cx="1289379" cy="307777"/>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a:solidFill>
                  <a:schemeClr val="tx1"/>
                </a:solidFill>
                <a:latin typeface="ＤＦ特太ゴシック体" panose="020B0509000000000000" pitchFamily="49" charset="-128"/>
                <a:ea typeface="ＤＦ特太ゴシック体" panose="020B0509000000000000" pitchFamily="49" charset="-128"/>
              </a:rPr>
              <a:t>改正の趣旨</a:t>
            </a:r>
          </a:p>
        </p:txBody>
      </p:sp>
      <p:sp>
        <p:nvSpPr>
          <p:cNvPr id="25" name="テキスト ボックス 24"/>
          <p:cNvSpPr txBox="1"/>
          <p:nvPr/>
        </p:nvSpPr>
        <p:spPr>
          <a:xfrm>
            <a:off x="56455" y="6308654"/>
            <a:ext cx="9792000" cy="523220"/>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r>
              <a:rPr lang="ja-JP" altLang="en-US" sz="1400" dirty="0">
                <a:solidFill>
                  <a:schemeClr val="tx1"/>
                </a:solidFill>
                <a:latin typeface="+mn-ea"/>
              </a:rPr>
              <a:t>　公布の日から起算して１年を超えない範囲内において政令で定める日（ただし、３．②は施行の日から起算して３年を超えない範囲内において政令で定める日までは、適用しない。）</a:t>
            </a:r>
          </a:p>
        </p:txBody>
      </p:sp>
      <p:sp>
        <p:nvSpPr>
          <p:cNvPr id="27" name="テキスト ボックス 26"/>
          <p:cNvSpPr txBox="1"/>
          <p:nvPr/>
        </p:nvSpPr>
        <p:spPr>
          <a:xfrm>
            <a:off x="58197" y="6006195"/>
            <a:ext cx="1289379" cy="307777"/>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a:solidFill>
                  <a:schemeClr val="tx1"/>
                </a:solidFill>
                <a:latin typeface="ＤＦ特太ゴシック体" panose="020B0509000000000000" pitchFamily="49" charset="-128"/>
                <a:ea typeface="ＤＦ特太ゴシック体" panose="020B0509000000000000" pitchFamily="49" charset="-128"/>
              </a:rPr>
              <a:t>施行期日</a:t>
            </a:r>
          </a:p>
        </p:txBody>
      </p:sp>
      <p:sp>
        <p:nvSpPr>
          <p:cNvPr id="31" name="テキスト ボックス 30"/>
          <p:cNvSpPr txBox="1"/>
          <p:nvPr/>
        </p:nvSpPr>
        <p:spPr>
          <a:xfrm>
            <a:off x="58197" y="910734"/>
            <a:ext cx="1289379" cy="307777"/>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a:solidFill>
                  <a:schemeClr val="tx1"/>
                </a:solidFill>
                <a:latin typeface="ＤＦ特太ゴシック体" panose="020B0509000000000000" pitchFamily="49" charset="-128"/>
                <a:ea typeface="ＤＦ特太ゴシック体" panose="020B0509000000000000" pitchFamily="49" charset="-128"/>
              </a:rPr>
              <a:t>改正の概要</a:t>
            </a:r>
          </a:p>
        </p:txBody>
      </p:sp>
      <p:sp>
        <p:nvSpPr>
          <p:cNvPr id="9"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47</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33751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52035" y="832245"/>
            <a:ext cx="4725523" cy="5837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0" name="正方形/長方形 9"/>
          <p:cNvSpPr/>
          <p:nvPr/>
        </p:nvSpPr>
        <p:spPr>
          <a:xfrm>
            <a:off x="128464" y="832245"/>
            <a:ext cx="4283325" cy="58304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0" name="正方形/長方形 19"/>
          <p:cNvSpPr/>
          <p:nvPr/>
        </p:nvSpPr>
        <p:spPr>
          <a:xfrm>
            <a:off x="344488" y="626820"/>
            <a:ext cx="1928664"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557"/>
            <a:r>
              <a:rPr lang="ja-JP" altLang="en-US" sz="2000" b="1" dirty="0">
                <a:solidFill>
                  <a:srgbClr val="000000"/>
                </a:solidFill>
              </a:rPr>
              <a:t>現状・課題</a:t>
            </a:r>
          </a:p>
        </p:txBody>
      </p:sp>
      <p:sp>
        <p:nvSpPr>
          <p:cNvPr id="30" name="正方形/長方形 29"/>
          <p:cNvSpPr/>
          <p:nvPr/>
        </p:nvSpPr>
        <p:spPr>
          <a:xfrm>
            <a:off x="5256585" y="627544"/>
            <a:ext cx="1928664" cy="425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557"/>
            <a:r>
              <a:rPr lang="ja-JP" altLang="en-US" sz="2000" b="1" dirty="0">
                <a:solidFill>
                  <a:srgbClr val="000000"/>
                </a:solidFill>
              </a:rPr>
              <a:t>改正案</a:t>
            </a:r>
          </a:p>
        </p:txBody>
      </p:sp>
      <p:sp>
        <p:nvSpPr>
          <p:cNvPr id="17" name="正方形/長方形 16"/>
          <p:cNvSpPr/>
          <p:nvPr/>
        </p:nvSpPr>
        <p:spPr>
          <a:xfrm>
            <a:off x="-5308" y="1"/>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000" b="1" kern="0" dirty="0">
                <a:solidFill>
                  <a:schemeClr val="bg1"/>
                </a:solidFill>
                <a:latin typeface="+mj-ea"/>
                <a:ea typeface="+mj-ea"/>
              </a:rPr>
              <a:t>１．水道事業の基盤強化及び広域連携の推進</a:t>
            </a:r>
            <a:endParaRPr kumimoji="0" lang="en-US" altLang="ja-JP" sz="2000" b="1" kern="0" dirty="0">
              <a:solidFill>
                <a:schemeClr val="bg1"/>
              </a:solidFill>
              <a:latin typeface="+mj-ea"/>
              <a:ea typeface="+mj-ea"/>
            </a:endParaRPr>
          </a:p>
          <a:p>
            <a:pPr algn="ctr">
              <a:defRPr/>
            </a:pPr>
            <a:r>
              <a:rPr kumimoji="0" lang="ja-JP" altLang="en-US" sz="2000" b="1" kern="0" dirty="0">
                <a:solidFill>
                  <a:prstClr val="white"/>
                </a:solidFill>
                <a:latin typeface="+mj-ea"/>
                <a:ea typeface="+mj-ea"/>
              </a:rPr>
              <a:t>（第１条、第２条の２、第５条の２、第５条の３、第５条の４）</a:t>
            </a:r>
            <a:endParaRPr kumimoji="0" lang="en-US" altLang="ja-JP" sz="2000" b="1" kern="0" dirty="0">
              <a:solidFill>
                <a:prstClr val="white"/>
              </a:solidFill>
              <a:latin typeface="+mj-ea"/>
              <a:ea typeface="+mj-ea"/>
            </a:endParaRPr>
          </a:p>
        </p:txBody>
      </p:sp>
      <p:sp>
        <p:nvSpPr>
          <p:cNvPr id="5" name="右矢印 4"/>
          <p:cNvSpPr/>
          <p:nvPr/>
        </p:nvSpPr>
        <p:spPr>
          <a:xfrm>
            <a:off x="4526260" y="2924944"/>
            <a:ext cx="498748"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128464" y="1124744"/>
            <a:ext cx="4275487" cy="5221942"/>
          </a:xfrm>
          <a:prstGeom prst="rect">
            <a:avLst/>
          </a:prstGeom>
          <a:noFill/>
        </p:spPr>
        <p:txBody>
          <a:bodyPr wrap="square" rtlCol="0">
            <a:spAutoFit/>
          </a:bodyPr>
          <a:lstStyle/>
          <a:p>
            <a:pPr marL="177800" indent="-177800">
              <a:lnSpc>
                <a:spcPts val="2000"/>
              </a:lnSpc>
              <a:defRPr/>
            </a:pPr>
            <a:r>
              <a:rPr kumimoji="0" lang="ja-JP" altLang="en-US" sz="1500" kern="0" dirty="0">
                <a:solidFill>
                  <a:prstClr val="black"/>
                </a:solidFill>
              </a:rPr>
              <a:t>〇　水道の普及率は</a:t>
            </a:r>
            <a:r>
              <a:rPr kumimoji="0" lang="en-US" altLang="ja-JP" sz="1500" kern="0" dirty="0">
                <a:solidFill>
                  <a:prstClr val="black"/>
                </a:solidFill>
              </a:rPr>
              <a:t>97.9</a:t>
            </a:r>
            <a:r>
              <a:rPr kumimoji="0" lang="ja-JP" altLang="en-US" sz="1500" kern="0" dirty="0">
                <a:solidFill>
                  <a:prstClr val="black"/>
                </a:solidFill>
              </a:rPr>
              <a:t>％（平成</a:t>
            </a:r>
            <a:r>
              <a:rPr kumimoji="0" lang="en-US" altLang="ja-JP" sz="1500" kern="0" dirty="0">
                <a:solidFill>
                  <a:prstClr val="black"/>
                </a:solidFill>
              </a:rPr>
              <a:t>27</a:t>
            </a:r>
            <a:r>
              <a:rPr kumimoji="0" lang="ja-JP" altLang="en-US" sz="1500" kern="0" dirty="0">
                <a:solidFill>
                  <a:prstClr val="black"/>
                </a:solidFill>
              </a:rPr>
              <a:t>年度末）となっており、引き続き未普及地域への水道の整備は必要であるものの、</a:t>
            </a:r>
            <a:r>
              <a:rPr kumimoji="0" lang="ja-JP" altLang="en-US" sz="1500" u="sng" kern="0" dirty="0">
                <a:solidFill>
                  <a:prstClr val="black"/>
                </a:solidFill>
              </a:rPr>
              <a:t>水道の拡張整備を前提とした時代から既存の水道の基盤を確固たるものとしていくことが求められる時代</a:t>
            </a:r>
            <a:r>
              <a:rPr kumimoji="0" lang="ja-JP" altLang="en-US" sz="1500" kern="0" dirty="0">
                <a:solidFill>
                  <a:prstClr val="black"/>
                </a:solidFill>
              </a:rPr>
              <a:t>に変化。</a:t>
            </a:r>
            <a:endParaRPr kumimoji="0" lang="en-US" altLang="ja-JP" sz="1500" b="0" i="0" u="none" strike="noStrike" kern="0" cap="none" spc="0" normalizeH="0" baseline="0" noProof="0" dirty="0">
              <a:ln>
                <a:noFill/>
              </a:ln>
              <a:solidFill>
                <a:prstClr val="black"/>
              </a:solidFill>
              <a:effectLst/>
              <a:uLnTx/>
              <a:uFillTx/>
              <a:latin typeface="Calibri"/>
            </a:endParaRPr>
          </a:p>
          <a:p>
            <a:pPr marL="177800" marR="0" lvl="0" indent="-177800" defTabSz="914400" eaLnBrk="1" fontAlgn="auto" latinLnBrk="0" hangingPunct="1">
              <a:lnSpc>
                <a:spcPts val="2000"/>
              </a:lnSpc>
              <a:spcBef>
                <a:spcPts val="0"/>
              </a:spcBef>
              <a:spcAft>
                <a:spcPts val="0"/>
              </a:spcAft>
              <a:buClrTx/>
              <a:buSzTx/>
              <a:buFontTx/>
              <a:buNone/>
              <a:tabLst/>
              <a:defRPr/>
            </a:pPr>
            <a:endParaRPr kumimoji="0" lang="en-US" altLang="ja-JP" sz="1500" kern="0" dirty="0">
              <a:solidFill>
                <a:prstClr val="black"/>
              </a:solidFill>
              <a:latin typeface="Calibri"/>
            </a:endParaRPr>
          </a:p>
          <a:p>
            <a:pPr marL="177800" marR="0" lvl="0" indent="-177800" defTabSz="914400" eaLnBrk="1" fontAlgn="auto" latinLnBrk="0" hangingPunct="1">
              <a:lnSpc>
                <a:spcPts val="200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Calibri"/>
              </a:rPr>
              <a:t>〇　高度経済成長期に整備された</a:t>
            </a:r>
            <a:r>
              <a:rPr kumimoji="0" lang="ja-JP" altLang="en-US" sz="1500" b="0" i="0" u="sng" strike="noStrike" kern="0" cap="none" spc="0" normalizeH="0" baseline="0" noProof="0" dirty="0">
                <a:ln>
                  <a:noFill/>
                </a:ln>
                <a:solidFill>
                  <a:prstClr val="black"/>
                </a:solidFill>
                <a:effectLst/>
                <a:uLnTx/>
                <a:uFillTx/>
                <a:latin typeface="Calibri"/>
              </a:rPr>
              <a:t>水道施設の老朽化</a:t>
            </a:r>
            <a:r>
              <a:rPr kumimoji="0" lang="ja-JP" altLang="en-US" sz="1500" b="0" i="0" strike="noStrike" kern="0" cap="none" spc="0" normalizeH="0" baseline="0" noProof="0" dirty="0">
                <a:ln>
                  <a:noFill/>
                </a:ln>
                <a:solidFill>
                  <a:prstClr val="black"/>
                </a:solidFill>
                <a:effectLst/>
                <a:uLnTx/>
                <a:uFillTx/>
                <a:latin typeface="Calibri"/>
              </a:rPr>
              <a:t>や</a:t>
            </a:r>
            <a:r>
              <a:rPr kumimoji="0" lang="ja-JP" altLang="en-US" sz="1500" b="0" i="0" u="sng" strike="noStrike" kern="0" cap="none" spc="0" normalizeH="0" baseline="0" noProof="0" dirty="0">
                <a:ln>
                  <a:noFill/>
                </a:ln>
                <a:solidFill>
                  <a:prstClr val="black"/>
                </a:solidFill>
                <a:effectLst/>
                <a:uLnTx/>
                <a:uFillTx/>
                <a:latin typeface="Calibri"/>
              </a:rPr>
              <a:t>耐震化の遅れ</a:t>
            </a:r>
            <a:r>
              <a:rPr kumimoji="0" lang="ja-JP" altLang="en-US" sz="1500" b="0" i="0" u="none" strike="noStrike" kern="0" cap="none" spc="0" normalizeH="0" baseline="0" noProof="0" dirty="0">
                <a:ln>
                  <a:noFill/>
                </a:ln>
                <a:solidFill>
                  <a:prstClr val="black"/>
                </a:solidFill>
                <a:effectLst/>
                <a:uLnTx/>
                <a:uFillTx/>
                <a:latin typeface="Calibri"/>
              </a:rPr>
              <a:t>、多くの水道事業者が</a:t>
            </a:r>
            <a:r>
              <a:rPr kumimoji="0" lang="ja-JP" altLang="en-US" sz="1500" b="0" i="0" u="sng" strike="noStrike" kern="0" cap="none" spc="0" normalizeH="0" baseline="0" noProof="0" dirty="0">
                <a:ln>
                  <a:noFill/>
                </a:ln>
                <a:solidFill>
                  <a:prstClr val="black"/>
                </a:solidFill>
                <a:effectLst/>
                <a:uLnTx/>
                <a:uFillTx/>
                <a:latin typeface="Calibri"/>
              </a:rPr>
              <a:t>小規模で経営基盤が脆弱</a:t>
            </a:r>
            <a:r>
              <a:rPr kumimoji="0" lang="ja-JP" altLang="en-US" sz="1500" b="0" i="0" u="none" strike="noStrike" kern="0" cap="none" spc="0" normalizeH="0" baseline="0" noProof="0" dirty="0">
                <a:ln>
                  <a:noFill/>
                </a:ln>
                <a:solidFill>
                  <a:prstClr val="black"/>
                </a:solidFill>
                <a:effectLst/>
                <a:uLnTx/>
                <a:uFillTx/>
                <a:latin typeface="Calibri"/>
              </a:rPr>
              <a:t>であること、団塊世代の退職等による</a:t>
            </a:r>
            <a:r>
              <a:rPr kumimoji="0" lang="ja-JP" altLang="en-US" sz="1500" b="0" i="0" u="sng" strike="noStrike" kern="0" cap="none" spc="0" normalizeH="0" baseline="0" noProof="0" dirty="0">
                <a:ln>
                  <a:noFill/>
                </a:ln>
                <a:solidFill>
                  <a:prstClr val="black"/>
                </a:solidFill>
                <a:effectLst/>
                <a:uLnTx/>
                <a:uFillTx/>
                <a:latin typeface="Calibri"/>
              </a:rPr>
              <a:t>水道に携わる職員数の大幅な減少</a:t>
            </a:r>
            <a:r>
              <a:rPr kumimoji="0" lang="ja-JP" altLang="en-US" sz="1500" b="0" i="0" u="none" strike="noStrike" kern="0" cap="none" spc="0" normalizeH="0" baseline="0" noProof="0" dirty="0">
                <a:ln>
                  <a:noFill/>
                </a:ln>
                <a:solidFill>
                  <a:prstClr val="black"/>
                </a:solidFill>
                <a:effectLst/>
                <a:uLnTx/>
                <a:uFillTx/>
                <a:latin typeface="Calibri"/>
              </a:rPr>
              <a:t>が課題となっている。</a:t>
            </a:r>
            <a:endParaRPr kumimoji="0" lang="en-US" altLang="ja-JP" sz="1500" b="0" i="0" u="none" strike="noStrike" kern="0" cap="none" spc="0" normalizeH="0" baseline="0" noProof="0" dirty="0">
              <a:ln>
                <a:noFill/>
              </a:ln>
              <a:solidFill>
                <a:prstClr val="black"/>
              </a:solidFill>
              <a:effectLst/>
              <a:uLnTx/>
              <a:uFillTx/>
              <a:latin typeface="Calibri"/>
            </a:endParaRPr>
          </a:p>
          <a:p>
            <a:pPr marL="177800" marR="0" lvl="0" indent="-177800" defTabSz="914400" eaLnBrk="1" fontAlgn="auto" latinLnBrk="0" hangingPunct="1">
              <a:lnSpc>
                <a:spcPts val="2000"/>
              </a:lnSpc>
              <a:spcBef>
                <a:spcPts val="0"/>
              </a:spcBef>
              <a:spcAft>
                <a:spcPts val="0"/>
              </a:spcAft>
              <a:buClrTx/>
              <a:buSzTx/>
              <a:buFontTx/>
              <a:buNone/>
              <a:tabLst/>
              <a:defRPr/>
            </a:pPr>
            <a:endParaRPr kumimoji="0" lang="en-US" altLang="ja-JP" sz="1500" kern="0" dirty="0">
              <a:solidFill>
                <a:prstClr val="black"/>
              </a:solidFill>
              <a:latin typeface="Calibri"/>
            </a:endParaRPr>
          </a:p>
          <a:p>
            <a:pPr marL="177800" marR="0" lvl="0" indent="-177800" defTabSz="914400" eaLnBrk="1" fontAlgn="auto" latinLnBrk="0" hangingPunct="1">
              <a:lnSpc>
                <a:spcPts val="200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Calibri"/>
              </a:rPr>
              <a:t>○ 　また、</a:t>
            </a:r>
            <a:r>
              <a:rPr kumimoji="0" lang="en-US" altLang="ja-JP" sz="1500" b="0" i="0" u="none" strike="noStrike" kern="0" cap="none" spc="0" normalizeH="0" baseline="0" noProof="0" dirty="0">
                <a:ln>
                  <a:noFill/>
                </a:ln>
                <a:solidFill>
                  <a:prstClr val="black"/>
                </a:solidFill>
                <a:effectLst/>
                <a:uLnTx/>
                <a:uFillTx/>
              </a:rPr>
              <a:t>1381</a:t>
            </a:r>
            <a:r>
              <a:rPr kumimoji="0" lang="ja-JP" altLang="en-US" sz="1500" b="0" i="0" u="none" strike="noStrike" kern="0" cap="none" spc="0" normalizeH="0" baseline="0" noProof="0" dirty="0">
                <a:ln>
                  <a:noFill/>
                </a:ln>
                <a:solidFill>
                  <a:prstClr val="black"/>
                </a:solidFill>
                <a:effectLst/>
                <a:uLnTx/>
                <a:uFillTx/>
              </a:rPr>
              <a:t>の上水道事業の内、</a:t>
            </a:r>
            <a:r>
              <a:rPr kumimoji="0" lang="ja-JP" altLang="en-US" sz="1500" b="0" i="0" u="sng" strike="noStrike" kern="0" cap="none" spc="0" normalizeH="0" baseline="0" noProof="0" dirty="0">
                <a:ln>
                  <a:noFill/>
                </a:ln>
                <a:solidFill>
                  <a:prstClr val="black"/>
                </a:solidFill>
                <a:effectLst/>
                <a:uLnTx/>
                <a:uFillTx/>
              </a:rPr>
              <a:t>給水人口５万人未満</a:t>
            </a:r>
            <a:r>
              <a:rPr kumimoji="0" lang="ja-JP" altLang="en-US" sz="1500" b="0" i="0" u="sng" strike="noStrike" kern="0" cap="none" spc="0" normalizeH="0" baseline="0" noProof="0" dirty="0">
                <a:ln>
                  <a:noFill/>
                </a:ln>
                <a:solidFill>
                  <a:prstClr val="black"/>
                </a:solidFill>
                <a:effectLst/>
                <a:uLnTx/>
                <a:uFillTx/>
                <a:latin typeface="Calibri"/>
              </a:rPr>
              <a:t>の小規模な事業者が</a:t>
            </a:r>
            <a:r>
              <a:rPr kumimoji="0" lang="en-US" altLang="ja-JP" sz="1500" b="0" i="0" u="sng" strike="noStrike" kern="0" cap="none" spc="0" normalizeH="0" baseline="0" noProof="0" dirty="0">
                <a:ln>
                  <a:noFill/>
                </a:ln>
                <a:uLnTx/>
                <a:uFillTx/>
              </a:rPr>
              <a:t>950</a:t>
            </a:r>
            <a:r>
              <a:rPr kumimoji="0" lang="ja-JP" altLang="en-US" sz="1500" b="0" i="0" u="sng" strike="noStrike" kern="0" cap="none" spc="0" normalizeH="0" baseline="0" noProof="0" dirty="0">
                <a:ln>
                  <a:noFill/>
                </a:ln>
                <a:solidFill>
                  <a:prstClr val="black"/>
                </a:solidFill>
                <a:effectLst/>
                <a:uLnTx/>
                <a:uFillTx/>
              </a:rPr>
              <a:t>と</a:t>
            </a:r>
            <a:r>
              <a:rPr kumimoji="0" lang="ja-JP" altLang="en-US" sz="1500" b="0" i="0" u="sng" strike="noStrike" kern="0" cap="none" spc="0" normalizeH="0" baseline="0" noProof="0" dirty="0">
                <a:ln>
                  <a:noFill/>
                </a:ln>
                <a:solidFill>
                  <a:prstClr val="black"/>
                </a:solidFill>
                <a:effectLst/>
                <a:uLnTx/>
                <a:uFillTx/>
                <a:latin typeface="Calibri"/>
              </a:rPr>
              <a:t>多数存在</a:t>
            </a:r>
            <a:r>
              <a:rPr kumimoji="0" lang="ja-JP" altLang="en-US" sz="1500" b="0" i="0" u="none" strike="noStrike" kern="0" cap="none" spc="0" normalizeH="0" baseline="0" noProof="0" dirty="0">
                <a:ln>
                  <a:noFill/>
                </a:ln>
                <a:solidFill>
                  <a:prstClr val="black"/>
                </a:solidFill>
                <a:effectLst/>
                <a:uLnTx/>
                <a:uFillTx/>
                <a:latin typeface="Calibri"/>
              </a:rPr>
              <a:t>（平成</a:t>
            </a:r>
            <a:r>
              <a:rPr kumimoji="0" lang="en-US" altLang="ja-JP" sz="1500" b="0" i="0" u="none" strike="noStrike" kern="0" cap="none" spc="0" normalizeH="0" baseline="0" noProof="0" dirty="0">
                <a:ln>
                  <a:noFill/>
                </a:ln>
                <a:solidFill>
                  <a:prstClr val="black"/>
                </a:solidFill>
                <a:effectLst/>
                <a:uLnTx/>
                <a:uFillTx/>
              </a:rPr>
              <a:t>27</a:t>
            </a:r>
            <a:r>
              <a:rPr kumimoji="0" lang="ja-JP" altLang="en-US" sz="1500" b="0" i="0" u="none" strike="noStrike" kern="0" cap="none" spc="0" normalizeH="0" baseline="0" noProof="0" dirty="0">
                <a:ln>
                  <a:noFill/>
                </a:ln>
                <a:solidFill>
                  <a:prstClr val="black"/>
                </a:solidFill>
                <a:effectLst/>
                <a:uLnTx/>
                <a:uFillTx/>
              </a:rPr>
              <a:t>年</a:t>
            </a:r>
            <a:r>
              <a:rPr kumimoji="0" lang="ja-JP" altLang="en-US" sz="1500" b="0" i="0" u="none" strike="noStrike" kern="0" cap="none" spc="0" normalizeH="0" baseline="0" noProof="0" dirty="0">
                <a:ln>
                  <a:noFill/>
                </a:ln>
                <a:solidFill>
                  <a:srgbClr val="000000"/>
                </a:solidFill>
                <a:effectLst/>
                <a:uLnTx/>
                <a:uFillTx/>
              </a:rPr>
              <a:t>度</a:t>
            </a:r>
            <a:r>
              <a:rPr kumimoji="0" lang="ja-JP" altLang="en-US" sz="1500" b="0" i="0" u="none" strike="noStrike" kern="0" cap="none" spc="0" normalizeH="0" baseline="0" noProof="0" dirty="0">
                <a:ln>
                  <a:noFill/>
                </a:ln>
                <a:solidFill>
                  <a:prstClr val="black"/>
                </a:solidFill>
                <a:effectLst/>
                <a:uLnTx/>
                <a:uFillTx/>
                <a:latin typeface="Calibri"/>
              </a:rPr>
              <a:t>）しており</a:t>
            </a:r>
            <a:r>
              <a:rPr kumimoji="0" lang="ja-JP" altLang="en-US" sz="1500" kern="0" dirty="0">
                <a:solidFill>
                  <a:prstClr val="black"/>
                </a:solidFill>
                <a:latin typeface="Calibri"/>
              </a:rPr>
              <a:t>、</a:t>
            </a:r>
            <a:r>
              <a:rPr kumimoji="0" lang="ja-JP" altLang="en-US" sz="1500" b="0" i="0" u="none" strike="noStrike" kern="0" cap="none" spc="0" normalizeH="0" baseline="0" noProof="0" dirty="0">
                <a:ln>
                  <a:noFill/>
                </a:ln>
                <a:solidFill>
                  <a:prstClr val="black"/>
                </a:solidFill>
                <a:effectLst/>
                <a:uLnTx/>
                <a:uFillTx/>
                <a:latin typeface="Calibri"/>
              </a:rPr>
              <a:t>経営面でのスケールメリットを創出することができる</a:t>
            </a:r>
            <a:r>
              <a:rPr kumimoji="0" lang="ja-JP" altLang="en-US" sz="1500" b="0" i="0" u="sng" strike="noStrike" kern="0" cap="none" spc="0" normalizeH="0" baseline="0" noProof="0" dirty="0">
                <a:ln>
                  <a:noFill/>
                </a:ln>
                <a:solidFill>
                  <a:prstClr val="black"/>
                </a:solidFill>
                <a:effectLst/>
                <a:uLnTx/>
                <a:uFillTx/>
                <a:latin typeface="Calibri"/>
              </a:rPr>
              <a:t>広域連携</a:t>
            </a:r>
            <a:r>
              <a:rPr kumimoji="0" lang="ja-JP" altLang="en-US" sz="1500" u="sng" kern="0" dirty="0">
                <a:solidFill>
                  <a:prstClr val="black"/>
                </a:solidFill>
                <a:latin typeface="Calibri"/>
              </a:rPr>
              <a:t>が必要</a:t>
            </a:r>
            <a:r>
              <a:rPr kumimoji="0" lang="ja-JP" altLang="en-US" sz="1500" kern="0" dirty="0">
                <a:solidFill>
                  <a:prstClr val="black"/>
                </a:solidFill>
                <a:latin typeface="Calibri"/>
              </a:rPr>
              <a:t>となっていることから、</a:t>
            </a:r>
            <a:r>
              <a:rPr kumimoji="0" lang="ja-JP" altLang="en-US" sz="1500" b="0" i="0" u="none" strike="noStrike" kern="0" cap="none" spc="0" normalizeH="0" baseline="0" noProof="0" dirty="0">
                <a:ln>
                  <a:noFill/>
                </a:ln>
                <a:solidFill>
                  <a:prstClr val="black"/>
                </a:solidFill>
                <a:effectLst/>
                <a:uLnTx/>
                <a:uFillTx/>
                <a:latin typeface="Calibri"/>
              </a:rPr>
              <a:t>広域連携のより一層の推進を図るため、</a:t>
            </a:r>
            <a:r>
              <a:rPr kumimoji="0" lang="ja-JP" altLang="en-US" sz="1500" b="0" i="0" u="sng" strike="noStrike" kern="0" cap="none" spc="0" normalizeH="0" baseline="0" noProof="0" dirty="0">
                <a:ln>
                  <a:noFill/>
                </a:ln>
                <a:solidFill>
                  <a:prstClr val="black"/>
                </a:solidFill>
                <a:effectLst/>
                <a:uLnTx/>
                <a:uFillTx/>
                <a:latin typeface="Calibri"/>
              </a:rPr>
              <a:t>都道府県に、その推進役として一定の役割が期待されている</a:t>
            </a:r>
            <a:r>
              <a:rPr kumimoji="0" lang="ja-JP" altLang="en-US" sz="1500" b="0" i="0" u="none" strike="noStrike" kern="0" cap="none" spc="0" normalizeH="0" baseline="0" noProof="0" dirty="0">
                <a:ln>
                  <a:noFill/>
                </a:ln>
                <a:solidFill>
                  <a:prstClr val="black"/>
                </a:solidFill>
                <a:effectLst/>
                <a:uLnTx/>
                <a:uFillTx/>
                <a:latin typeface="Calibri"/>
              </a:rPr>
              <a:t>。</a:t>
            </a:r>
            <a:endParaRPr kumimoji="0" lang="en-US" altLang="ja-JP" sz="1500" b="0" i="0" u="none" strike="noStrike" kern="0" cap="none" spc="0" normalizeH="0" baseline="0" noProof="0" dirty="0">
              <a:ln>
                <a:noFill/>
              </a:ln>
              <a:solidFill>
                <a:prstClr val="black"/>
              </a:solidFill>
              <a:effectLst/>
              <a:uLnTx/>
              <a:uFillTx/>
              <a:latin typeface="Calibri"/>
            </a:endParaRPr>
          </a:p>
          <a:p>
            <a:pPr marL="82550" marR="0" lvl="0" indent="-82550" algn="r" defTabSz="914400" eaLnBrk="1" fontAlgn="auto" latinLnBrk="0" hangingPunct="1">
              <a:lnSpc>
                <a:spcPts val="2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Calibri"/>
            </a:endParaRPr>
          </a:p>
        </p:txBody>
      </p:sp>
      <p:sp>
        <p:nvSpPr>
          <p:cNvPr id="77" name="テキスト ボックス 18"/>
          <p:cNvSpPr txBox="1"/>
          <p:nvPr/>
        </p:nvSpPr>
        <p:spPr>
          <a:xfrm>
            <a:off x="5091267" y="1118929"/>
            <a:ext cx="4718935" cy="5170646"/>
          </a:xfrm>
          <a:prstGeom prst="rect">
            <a:avLst/>
          </a:prstGeom>
          <a:noFill/>
        </p:spPr>
        <p:txBody>
          <a:bodyPr wrap="square" rtlCol="0">
            <a:spAutoFit/>
          </a:bodyPr>
          <a:lstStyle/>
          <a:p>
            <a:pPr marL="180975" indent="-180975">
              <a:spcBef>
                <a:spcPts val="600"/>
              </a:spcBef>
            </a:pPr>
            <a:r>
              <a:rPr lang="ja-JP" altLang="en-US" sz="1500" dirty="0">
                <a:solidFill>
                  <a:prstClr val="black"/>
                </a:solidFill>
                <a:latin typeface="Calibri"/>
              </a:rPr>
              <a:t>〇　法律の目的における「水道の計画的な整備」を</a:t>
            </a:r>
            <a:r>
              <a:rPr lang="ja-JP" altLang="en-US" sz="1500" u="sng" dirty="0">
                <a:solidFill>
                  <a:prstClr val="black"/>
                </a:solidFill>
                <a:latin typeface="Calibri"/>
              </a:rPr>
              <a:t>「水道の基盤の強化</a:t>
            </a:r>
            <a:r>
              <a:rPr lang="ja-JP" altLang="en-US" sz="1500" dirty="0">
                <a:solidFill>
                  <a:prstClr val="black"/>
                </a:solidFill>
                <a:latin typeface="Calibri"/>
              </a:rPr>
              <a:t>」に変更する。　（第１条）</a:t>
            </a:r>
            <a:endParaRPr lang="en-US" altLang="ja-JP" sz="1500" dirty="0">
              <a:solidFill>
                <a:prstClr val="black"/>
              </a:solidFill>
              <a:latin typeface="Calibri"/>
            </a:endParaRPr>
          </a:p>
          <a:p>
            <a:pPr marL="180975" indent="-180975">
              <a:spcBef>
                <a:spcPts val="600"/>
              </a:spcBef>
            </a:pPr>
            <a:endParaRPr lang="en-US" altLang="ja-JP" sz="1000" dirty="0">
              <a:solidFill>
                <a:prstClr val="black"/>
              </a:solidFill>
              <a:latin typeface="Calibri"/>
            </a:endParaRPr>
          </a:p>
          <a:p>
            <a:pPr marL="180975" indent="-180975">
              <a:spcBef>
                <a:spcPts val="600"/>
              </a:spcBef>
            </a:pPr>
            <a:r>
              <a:rPr lang="ja-JP" altLang="en-US" sz="1500" dirty="0">
                <a:solidFill>
                  <a:prstClr val="black"/>
                </a:solidFill>
                <a:latin typeface="Calibri"/>
              </a:rPr>
              <a:t>〇　国、都道府県、市町村、水道事業者等に対し、</a:t>
            </a:r>
            <a:r>
              <a:rPr lang="ja-JP" altLang="en-US" sz="1500" u="sng" dirty="0">
                <a:solidFill>
                  <a:prstClr val="black"/>
                </a:solidFill>
                <a:latin typeface="Calibri"/>
              </a:rPr>
              <a:t>「水道の基盤の強化」に関する責務を</a:t>
            </a:r>
            <a:r>
              <a:rPr lang="ja-JP" altLang="en-US" sz="1500" dirty="0">
                <a:solidFill>
                  <a:prstClr val="black"/>
                </a:solidFill>
                <a:latin typeface="Calibri"/>
              </a:rPr>
              <a:t>規定する。</a:t>
            </a:r>
            <a:endParaRPr lang="en-US" altLang="ja-JP" sz="1500" dirty="0">
              <a:solidFill>
                <a:prstClr val="black"/>
              </a:solidFill>
              <a:latin typeface="Calibri"/>
            </a:endParaRPr>
          </a:p>
          <a:p>
            <a:pPr marL="180975" indent="-180975">
              <a:spcBef>
                <a:spcPts val="600"/>
              </a:spcBef>
            </a:pPr>
            <a:r>
              <a:rPr lang="ja-JP" altLang="en-US" sz="1500" dirty="0">
                <a:solidFill>
                  <a:prstClr val="black"/>
                </a:solidFill>
                <a:latin typeface="Calibri"/>
              </a:rPr>
              <a:t>　　特に、都道府県</a:t>
            </a:r>
            <a:r>
              <a:rPr lang="ja-JP" altLang="en-US" sz="1500" dirty="0">
                <a:solidFill>
                  <a:srgbClr val="000000"/>
                </a:solidFill>
                <a:latin typeface="Calibri"/>
              </a:rPr>
              <a:t>には水道事業者等の</a:t>
            </a:r>
            <a:r>
              <a:rPr lang="ja-JP" altLang="en-US" sz="1500" u="sng" dirty="0">
                <a:solidFill>
                  <a:srgbClr val="000000"/>
                </a:solidFill>
                <a:latin typeface="Calibri"/>
              </a:rPr>
              <a:t>広域的な連携の推進役としての責務</a:t>
            </a:r>
            <a:r>
              <a:rPr lang="ja-JP" altLang="en-US" sz="1500" dirty="0">
                <a:solidFill>
                  <a:srgbClr val="000000"/>
                </a:solidFill>
                <a:latin typeface="Calibri"/>
              </a:rPr>
              <a:t>を規定する。　（第２条の２）</a:t>
            </a:r>
            <a:endParaRPr lang="en-US" altLang="ja-JP" sz="1500" dirty="0">
              <a:solidFill>
                <a:srgbClr val="000000"/>
              </a:solidFill>
              <a:latin typeface="Calibri"/>
            </a:endParaRPr>
          </a:p>
          <a:p>
            <a:pPr marL="180975" indent="-180975">
              <a:spcBef>
                <a:spcPts val="600"/>
              </a:spcBef>
            </a:pPr>
            <a:endParaRPr lang="en-US" altLang="ja-JP" sz="1000" dirty="0">
              <a:solidFill>
                <a:srgbClr val="000000"/>
              </a:solidFill>
              <a:latin typeface="Calibri"/>
            </a:endParaRPr>
          </a:p>
          <a:p>
            <a:pPr marL="180975" indent="-180975">
              <a:spcBef>
                <a:spcPts val="600"/>
              </a:spcBef>
            </a:pPr>
            <a:r>
              <a:rPr lang="ja-JP" altLang="en-US" sz="1500" dirty="0">
                <a:solidFill>
                  <a:srgbClr val="000000"/>
                </a:solidFill>
                <a:latin typeface="Calibri"/>
              </a:rPr>
              <a:t>〇　</a:t>
            </a:r>
            <a:r>
              <a:rPr lang="ja-JP" altLang="en-US" sz="1500" u="sng" dirty="0">
                <a:solidFill>
                  <a:srgbClr val="000000"/>
                </a:solidFill>
                <a:latin typeface="Calibri"/>
              </a:rPr>
              <a:t>国は、</a:t>
            </a:r>
            <a:r>
              <a:rPr lang="ja-JP" altLang="en-US" sz="1500" dirty="0">
                <a:solidFill>
                  <a:srgbClr val="000000"/>
                </a:solidFill>
                <a:latin typeface="Calibri"/>
              </a:rPr>
              <a:t>水道の基盤を強化するため、</a:t>
            </a:r>
            <a:r>
              <a:rPr lang="ja-JP" altLang="en-US" sz="1500" u="sng" dirty="0">
                <a:solidFill>
                  <a:srgbClr val="000000"/>
                </a:solidFill>
                <a:latin typeface="Calibri"/>
              </a:rPr>
              <a:t>基本方針を定める</a:t>
            </a:r>
            <a:r>
              <a:rPr lang="ja-JP" altLang="en-US" sz="1500" dirty="0">
                <a:solidFill>
                  <a:srgbClr val="000000"/>
                </a:solidFill>
                <a:latin typeface="Calibri"/>
              </a:rPr>
              <a:t>こととする。　（第５条の２）</a:t>
            </a:r>
            <a:endParaRPr lang="en-US" altLang="ja-JP" sz="1500" dirty="0">
              <a:solidFill>
                <a:srgbClr val="000000"/>
              </a:solidFill>
              <a:latin typeface="Calibri"/>
            </a:endParaRPr>
          </a:p>
          <a:p>
            <a:pPr marL="180975" indent="-180975">
              <a:spcBef>
                <a:spcPts val="600"/>
              </a:spcBef>
            </a:pPr>
            <a:endParaRPr lang="en-US" altLang="ja-JP" sz="1000" dirty="0">
              <a:solidFill>
                <a:srgbClr val="000000"/>
              </a:solidFill>
              <a:latin typeface="Calibri"/>
            </a:endParaRPr>
          </a:p>
          <a:p>
            <a:pPr marL="180975" indent="-180975">
              <a:spcBef>
                <a:spcPts val="600"/>
              </a:spcBef>
            </a:pPr>
            <a:r>
              <a:rPr lang="ja-JP" altLang="en-US" sz="1500" dirty="0">
                <a:solidFill>
                  <a:srgbClr val="000000"/>
                </a:solidFill>
                <a:latin typeface="Calibri"/>
              </a:rPr>
              <a:t>〇　</a:t>
            </a:r>
            <a:r>
              <a:rPr lang="ja-JP" altLang="en-US" sz="1500" u="sng" dirty="0">
                <a:solidFill>
                  <a:srgbClr val="000000"/>
                </a:solidFill>
                <a:latin typeface="Calibri"/>
              </a:rPr>
              <a:t>都道府県は</a:t>
            </a:r>
            <a:r>
              <a:rPr lang="ja-JP" altLang="en-US" sz="1500" dirty="0">
                <a:solidFill>
                  <a:srgbClr val="000000"/>
                </a:solidFill>
                <a:latin typeface="Calibri"/>
              </a:rPr>
              <a:t>水道の基盤を強化するため必要があると認めるときは、</a:t>
            </a:r>
            <a:r>
              <a:rPr lang="ja-JP" altLang="en-US" sz="1600" spc="-100" dirty="0">
                <a:latin typeface="+mn-ea"/>
              </a:rPr>
              <a:t>関係市町村及び水道事業者等の同意を得て、</a:t>
            </a:r>
            <a:r>
              <a:rPr lang="ja-JP" altLang="en-US" sz="1500" u="sng" dirty="0">
                <a:latin typeface="Calibri"/>
              </a:rPr>
              <a:t>水道基盤</a:t>
            </a:r>
            <a:r>
              <a:rPr lang="ja-JP" altLang="en-US" sz="1500" u="sng" dirty="0">
                <a:solidFill>
                  <a:srgbClr val="000000"/>
                </a:solidFill>
                <a:latin typeface="Calibri"/>
              </a:rPr>
              <a:t>強化計画を定めることができる</a:t>
            </a:r>
            <a:r>
              <a:rPr lang="ja-JP" altLang="en-US" sz="1500" dirty="0">
                <a:solidFill>
                  <a:srgbClr val="000000"/>
                </a:solidFill>
                <a:latin typeface="Calibri"/>
              </a:rPr>
              <a:t>こととする。　（第５条の３）</a:t>
            </a:r>
            <a:endParaRPr lang="en-US" altLang="ja-JP" sz="1500" dirty="0">
              <a:solidFill>
                <a:srgbClr val="000000"/>
              </a:solidFill>
              <a:latin typeface="Calibri"/>
            </a:endParaRPr>
          </a:p>
          <a:p>
            <a:pPr marL="180975" indent="-180975">
              <a:spcBef>
                <a:spcPts val="600"/>
              </a:spcBef>
            </a:pPr>
            <a:r>
              <a:rPr lang="ja-JP" altLang="en-US" sz="1500" dirty="0">
                <a:solidFill>
                  <a:srgbClr val="000000"/>
                </a:solidFill>
                <a:latin typeface="Calibri"/>
              </a:rPr>
              <a:t>　</a:t>
            </a:r>
            <a:endParaRPr lang="en-US" altLang="ja-JP" sz="1000" dirty="0">
              <a:solidFill>
                <a:srgbClr val="000000"/>
              </a:solidFill>
              <a:latin typeface="Calibri"/>
            </a:endParaRPr>
          </a:p>
          <a:p>
            <a:pPr marL="177800" indent="-177800">
              <a:spcBef>
                <a:spcPts val="600"/>
              </a:spcBef>
            </a:pPr>
            <a:r>
              <a:rPr lang="ja-JP" altLang="en-US" sz="1500" dirty="0">
                <a:solidFill>
                  <a:srgbClr val="000000"/>
                </a:solidFill>
                <a:latin typeface="Calibri"/>
              </a:rPr>
              <a:t>○　都道府県は、水道事業者等の間の広域的な連携の推進に関して協議を行うため、</a:t>
            </a:r>
            <a:r>
              <a:rPr lang="ja-JP" altLang="en-US" sz="1500" u="sng" dirty="0">
                <a:solidFill>
                  <a:srgbClr val="000000"/>
                </a:solidFill>
                <a:latin typeface="Calibri"/>
              </a:rPr>
              <a:t>水道事業者等を構成員として、広域的連携等推進協議会を設置できる</a:t>
            </a:r>
            <a:r>
              <a:rPr lang="ja-JP" altLang="en-US" sz="1500" dirty="0">
                <a:solidFill>
                  <a:srgbClr val="000000"/>
                </a:solidFill>
                <a:latin typeface="Calibri"/>
              </a:rPr>
              <a:t>こととする。　（第５条の４）</a:t>
            </a:r>
            <a:endParaRPr lang="en-US" altLang="ja-JP" sz="1500" dirty="0">
              <a:solidFill>
                <a:srgbClr val="000000"/>
              </a:solidFill>
              <a:latin typeface="Calibri"/>
            </a:endParaRPr>
          </a:p>
        </p:txBody>
      </p:sp>
      <p:sp>
        <p:nvSpPr>
          <p:cNvPr id="11"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48</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997044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7315" y="701228"/>
            <a:ext cx="9193670" cy="3708000"/>
          </a:xfrm>
          <a:prstGeom prst="rect">
            <a:avLst/>
          </a:prstGeom>
          <a:noFill/>
          <a:ln w="38100">
            <a:solidFill>
              <a:schemeClr val="tx2"/>
            </a:solidFill>
          </a:ln>
        </p:spPr>
        <p:txBody>
          <a:bodyPr wrap="square" tIns="72000" bIns="72000" rtlCol="0">
            <a:spAutoFit/>
          </a:bodyPr>
          <a:lstStyle/>
          <a:p>
            <a:pPr marL="180975" indent="-180975"/>
            <a:r>
              <a:rPr lang="ja-JP" altLang="en-US" sz="1600" dirty="0">
                <a:solidFill>
                  <a:prstClr val="black"/>
                </a:solidFill>
              </a:rPr>
              <a:t>○　</a:t>
            </a:r>
            <a:r>
              <a:rPr lang="ja-JP" altLang="en-US" sz="1600" b="1" u="sng" dirty="0">
                <a:solidFill>
                  <a:prstClr val="black"/>
                </a:solidFill>
              </a:rPr>
              <a:t>国は、水道の基盤を強化するため、基本方針を定める</a:t>
            </a:r>
            <a:r>
              <a:rPr lang="ja-JP" altLang="en-US" sz="1600" dirty="0">
                <a:solidFill>
                  <a:prstClr val="black"/>
                </a:solidFill>
              </a:rPr>
              <a:t>こととする。</a:t>
            </a:r>
            <a:endParaRPr lang="en-US" altLang="ja-JP" sz="1600" dirty="0">
              <a:solidFill>
                <a:prstClr val="black"/>
              </a:solidFill>
            </a:endParaRPr>
          </a:p>
          <a:p>
            <a:pPr marL="180975" indent="180975">
              <a:spcBef>
                <a:spcPts val="600"/>
              </a:spcBef>
            </a:pPr>
            <a:r>
              <a:rPr lang="ja-JP" altLang="en-US" sz="1400" dirty="0">
                <a:solidFill>
                  <a:prstClr val="black"/>
                </a:solidFill>
              </a:rPr>
              <a:t>（改正後の法第５条の２第１項）</a:t>
            </a:r>
            <a:endParaRPr lang="en-US" altLang="ja-JP" sz="1400" dirty="0">
              <a:solidFill>
                <a:prstClr val="black"/>
              </a:solidFill>
            </a:endParaRPr>
          </a:p>
          <a:p>
            <a:pPr marL="450850"/>
            <a:r>
              <a:rPr lang="ja-JP" altLang="en-US" sz="1400" dirty="0">
                <a:solidFill>
                  <a:prstClr val="black"/>
                </a:solidFill>
              </a:rPr>
              <a:t>厚生労働大臣は、水道の基盤を強化するための基本的な方針（以下「基本方針」という。）を定めるものとする。</a:t>
            </a:r>
            <a:endParaRPr lang="en-US" altLang="ja-JP" sz="1400" dirty="0">
              <a:solidFill>
                <a:prstClr val="black"/>
              </a:solidFill>
            </a:endParaRPr>
          </a:p>
          <a:p>
            <a:pPr marL="180975" indent="-180975">
              <a:spcBef>
                <a:spcPts val="600"/>
              </a:spcBef>
            </a:pPr>
            <a:r>
              <a:rPr lang="ja-JP" altLang="en-US" sz="1600" dirty="0">
                <a:solidFill>
                  <a:prstClr val="black"/>
                </a:solidFill>
              </a:rPr>
              <a:t>○　</a:t>
            </a:r>
            <a:r>
              <a:rPr lang="ja-JP" altLang="en-US" sz="1600" b="1" u="sng" dirty="0">
                <a:solidFill>
                  <a:prstClr val="black"/>
                </a:solidFill>
              </a:rPr>
              <a:t>都道府県は</a:t>
            </a:r>
            <a:r>
              <a:rPr lang="ja-JP" altLang="en-US" sz="1600" dirty="0">
                <a:solidFill>
                  <a:prstClr val="black"/>
                </a:solidFill>
              </a:rPr>
              <a:t>、水道の基盤を強化するため必要があると認めるときは、</a:t>
            </a:r>
            <a:r>
              <a:rPr lang="ja-JP" altLang="en-US" sz="1600" b="1" u="sng" dirty="0">
                <a:solidFill>
                  <a:prstClr val="black"/>
                </a:solidFill>
              </a:rPr>
              <a:t>基本方針に基づき、</a:t>
            </a:r>
            <a:r>
              <a:rPr lang="ja-JP" altLang="en-US" sz="1600" dirty="0">
                <a:solidFill>
                  <a:prstClr val="black"/>
                </a:solidFill>
              </a:rPr>
              <a:t>水道の基盤の強化に関する計画（</a:t>
            </a:r>
            <a:r>
              <a:rPr lang="ja-JP" altLang="en-US" sz="1600" b="1" u="sng" dirty="0">
                <a:solidFill>
                  <a:prstClr val="black"/>
                </a:solidFill>
              </a:rPr>
              <a:t>「水道基盤強化計画」</a:t>
            </a:r>
            <a:r>
              <a:rPr lang="ja-JP" altLang="en-US" sz="1600" dirty="0">
                <a:solidFill>
                  <a:prstClr val="black"/>
                </a:solidFill>
              </a:rPr>
              <a:t>）</a:t>
            </a:r>
            <a:r>
              <a:rPr lang="ja-JP" altLang="en-US" sz="1600" b="1" u="sng" dirty="0">
                <a:solidFill>
                  <a:prstClr val="black"/>
                </a:solidFill>
              </a:rPr>
              <a:t>を定めることができる</a:t>
            </a:r>
            <a:r>
              <a:rPr lang="ja-JP" altLang="en-US" sz="1600" dirty="0">
                <a:solidFill>
                  <a:prstClr val="black"/>
                </a:solidFill>
              </a:rPr>
              <a:t>こととする。</a:t>
            </a:r>
            <a:endParaRPr lang="en-US" altLang="ja-JP" sz="1600" dirty="0">
              <a:solidFill>
                <a:prstClr val="black"/>
              </a:solidFill>
            </a:endParaRPr>
          </a:p>
          <a:p>
            <a:pPr marL="180975" indent="180975">
              <a:spcBef>
                <a:spcPts val="600"/>
              </a:spcBef>
            </a:pPr>
            <a:r>
              <a:rPr lang="ja-JP" altLang="en-US" sz="1400" dirty="0">
                <a:solidFill>
                  <a:prstClr val="black"/>
                </a:solidFill>
              </a:rPr>
              <a:t>（水道基盤強化計画に定める事項）</a:t>
            </a:r>
            <a:endParaRPr lang="en-US" altLang="ja-JP" sz="1400" dirty="0">
              <a:solidFill>
                <a:prstClr val="black"/>
              </a:solidFill>
            </a:endParaRPr>
          </a:p>
          <a:p>
            <a:pPr marL="628650" indent="-266700"/>
            <a:r>
              <a:rPr lang="ja-JP" altLang="en-US" sz="1400" dirty="0">
                <a:solidFill>
                  <a:prstClr val="black"/>
                </a:solidFill>
              </a:rPr>
              <a:t>　①計画区域　②基盤強化に関する基本的事項　③計画期間</a:t>
            </a:r>
            <a:endParaRPr lang="en-US" altLang="ja-JP" sz="1400" dirty="0">
              <a:solidFill>
                <a:prstClr val="black"/>
              </a:solidFill>
            </a:endParaRPr>
          </a:p>
          <a:p>
            <a:pPr marL="628650" indent="-266700"/>
            <a:r>
              <a:rPr lang="ja-JP" altLang="en-US" sz="1400" dirty="0">
                <a:solidFill>
                  <a:prstClr val="black"/>
                </a:solidFill>
              </a:rPr>
              <a:t>　④計画区域内における水道の現況及び基盤強化の目標</a:t>
            </a:r>
            <a:endParaRPr lang="en-US" altLang="ja-JP" sz="1400" dirty="0">
              <a:solidFill>
                <a:prstClr val="black"/>
              </a:solidFill>
            </a:endParaRPr>
          </a:p>
          <a:p>
            <a:pPr marL="628650" indent="-266700"/>
            <a:r>
              <a:rPr lang="ja-JP" altLang="en-US" sz="1400" dirty="0">
                <a:solidFill>
                  <a:prstClr val="black"/>
                </a:solidFill>
              </a:rPr>
              <a:t>　⑤都道府県・市町村・水道事業者等が講ずべき措置</a:t>
            </a:r>
            <a:endParaRPr lang="en-US" altLang="ja-JP" sz="1400" dirty="0">
              <a:solidFill>
                <a:prstClr val="black"/>
              </a:solidFill>
            </a:endParaRPr>
          </a:p>
          <a:p>
            <a:pPr marL="628650" indent="-266700"/>
            <a:r>
              <a:rPr lang="ja-JP" altLang="en-US" sz="1400" dirty="0">
                <a:solidFill>
                  <a:prstClr val="black"/>
                </a:solidFill>
              </a:rPr>
              <a:t>　⑥計画区域における水道事業者等の間の広域連携の対象となる区域（連携等推進対象区域）</a:t>
            </a:r>
            <a:endParaRPr lang="en-US" altLang="ja-JP" sz="1400" dirty="0">
              <a:solidFill>
                <a:prstClr val="black"/>
              </a:solidFill>
            </a:endParaRPr>
          </a:p>
          <a:p>
            <a:pPr marL="628650" indent="-266700"/>
            <a:r>
              <a:rPr lang="ja-JP" altLang="en-US" sz="1400" dirty="0">
                <a:solidFill>
                  <a:prstClr val="black"/>
                </a:solidFill>
              </a:rPr>
              <a:t>　⑦連携等推進対象区域における水道事業者等の間の連携等に関する事項</a:t>
            </a:r>
            <a:endParaRPr lang="en-US" altLang="ja-JP" sz="1400" dirty="0">
              <a:solidFill>
                <a:prstClr val="black"/>
              </a:solidFill>
            </a:endParaRPr>
          </a:p>
          <a:p>
            <a:pPr marL="628650" indent="-266700"/>
            <a:r>
              <a:rPr lang="ja-JP" altLang="en-US" sz="1400" dirty="0">
                <a:solidFill>
                  <a:prstClr val="black"/>
                </a:solidFill>
              </a:rPr>
              <a:t>　⑧連携等推進対象区域において水道事業者等の間の連携等を行うに当たり必要な施設整備に関する事項</a:t>
            </a:r>
            <a:endParaRPr lang="en-US" altLang="ja-JP" sz="1400" dirty="0">
              <a:solidFill>
                <a:prstClr val="black"/>
              </a:solidFill>
            </a:endParaRPr>
          </a:p>
          <a:p>
            <a:pPr marL="180975" indent="-180975">
              <a:spcBef>
                <a:spcPts val="600"/>
              </a:spcBef>
            </a:pPr>
            <a:r>
              <a:rPr lang="ja-JP" altLang="en-US" sz="1600" dirty="0">
                <a:solidFill>
                  <a:prstClr val="black"/>
                </a:solidFill>
                <a:latin typeface="ＭＳ Ｐゴシック"/>
              </a:rPr>
              <a:t>○　基本方針については、法案成立後、</a:t>
            </a:r>
            <a:r>
              <a:rPr kumimoji="0" lang="ja-JP" altLang="en-US" sz="1600" kern="0" dirty="0">
                <a:solidFill>
                  <a:prstClr val="black"/>
                </a:solidFill>
              </a:rPr>
              <a:t>厚生科学審議会生活環境水道部会「水道事業の維持・向上に関する専門委員会」</a:t>
            </a:r>
            <a:r>
              <a:rPr lang="ja-JP" altLang="en-US" sz="1600" dirty="0">
                <a:solidFill>
                  <a:prstClr val="black"/>
                </a:solidFill>
                <a:latin typeface="ＭＳ Ｐゴシック"/>
              </a:rPr>
              <a:t>において議論し、とりまとめる予定。　</a:t>
            </a:r>
            <a:endParaRPr lang="en-US" altLang="ja-JP" sz="1600" dirty="0">
              <a:solidFill>
                <a:prstClr val="black"/>
              </a:solidFill>
              <a:latin typeface="ＭＳ Ｐゴシック"/>
            </a:endParaRPr>
          </a:p>
        </p:txBody>
      </p:sp>
      <p:sp>
        <p:nvSpPr>
          <p:cNvPr id="4" name="テキスト ボックス 3"/>
          <p:cNvSpPr txBox="1"/>
          <p:nvPr/>
        </p:nvSpPr>
        <p:spPr>
          <a:xfrm>
            <a:off x="324860" y="4955684"/>
            <a:ext cx="9193672" cy="1656000"/>
          </a:xfrm>
          <a:prstGeom prst="rect">
            <a:avLst/>
          </a:prstGeom>
          <a:noFill/>
          <a:ln w="38100">
            <a:solidFill>
              <a:schemeClr val="tx2"/>
            </a:solidFill>
          </a:ln>
        </p:spPr>
        <p:txBody>
          <a:bodyPr wrap="square" rtlCol="0">
            <a:spAutoFit/>
          </a:bodyPr>
          <a:lstStyle/>
          <a:p>
            <a:pPr marL="361950" indent="-180975" hangingPunct="0"/>
            <a:r>
              <a:rPr lang="ja-JP" altLang="en-US" sz="1600" dirty="0">
                <a:solidFill>
                  <a:prstClr val="black"/>
                </a:solidFill>
              </a:rPr>
              <a:t>①　水道の基盤の強化に関する基本的事項</a:t>
            </a:r>
          </a:p>
          <a:p>
            <a:pPr marL="361950" indent="-180975" hangingPunct="0"/>
            <a:r>
              <a:rPr lang="ja-JP" altLang="en-US" sz="1600" dirty="0">
                <a:solidFill>
                  <a:prstClr val="black"/>
                </a:solidFill>
              </a:rPr>
              <a:t>②　水道施設の維持管理及び計画的な更新に関する事項</a:t>
            </a:r>
          </a:p>
          <a:p>
            <a:pPr marL="361950" indent="-180975" hangingPunct="0"/>
            <a:r>
              <a:rPr lang="ja-JP" altLang="en-US" sz="1600" dirty="0">
                <a:solidFill>
                  <a:prstClr val="black"/>
                </a:solidFill>
              </a:rPr>
              <a:t>③　水道事業及び水道用水供給事業（以下「水道事業等」という。）の健全な経営の確保に関する事項</a:t>
            </a:r>
          </a:p>
          <a:p>
            <a:pPr marL="361950" indent="-180975" hangingPunct="0"/>
            <a:r>
              <a:rPr lang="ja-JP" altLang="en-US" sz="1600" dirty="0">
                <a:solidFill>
                  <a:prstClr val="black"/>
                </a:solidFill>
              </a:rPr>
              <a:t>④　水道事業等の運営に必要な人材の確保及び育成に関する事項</a:t>
            </a:r>
          </a:p>
          <a:p>
            <a:pPr marL="361950" indent="-180975" hangingPunct="0"/>
            <a:r>
              <a:rPr lang="ja-JP" altLang="en-US" sz="1600" dirty="0">
                <a:solidFill>
                  <a:prstClr val="black"/>
                </a:solidFill>
              </a:rPr>
              <a:t>⑤　水道事業者等の間の連携等の推進に関する事項</a:t>
            </a:r>
          </a:p>
          <a:p>
            <a:pPr marL="361950" indent="-180975" hangingPunct="0"/>
            <a:r>
              <a:rPr lang="ja-JP" altLang="en-US" sz="1600" dirty="0">
                <a:solidFill>
                  <a:prstClr val="black"/>
                </a:solidFill>
              </a:rPr>
              <a:t>⑥　その他水道の基盤の強化に関する重要事項</a:t>
            </a:r>
            <a:r>
              <a:rPr lang="ja-JP" altLang="en-US" sz="800" dirty="0">
                <a:solidFill>
                  <a:prstClr val="black"/>
                </a:solidFill>
                <a:latin typeface="HGPｺﾞｼｯｸM" panose="020B0600000000000000" pitchFamily="50" charset="-128"/>
                <a:ea typeface="HGPｺﾞｼｯｸM" panose="020B0600000000000000" pitchFamily="50" charset="-128"/>
              </a:rPr>
              <a:t>　　　　　　</a:t>
            </a:r>
            <a:endParaRPr lang="en-US" altLang="ja-JP" sz="800" dirty="0">
              <a:solidFill>
                <a:prstClr val="black"/>
              </a:solidFill>
              <a:latin typeface="HGPｺﾞｼｯｸM" panose="020B0600000000000000" pitchFamily="50" charset="-128"/>
              <a:ea typeface="HGPｺﾞｼｯｸM" panose="020B0600000000000000" pitchFamily="50" charset="-128"/>
            </a:endParaRPr>
          </a:p>
        </p:txBody>
      </p:sp>
      <p:sp>
        <p:nvSpPr>
          <p:cNvPr id="5" name="タイトル 3"/>
          <p:cNvSpPr txBox="1">
            <a:spLocks/>
          </p:cNvSpPr>
          <p:nvPr/>
        </p:nvSpPr>
        <p:spPr>
          <a:xfrm>
            <a:off x="0" y="0"/>
            <a:ext cx="9906000" cy="504056"/>
          </a:xfrm>
          <a:prstGeom prst="rect">
            <a:avLst/>
          </a:prstGeom>
          <a:solidFill>
            <a:schemeClr val="tx2"/>
          </a:solidFill>
        </p:spPr>
        <p:txBody>
          <a:bodyPr wrap="square" rtlCol="0">
            <a:spAutoFit/>
          </a:bodyPr>
          <a:lstStyle>
            <a:defPPr>
              <a:defRPr lang="ja-JP"/>
            </a:defPPr>
            <a:lvl1pPr algn="ctr">
              <a:defRPr sz="26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基本方針について</a:t>
            </a:r>
            <a:endParaRPr lang="en-US" altLang="ja-JP" dirty="0"/>
          </a:p>
        </p:txBody>
      </p:sp>
      <p:sp>
        <p:nvSpPr>
          <p:cNvPr id="9" name="正方形/長方形 8"/>
          <p:cNvSpPr/>
          <p:nvPr/>
        </p:nvSpPr>
        <p:spPr>
          <a:xfrm>
            <a:off x="600366" y="4581128"/>
            <a:ext cx="2757409" cy="2880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基本方針に定める事項</a:t>
            </a:r>
          </a:p>
        </p:txBody>
      </p:sp>
      <p:sp>
        <p:nvSpPr>
          <p:cNvPr id="2" name="スライド番号プレースホルダー 1"/>
          <p:cNvSpPr>
            <a:spLocks noGrp="1"/>
          </p:cNvSpPr>
          <p:nvPr>
            <p:ph type="sldNum" sz="quarter" idx="12"/>
          </p:nvPr>
        </p:nvSpPr>
        <p:spPr/>
        <p:txBody>
          <a:bodyPr vert="horz" lIns="91440" tIns="45720" rIns="91440" bIns="45720" rtlCol="0" anchor="ctr"/>
          <a:lstStyle/>
          <a:p>
            <a:fld id="{7AE917AB-99DF-4728-A5BC-8D24EF5ABF31}" type="slidenum">
              <a:rPr lang="ja-JP" altLang="en-US" sz="1600" b="0">
                <a:latin typeface="Arial Unicode MS" panose="020B0604020202020204" pitchFamily="50" charset="-128"/>
                <a:ea typeface="Arial Unicode MS" panose="020B0604020202020204" pitchFamily="50" charset="-128"/>
                <a:cs typeface="Arial Unicode MS" panose="020B0604020202020204" pitchFamily="50" charset="-128"/>
              </a:rPr>
              <a:pPr/>
              <a:t>49</a:t>
            </a:fld>
            <a:endParaRPr lang="ja-JP" altLang="en-US" sz="1600" b="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94298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1000" y="-27384"/>
            <a:ext cx="9144000" cy="43204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r>
              <a:rPr lang="ja-JP" altLang="en-US" sz="2400" dirty="0">
                <a:solidFill>
                  <a:prstClr val="white"/>
                </a:solidFill>
                <a:latin typeface="HG丸ｺﾞｼｯｸM-PRO" panose="020F0600000000000000" pitchFamily="50" charset="-128"/>
                <a:ea typeface="HG丸ｺﾞｼｯｸM-PRO" panose="020F0600000000000000" pitchFamily="50" charset="-128"/>
              </a:rPr>
              <a:t>　　　水道施設の建設投資と管路更新率の推移</a:t>
            </a:r>
          </a:p>
        </p:txBody>
      </p:sp>
      <p:sp>
        <p:nvSpPr>
          <p:cNvPr id="32" name="スライド番号プレースホルダー 2"/>
          <p:cNvSpPr>
            <a:spLocks noGrp="1"/>
          </p:cNvSpPr>
          <p:nvPr>
            <p:ph type="sldNum" sz="quarter" idx="12"/>
          </p:nvPr>
        </p:nvSpPr>
        <p:spPr>
          <a:xfrm>
            <a:off x="8595360" y="6461761"/>
            <a:ext cx="929640" cy="396240"/>
          </a:xfrm>
          <a:noFill/>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fld id="{2004729C-85FC-4A45-A0A7-DEBC7E30780C}" type="slidenum">
              <a:rPr lang="en-US" altLang="ja-JP" sz="1800">
                <a:solidFill>
                  <a:srgbClr val="000000"/>
                </a:solidFill>
                <a:latin typeface="ＭＳ ゴシック" pitchFamily="49" charset="-128"/>
                <a:ea typeface="ＭＳ ゴシック" pitchFamily="49" charset="-128"/>
              </a:rPr>
              <a:pPr eaLnBrk="1" hangingPunct="1">
                <a:spcBef>
                  <a:spcPct val="0"/>
                </a:spcBef>
                <a:buFontTx/>
                <a:buNone/>
              </a:pPr>
              <a:t>5</a:t>
            </a:fld>
            <a:endParaRPr lang="en-US" altLang="ja-JP" sz="1800" dirty="0">
              <a:solidFill>
                <a:srgbClr val="000000"/>
              </a:solidFill>
              <a:latin typeface="ＭＳ ゴシック" pitchFamily="49" charset="-128"/>
              <a:ea typeface="ＭＳ ゴシック" pitchFamily="49" charset="-128"/>
            </a:endParaRPr>
          </a:p>
        </p:txBody>
      </p:sp>
      <p:graphicFrame>
        <p:nvGraphicFramePr>
          <p:cNvPr id="33" name="グラフ 32"/>
          <p:cNvGraphicFramePr>
            <a:graphicFrameLocks/>
          </p:cNvGraphicFramePr>
          <p:nvPr>
            <p:extLst/>
          </p:nvPr>
        </p:nvGraphicFramePr>
        <p:xfrm>
          <a:off x="381004" y="548681"/>
          <a:ext cx="9082139" cy="5976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3621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241036" y="904253"/>
            <a:ext cx="4608512" cy="5837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0" name="正方形/長方形 9"/>
          <p:cNvSpPr/>
          <p:nvPr/>
        </p:nvSpPr>
        <p:spPr>
          <a:xfrm>
            <a:off x="93649" y="910897"/>
            <a:ext cx="4355333" cy="58304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 name="正方形/長方形 16"/>
          <p:cNvSpPr/>
          <p:nvPr/>
        </p:nvSpPr>
        <p:spPr>
          <a:xfrm>
            <a:off x="-5308" y="1"/>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400" b="1" kern="0" dirty="0">
                <a:solidFill>
                  <a:schemeClr val="bg1"/>
                </a:solidFill>
                <a:latin typeface="+mj-ea"/>
                <a:ea typeface="+mj-ea"/>
              </a:rPr>
              <a:t>２．適切</a:t>
            </a:r>
            <a:r>
              <a:rPr kumimoji="0" lang="ja-JP" altLang="en-US" sz="2400" b="1" kern="0" dirty="0">
                <a:solidFill>
                  <a:prstClr val="white"/>
                </a:solidFill>
                <a:latin typeface="+mj-ea"/>
                <a:ea typeface="+mj-ea"/>
              </a:rPr>
              <a:t>な資産管理の推進（第</a:t>
            </a:r>
            <a:r>
              <a:rPr kumimoji="0" lang="en-US" altLang="ja-JP" sz="2400" b="1" kern="0" dirty="0">
                <a:solidFill>
                  <a:prstClr val="white"/>
                </a:solidFill>
                <a:latin typeface="+mj-ea"/>
                <a:ea typeface="+mj-ea"/>
              </a:rPr>
              <a:t>22</a:t>
            </a:r>
            <a:r>
              <a:rPr kumimoji="0" lang="ja-JP" altLang="en-US" sz="2400" b="1" kern="0" dirty="0">
                <a:solidFill>
                  <a:prstClr val="white"/>
                </a:solidFill>
                <a:latin typeface="+mj-ea"/>
                <a:ea typeface="+mj-ea"/>
              </a:rPr>
              <a:t>条の２、第</a:t>
            </a:r>
            <a:r>
              <a:rPr kumimoji="0" lang="en-US" altLang="ja-JP" sz="2400" b="1" kern="0" dirty="0">
                <a:solidFill>
                  <a:prstClr val="white"/>
                </a:solidFill>
                <a:latin typeface="+mj-ea"/>
                <a:ea typeface="+mj-ea"/>
              </a:rPr>
              <a:t>22</a:t>
            </a:r>
            <a:r>
              <a:rPr kumimoji="0" lang="ja-JP" altLang="en-US" sz="2400" b="1" kern="0" dirty="0">
                <a:solidFill>
                  <a:prstClr val="white"/>
                </a:solidFill>
                <a:latin typeface="+mj-ea"/>
                <a:ea typeface="+mj-ea"/>
              </a:rPr>
              <a:t>条の３、第</a:t>
            </a:r>
            <a:r>
              <a:rPr kumimoji="0" lang="en-US" altLang="ja-JP" sz="2400" b="1" kern="0" dirty="0">
                <a:solidFill>
                  <a:prstClr val="white"/>
                </a:solidFill>
                <a:latin typeface="+mj-ea"/>
                <a:ea typeface="+mj-ea"/>
              </a:rPr>
              <a:t>22</a:t>
            </a:r>
            <a:r>
              <a:rPr kumimoji="0" lang="ja-JP" altLang="en-US" sz="2400" b="1" kern="0" dirty="0">
                <a:solidFill>
                  <a:prstClr val="white"/>
                </a:solidFill>
                <a:latin typeface="+mj-ea"/>
                <a:ea typeface="+mj-ea"/>
              </a:rPr>
              <a:t>条の４）</a:t>
            </a:r>
            <a:endParaRPr kumimoji="0" lang="en-US" altLang="ja-JP" sz="2400" b="1" kern="0" dirty="0">
              <a:solidFill>
                <a:prstClr val="white"/>
              </a:solidFill>
              <a:latin typeface="+mj-ea"/>
              <a:ea typeface="+mj-ea"/>
            </a:endParaRPr>
          </a:p>
        </p:txBody>
      </p:sp>
      <p:sp>
        <p:nvSpPr>
          <p:cNvPr id="5" name="右矢印 4"/>
          <p:cNvSpPr/>
          <p:nvPr/>
        </p:nvSpPr>
        <p:spPr>
          <a:xfrm>
            <a:off x="4598275" y="2996952"/>
            <a:ext cx="498748"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246360" y="626820"/>
            <a:ext cx="1928664"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557"/>
            <a:r>
              <a:rPr lang="ja-JP" altLang="en-US" sz="2000" b="1" dirty="0">
                <a:solidFill>
                  <a:srgbClr val="000000"/>
                </a:solidFill>
              </a:rPr>
              <a:t>現状・課題</a:t>
            </a:r>
          </a:p>
        </p:txBody>
      </p:sp>
      <p:sp>
        <p:nvSpPr>
          <p:cNvPr id="18" name="正方形/長方形 17"/>
          <p:cNvSpPr/>
          <p:nvPr/>
        </p:nvSpPr>
        <p:spPr>
          <a:xfrm>
            <a:off x="5385051" y="627595"/>
            <a:ext cx="1928664" cy="425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557"/>
            <a:r>
              <a:rPr lang="ja-JP" altLang="en-US" sz="2000" b="1" dirty="0">
                <a:solidFill>
                  <a:srgbClr val="000000"/>
                </a:solidFill>
              </a:rPr>
              <a:t>改正案</a:t>
            </a:r>
          </a:p>
        </p:txBody>
      </p:sp>
      <p:sp>
        <p:nvSpPr>
          <p:cNvPr id="12" name="テキスト ボックス 11"/>
          <p:cNvSpPr txBox="1"/>
          <p:nvPr/>
        </p:nvSpPr>
        <p:spPr>
          <a:xfrm>
            <a:off x="101445" y="1274808"/>
            <a:ext cx="4347530" cy="5124480"/>
          </a:xfrm>
          <a:prstGeom prst="rect">
            <a:avLst/>
          </a:prstGeom>
          <a:noFill/>
        </p:spPr>
        <p:txBody>
          <a:bodyPr wrap="square" rtlCol="0">
            <a:spAutoFit/>
          </a:bodyPr>
          <a:lstStyle/>
          <a:p>
            <a:pPr marL="180000" indent="-457200">
              <a:defRPr/>
            </a:pPr>
            <a:r>
              <a:rPr kumimoji="0" lang="ja-JP" altLang="en-US" sz="1600" b="0" i="0" u="none" strike="noStrike" kern="0" cap="none" spc="0" normalizeH="0" baseline="0" noProof="0" dirty="0">
                <a:ln>
                  <a:noFill/>
                </a:ln>
                <a:solidFill>
                  <a:prstClr val="black"/>
                </a:solidFill>
                <a:effectLst/>
                <a:uLnTx/>
                <a:uFillTx/>
                <a:latin typeface="Calibri"/>
              </a:rPr>
              <a:t>○　</a:t>
            </a:r>
            <a:r>
              <a:rPr kumimoji="0" lang="ja-JP" altLang="en-US" sz="1600" u="sng" kern="0" dirty="0">
                <a:solidFill>
                  <a:prstClr val="black"/>
                </a:solidFill>
              </a:rPr>
              <a:t>老朽化等に起因する事故の防止や安全な水の安定供給</a:t>
            </a:r>
            <a:r>
              <a:rPr kumimoji="0" lang="ja-JP" altLang="en-US" sz="1600" kern="0" dirty="0">
                <a:solidFill>
                  <a:prstClr val="black"/>
                </a:solidFill>
              </a:rPr>
              <a:t>のため、水道施設の健全度を把握する</a:t>
            </a:r>
            <a:r>
              <a:rPr kumimoji="0" lang="ja-JP" altLang="en-US" sz="1600" u="sng" kern="0" dirty="0">
                <a:solidFill>
                  <a:prstClr val="black"/>
                </a:solidFill>
              </a:rPr>
              <a:t>点検を含む維持・修繕を行うことが必要</a:t>
            </a:r>
            <a:r>
              <a:rPr kumimoji="0" lang="ja-JP" altLang="en-US" sz="1600" kern="0" dirty="0">
                <a:solidFill>
                  <a:prstClr val="black"/>
                </a:solidFill>
              </a:rPr>
              <a:t>。</a:t>
            </a:r>
            <a:endParaRPr kumimoji="0" lang="en-US" altLang="ja-JP" sz="1600" kern="0" dirty="0">
              <a:solidFill>
                <a:prstClr val="black"/>
              </a:solidFill>
            </a:endParaRPr>
          </a:p>
          <a:p>
            <a:pPr marL="180000" indent="-457200">
              <a:spcBef>
                <a:spcPts val="1200"/>
              </a:spcBef>
              <a:defRPr/>
            </a:pPr>
            <a:r>
              <a:rPr kumimoji="0" lang="ja-JP" altLang="en-US" sz="1600" b="0" i="0" u="none" strike="noStrike" kern="0" cap="none" spc="0" normalizeH="0" baseline="0" noProof="0" dirty="0">
                <a:ln>
                  <a:noFill/>
                </a:ln>
                <a:solidFill>
                  <a:prstClr val="black"/>
                </a:solidFill>
                <a:effectLst/>
                <a:uLnTx/>
                <a:uFillTx/>
                <a:latin typeface="Calibri"/>
              </a:rPr>
              <a:t>○　また</a:t>
            </a:r>
            <a:r>
              <a:rPr kumimoji="0" lang="ja-JP" altLang="en-US" sz="1600" kern="0" noProof="0" dirty="0">
                <a:solidFill>
                  <a:prstClr val="black"/>
                </a:solidFill>
              </a:rPr>
              <a:t>、</a:t>
            </a:r>
            <a:r>
              <a:rPr kumimoji="0" lang="ja-JP" altLang="en-US" sz="1600" kern="0" dirty="0">
                <a:solidFill>
                  <a:prstClr val="black"/>
                </a:solidFill>
              </a:rPr>
              <a:t>水道法においてはこうした施設の維持修繕の基礎となる台帳整備の規定がなく、</a:t>
            </a:r>
            <a:r>
              <a:rPr kumimoji="0" lang="ja-JP" altLang="en-US" sz="1600" u="sng" kern="0" dirty="0">
                <a:solidFill>
                  <a:prstClr val="black"/>
                </a:solidFill>
              </a:rPr>
              <a:t>災害時において水道施設データの整備が不十分であったため、迅速な復旧作業に支障を生じる例</a:t>
            </a:r>
            <a:r>
              <a:rPr kumimoji="0" lang="ja-JP" altLang="en-US" sz="1600" kern="0" dirty="0">
                <a:solidFill>
                  <a:prstClr val="black"/>
                </a:solidFill>
              </a:rPr>
              <a:t>も見受けられた。</a:t>
            </a:r>
            <a:endParaRPr kumimoji="0" lang="en-US" altLang="ja-JP" sz="1600" kern="0" dirty="0">
              <a:solidFill>
                <a:prstClr val="black"/>
              </a:solidFill>
              <a:latin typeface="Calibri"/>
            </a:endParaRPr>
          </a:p>
          <a:p>
            <a:pPr marL="180000" marR="0" lvl="0" indent="-457200" defTabSz="914400" eaLnBrk="1" fontAlgn="auto" latinLnBrk="0" hangingPunct="1">
              <a:lnSpc>
                <a:spcPct val="100000"/>
              </a:lnSpc>
              <a:spcBef>
                <a:spcPts val="120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rPr>
              <a:t>○　加えて、高度経済成長期に整備された水道施設の更新時期が到来しており、</a:t>
            </a:r>
            <a:r>
              <a:rPr kumimoji="0" lang="ja-JP" altLang="en-US" sz="1600" b="0" i="0" u="sng" strike="noStrike" kern="0" cap="none" spc="0" normalizeH="0" baseline="0" noProof="0" dirty="0">
                <a:ln>
                  <a:noFill/>
                </a:ln>
                <a:solidFill>
                  <a:prstClr val="black"/>
                </a:solidFill>
                <a:effectLst/>
                <a:uLnTx/>
                <a:uFillTx/>
                <a:latin typeface="Calibri"/>
              </a:rPr>
              <a:t>長期的視野に立った計画的な施設の更新（耐震化を含む。）が必要</a:t>
            </a:r>
            <a:r>
              <a:rPr kumimoji="0" lang="ja-JP" altLang="en-US" sz="1600" b="0" i="0" u="none" strike="noStrike" kern="0" cap="none" spc="0" normalizeH="0" baseline="0" noProof="0" dirty="0">
                <a:ln>
                  <a:noFill/>
                </a:ln>
                <a:solidFill>
                  <a:prstClr val="black"/>
                </a:solidFill>
                <a:effectLst/>
                <a:uLnTx/>
                <a:uFillTx/>
                <a:latin typeface="Calibri"/>
              </a:rPr>
              <a:t>。</a:t>
            </a:r>
            <a:endParaRPr kumimoji="0" lang="en-US" altLang="ja-JP" sz="1600" kern="0" dirty="0">
              <a:solidFill>
                <a:prstClr val="black"/>
              </a:solidFill>
            </a:endParaRPr>
          </a:p>
          <a:p>
            <a:pPr marL="180000" lvl="0" indent="-177800">
              <a:lnSpc>
                <a:spcPts val="2100"/>
              </a:lnSpc>
              <a:spcBef>
                <a:spcPts val="1200"/>
              </a:spcBef>
              <a:defRPr/>
            </a:pPr>
            <a:r>
              <a:rPr kumimoji="0" lang="ja-JP" altLang="en-US" sz="1600" kern="0" dirty="0">
                <a:solidFill>
                  <a:prstClr val="black"/>
                </a:solidFill>
              </a:rPr>
              <a:t>○　また、</a:t>
            </a:r>
            <a:r>
              <a:rPr kumimoji="0" lang="ja-JP" altLang="en-US" sz="1600" u="sng" kern="0" dirty="0">
                <a:solidFill>
                  <a:prstClr val="black"/>
                </a:solidFill>
              </a:rPr>
              <a:t>人口減少に伴う料金収入の減少</a:t>
            </a:r>
            <a:r>
              <a:rPr kumimoji="0" lang="ja-JP" altLang="en-US" sz="1600" kern="0" dirty="0">
                <a:solidFill>
                  <a:prstClr val="black"/>
                </a:solidFill>
              </a:rPr>
              <a:t>により、</a:t>
            </a:r>
            <a:r>
              <a:rPr kumimoji="0" lang="ja-JP" altLang="en-US" sz="1600" u="sng" kern="0" dirty="0">
                <a:solidFill>
                  <a:prstClr val="black"/>
                </a:solidFill>
              </a:rPr>
              <a:t>水道事業の経営状況は今後も厳しい</a:t>
            </a:r>
            <a:r>
              <a:rPr kumimoji="0" lang="ja-JP" altLang="en-US" sz="1600" kern="0" dirty="0">
                <a:solidFill>
                  <a:prstClr val="black"/>
                </a:solidFill>
              </a:rPr>
              <a:t>見込みだが、</a:t>
            </a:r>
            <a:r>
              <a:rPr kumimoji="0" lang="ja-JP" altLang="en-US" sz="1600" u="sng" kern="0" dirty="0">
                <a:solidFill>
                  <a:prstClr val="black"/>
                </a:solidFill>
              </a:rPr>
              <a:t>十分な更新費用を見込んでいない水道事業者が多く、</a:t>
            </a:r>
            <a:r>
              <a:rPr kumimoji="0" lang="ja-JP" altLang="en-US" sz="1600" kern="0" dirty="0">
                <a:solidFill>
                  <a:prstClr val="black"/>
                </a:solidFill>
              </a:rPr>
              <a:t>このままでは水需要の減少と老朽化が進行することによって、</a:t>
            </a:r>
            <a:r>
              <a:rPr kumimoji="0" lang="ja-JP" altLang="en-US" sz="1600" u="sng" kern="0" dirty="0">
                <a:solidFill>
                  <a:prstClr val="black"/>
                </a:solidFill>
              </a:rPr>
              <a:t>将来急激な水道料金の引上げを招くおそれ</a:t>
            </a:r>
            <a:r>
              <a:rPr kumimoji="0" lang="ja-JP" altLang="en-US" sz="1600" kern="0" dirty="0">
                <a:solidFill>
                  <a:prstClr val="black"/>
                </a:solidFill>
              </a:rPr>
              <a:t>。</a:t>
            </a:r>
            <a:endParaRPr kumimoji="0" lang="en-US" altLang="ja-JP" sz="1600" b="0" i="0" u="none" strike="noStrike" kern="0" cap="none" spc="0" normalizeH="0" baseline="0" noProof="0" dirty="0">
              <a:ln>
                <a:noFill/>
              </a:ln>
              <a:solidFill>
                <a:prstClr val="black"/>
              </a:solidFill>
              <a:effectLst/>
              <a:uLnTx/>
              <a:uFillTx/>
              <a:latin typeface="Calibri"/>
            </a:endParaRPr>
          </a:p>
        </p:txBody>
      </p:sp>
      <p:sp>
        <p:nvSpPr>
          <p:cNvPr id="16" name="テキスト ボックス 15"/>
          <p:cNvSpPr txBox="1"/>
          <p:nvPr/>
        </p:nvSpPr>
        <p:spPr>
          <a:xfrm>
            <a:off x="5233485" y="2420888"/>
            <a:ext cx="4616064" cy="3185487"/>
          </a:xfrm>
          <a:prstGeom prst="rect">
            <a:avLst/>
          </a:prstGeom>
          <a:noFill/>
        </p:spPr>
        <p:txBody>
          <a:bodyPr wrap="square" rtlCol="0">
            <a:spAutoFit/>
          </a:bodyPr>
          <a:lstStyle/>
          <a:p>
            <a:pPr marL="177800" indent="-177800"/>
            <a:r>
              <a:rPr lang="ja-JP" altLang="en-US" sz="1600" dirty="0">
                <a:solidFill>
                  <a:srgbClr val="000000"/>
                </a:solidFill>
                <a:latin typeface="+mj-ea"/>
                <a:ea typeface="+mj-ea"/>
              </a:rPr>
              <a:t>○　水道事業者等に、</a:t>
            </a:r>
            <a:r>
              <a:rPr lang="ja-JP" altLang="en-US" sz="1600" u="sng" dirty="0">
                <a:solidFill>
                  <a:srgbClr val="000000"/>
                </a:solidFill>
                <a:latin typeface="+mj-ea"/>
                <a:ea typeface="+mj-ea"/>
              </a:rPr>
              <a:t>点検を含む施設の維持・修繕を行うことを義務付ける</a:t>
            </a:r>
            <a:r>
              <a:rPr lang="ja-JP" altLang="en-US" sz="1600" dirty="0">
                <a:solidFill>
                  <a:srgbClr val="000000"/>
                </a:solidFill>
                <a:latin typeface="+mj-ea"/>
                <a:ea typeface="+mj-ea"/>
              </a:rPr>
              <a:t>こととする。　（第</a:t>
            </a:r>
            <a:r>
              <a:rPr lang="en-US" altLang="ja-JP" sz="1600" dirty="0">
                <a:solidFill>
                  <a:srgbClr val="000000"/>
                </a:solidFill>
                <a:latin typeface="+mj-ea"/>
                <a:ea typeface="+mj-ea"/>
              </a:rPr>
              <a:t>22</a:t>
            </a:r>
            <a:r>
              <a:rPr lang="ja-JP" altLang="en-US" sz="1600" dirty="0">
                <a:solidFill>
                  <a:srgbClr val="000000"/>
                </a:solidFill>
                <a:latin typeface="+mj-ea"/>
                <a:ea typeface="+mj-ea"/>
              </a:rPr>
              <a:t>条の２）</a:t>
            </a:r>
            <a:endParaRPr lang="en-US" altLang="ja-JP" sz="1600" dirty="0">
              <a:solidFill>
                <a:srgbClr val="000000"/>
              </a:solidFill>
              <a:latin typeface="+mj-ea"/>
              <a:ea typeface="+mj-ea"/>
            </a:endParaRPr>
          </a:p>
          <a:p>
            <a:pPr marL="177800" indent="-177800"/>
            <a:endParaRPr lang="en-US" altLang="ja-JP" sz="1600" dirty="0">
              <a:solidFill>
                <a:prstClr val="black"/>
              </a:solidFill>
              <a:latin typeface="+mj-ea"/>
              <a:ea typeface="+mj-ea"/>
            </a:endParaRPr>
          </a:p>
          <a:p>
            <a:pPr marL="177800" indent="-177800"/>
            <a:r>
              <a:rPr lang="ja-JP" altLang="en-US" sz="1600" dirty="0">
                <a:solidFill>
                  <a:prstClr val="black"/>
                </a:solidFill>
                <a:latin typeface="+mj-ea"/>
                <a:ea typeface="+mj-ea"/>
              </a:rPr>
              <a:t>○　水道事</a:t>
            </a:r>
            <a:r>
              <a:rPr lang="ja-JP" altLang="en-US" sz="1600" dirty="0">
                <a:solidFill>
                  <a:srgbClr val="000000"/>
                </a:solidFill>
                <a:latin typeface="+mj-ea"/>
                <a:ea typeface="+mj-ea"/>
              </a:rPr>
              <a:t>業者等に</a:t>
            </a:r>
            <a:r>
              <a:rPr lang="ja-JP" altLang="en-US" sz="1600" u="sng" dirty="0">
                <a:solidFill>
                  <a:srgbClr val="000000"/>
                </a:solidFill>
                <a:latin typeface="+mj-ea"/>
                <a:ea typeface="+mj-ea"/>
              </a:rPr>
              <a:t>台帳の整備を行うことを義務付ける</a:t>
            </a:r>
            <a:r>
              <a:rPr lang="ja-JP" altLang="en-US" sz="1600" dirty="0">
                <a:solidFill>
                  <a:srgbClr val="000000"/>
                </a:solidFill>
                <a:latin typeface="+mj-ea"/>
                <a:ea typeface="+mj-ea"/>
              </a:rPr>
              <a:t>こととする。　（第</a:t>
            </a:r>
            <a:r>
              <a:rPr lang="en-US" altLang="ja-JP" sz="1600" dirty="0">
                <a:solidFill>
                  <a:srgbClr val="000000"/>
                </a:solidFill>
                <a:latin typeface="+mj-ea"/>
                <a:ea typeface="+mj-ea"/>
              </a:rPr>
              <a:t>22</a:t>
            </a:r>
            <a:r>
              <a:rPr lang="ja-JP" altLang="en-US" sz="1600" dirty="0">
                <a:solidFill>
                  <a:srgbClr val="000000"/>
                </a:solidFill>
                <a:latin typeface="+mj-ea"/>
                <a:ea typeface="+mj-ea"/>
              </a:rPr>
              <a:t>条の３）</a:t>
            </a:r>
            <a:endParaRPr lang="en-US" altLang="ja-JP" sz="1000" dirty="0">
              <a:solidFill>
                <a:srgbClr val="000000"/>
              </a:solidFill>
              <a:latin typeface="+mj-ea"/>
              <a:ea typeface="+mj-ea"/>
            </a:endParaRPr>
          </a:p>
          <a:p>
            <a:pPr marL="177800" indent="-92075"/>
            <a:endParaRPr lang="en-US" altLang="ja-JP" sz="1000" dirty="0">
              <a:solidFill>
                <a:srgbClr val="000000"/>
              </a:solidFill>
              <a:latin typeface="+mj-ea"/>
              <a:ea typeface="+mj-ea"/>
            </a:endParaRPr>
          </a:p>
          <a:p>
            <a:pPr marL="177800" indent="-92075"/>
            <a:endParaRPr lang="en-US" altLang="ja-JP" sz="1000" dirty="0">
              <a:solidFill>
                <a:srgbClr val="000000"/>
              </a:solidFill>
              <a:latin typeface="+mj-ea"/>
              <a:ea typeface="+mj-ea"/>
            </a:endParaRPr>
          </a:p>
          <a:p>
            <a:pPr marL="177800" indent="-177800">
              <a:spcBef>
                <a:spcPts val="600"/>
              </a:spcBef>
            </a:pPr>
            <a:r>
              <a:rPr lang="ja-JP" altLang="en-US" sz="1600" dirty="0">
                <a:solidFill>
                  <a:srgbClr val="000000"/>
                </a:solidFill>
                <a:latin typeface="+mj-ea"/>
                <a:ea typeface="+mj-ea"/>
              </a:rPr>
              <a:t>○　水道事業者等は、長期的な観点から、</a:t>
            </a:r>
            <a:r>
              <a:rPr lang="ja-JP" altLang="en-US" sz="1600" u="sng" dirty="0">
                <a:solidFill>
                  <a:srgbClr val="000000"/>
                </a:solidFill>
                <a:latin typeface="+mj-ea"/>
                <a:ea typeface="+mj-ea"/>
              </a:rPr>
              <a:t>水道施設の計画的な更新に努めなければならない</a:t>
            </a:r>
            <a:r>
              <a:rPr lang="ja-JP" altLang="en-US" sz="1600" dirty="0">
                <a:solidFill>
                  <a:srgbClr val="000000"/>
                </a:solidFill>
                <a:latin typeface="+mj-ea"/>
                <a:ea typeface="+mj-ea"/>
              </a:rPr>
              <a:t>こととし、そのために、</a:t>
            </a:r>
            <a:r>
              <a:rPr lang="ja-JP" altLang="en-US" sz="1600" u="sng" dirty="0">
                <a:solidFill>
                  <a:srgbClr val="000000"/>
                </a:solidFill>
                <a:latin typeface="+mj-ea"/>
                <a:ea typeface="+mj-ea"/>
              </a:rPr>
              <a:t>水道施設の更新に要する費用を含む収支の見通しを作成し公表</a:t>
            </a:r>
            <a:r>
              <a:rPr lang="ja-JP" altLang="en-US" sz="1600" dirty="0">
                <a:solidFill>
                  <a:srgbClr val="000000"/>
                </a:solidFill>
                <a:latin typeface="+mj-ea"/>
                <a:ea typeface="+mj-ea"/>
              </a:rPr>
              <a:t>するよう努めなければならないこととする。　（第</a:t>
            </a:r>
            <a:r>
              <a:rPr lang="en-US" altLang="ja-JP" sz="1600" dirty="0">
                <a:solidFill>
                  <a:srgbClr val="000000"/>
                </a:solidFill>
                <a:latin typeface="+mj-ea"/>
                <a:ea typeface="+mj-ea"/>
              </a:rPr>
              <a:t>22</a:t>
            </a:r>
            <a:r>
              <a:rPr lang="ja-JP" altLang="en-US" sz="1600" dirty="0">
                <a:solidFill>
                  <a:srgbClr val="000000"/>
                </a:solidFill>
                <a:latin typeface="+mj-ea"/>
                <a:ea typeface="+mj-ea"/>
              </a:rPr>
              <a:t>条の４）</a:t>
            </a:r>
            <a:endParaRPr lang="en-US" altLang="ja-JP" sz="1600" dirty="0">
              <a:solidFill>
                <a:prstClr val="black"/>
              </a:solidFill>
              <a:latin typeface="+mj-ea"/>
              <a:ea typeface="+mj-ea"/>
            </a:endParaRPr>
          </a:p>
        </p:txBody>
      </p:sp>
      <p:sp>
        <p:nvSpPr>
          <p:cNvPr id="13" name="正方形/長方形 12"/>
          <p:cNvSpPr/>
          <p:nvPr/>
        </p:nvSpPr>
        <p:spPr>
          <a:xfrm>
            <a:off x="-1959768" y="2801772"/>
            <a:ext cx="1656184" cy="13629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n-ea"/>
              </a:rPr>
              <a:t>1/23</a:t>
            </a:r>
          </a:p>
          <a:p>
            <a:pPr algn="ctr"/>
            <a:r>
              <a:rPr lang="ja-JP" altLang="en-US" sz="1400" b="1" dirty="0">
                <a:latin typeface="+mn-ea"/>
              </a:rPr>
              <a:t>「維持管理」→「維持、「定期的な修繕」→「修繕」</a:t>
            </a:r>
            <a:endParaRPr lang="en-US" altLang="ja-JP" sz="1400" b="1" dirty="0">
              <a:latin typeface="+mn-ea"/>
            </a:endParaRPr>
          </a:p>
        </p:txBody>
      </p:sp>
      <p:sp>
        <p:nvSpPr>
          <p:cNvPr id="14"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50</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579143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28464" y="905475"/>
            <a:ext cx="9611995" cy="2084040"/>
          </a:xfrm>
          <a:prstGeom prst="roundRect">
            <a:avLst>
              <a:gd name="adj" fmla="val 86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ja-JP" altLang="en-US" dirty="0">
                <a:solidFill>
                  <a:schemeClr val="tx1"/>
                </a:solidFill>
                <a:latin typeface="+mj-ea"/>
                <a:ea typeface="+mj-ea"/>
              </a:rPr>
              <a:t>○ 水道施設の点検を、構造等を勘案して、適切な時期に、目視その他適切な方法（</a:t>
            </a:r>
            <a:r>
              <a:rPr lang="en-US" altLang="ja-JP" dirty="0">
                <a:solidFill>
                  <a:schemeClr val="tx1"/>
                </a:solidFill>
                <a:latin typeface="+mj-ea"/>
                <a:ea typeface="+mj-ea"/>
              </a:rPr>
              <a:t>*</a:t>
            </a:r>
            <a:r>
              <a:rPr lang="ja-JP" altLang="en-US" dirty="0">
                <a:solidFill>
                  <a:schemeClr val="tx1"/>
                </a:solidFill>
                <a:latin typeface="+mj-ea"/>
                <a:ea typeface="+mj-ea"/>
              </a:rPr>
              <a:t>）により行う</a:t>
            </a:r>
            <a:endParaRPr lang="en-US" altLang="ja-JP" dirty="0">
              <a:solidFill>
                <a:schemeClr val="tx1"/>
              </a:solidFill>
              <a:latin typeface="+mj-ea"/>
              <a:ea typeface="+mj-ea"/>
            </a:endParaRPr>
          </a:p>
          <a:p>
            <a:pPr>
              <a:spcBef>
                <a:spcPts val="1200"/>
              </a:spcBef>
            </a:pPr>
            <a:r>
              <a:rPr lang="ja-JP" altLang="en-US" dirty="0">
                <a:solidFill>
                  <a:schemeClr val="tx1"/>
                </a:solidFill>
                <a:latin typeface="+mj-ea"/>
                <a:ea typeface="+mj-ea"/>
              </a:rPr>
              <a:t>　　　　（例）</a:t>
            </a:r>
            <a:endParaRPr lang="en-US" altLang="ja-JP" dirty="0">
              <a:solidFill>
                <a:schemeClr val="tx1"/>
              </a:solidFill>
              <a:latin typeface="+mj-ea"/>
              <a:ea typeface="+mj-ea"/>
            </a:endParaRPr>
          </a:p>
          <a:p>
            <a:endParaRPr lang="en-US" altLang="ja-JP" dirty="0">
              <a:solidFill>
                <a:schemeClr val="tx1"/>
              </a:solidFill>
              <a:latin typeface="+mj-ea"/>
              <a:ea typeface="+mj-ea"/>
            </a:endParaRPr>
          </a:p>
          <a:p>
            <a:endParaRPr lang="en-US" altLang="ja-JP" dirty="0">
              <a:solidFill>
                <a:schemeClr val="tx1"/>
              </a:solidFill>
              <a:latin typeface="+mj-ea"/>
              <a:ea typeface="+mj-ea"/>
            </a:endParaRPr>
          </a:p>
          <a:p>
            <a:endParaRPr lang="en-US" altLang="ja-JP" dirty="0">
              <a:solidFill>
                <a:schemeClr val="tx1"/>
              </a:solidFill>
              <a:latin typeface="+mj-ea"/>
              <a:ea typeface="+mj-ea"/>
            </a:endParaRPr>
          </a:p>
          <a:p>
            <a:pPr>
              <a:spcBef>
                <a:spcPts val="600"/>
              </a:spcBef>
            </a:pPr>
            <a:r>
              <a:rPr lang="ja-JP" altLang="en-US" dirty="0">
                <a:solidFill>
                  <a:schemeClr val="tx1"/>
                </a:solidFill>
                <a:latin typeface="+mj-ea"/>
                <a:ea typeface="+mj-ea"/>
              </a:rPr>
              <a:t>○ 水道施設の点検の結果、異状を把握した場合には、維持又は修繕を行う</a:t>
            </a:r>
            <a:endParaRPr lang="en-US" altLang="ja-JP" dirty="0">
              <a:solidFill>
                <a:schemeClr val="tx1"/>
              </a:solidFill>
              <a:latin typeface="+mj-ea"/>
              <a:ea typeface="+mj-ea"/>
            </a:endParaRPr>
          </a:p>
        </p:txBody>
      </p:sp>
      <p:sp>
        <p:nvSpPr>
          <p:cNvPr id="2" name="テキスト ボックス 1"/>
          <p:cNvSpPr txBox="1"/>
          <p:nvPr/>
        </p:nvSpPr>
        <p:spPr>
          <a:xfrm>
            <a:off x="2512502" y="6228601"/>
            <a:ext cx="6739345" cy="584775"/>
          </a:xfrm>
          <a:prstGeom prst="rect">
            <a:avLst/>
          </a:prstGeom>
          <a:noFill/>
          <a:ln w="12700">
            <a:noFill/>
          </a:ln>
        </p:spPr>
        <p:txBody>
          <a:bodyPr wrap="none" rtlCol="0">
            <a:spAutoFit/>
          </a:bodyPr>
          <a:lstStyle/>
          <a:p>
            <a:pPr marL="177800" indent="-177800"/>
            <a:r>
              <a:rPr lang="ja-JP" altLang="en-US" sz="1600" dirty="0">
                <a:latin typeface="+mj-ea"/>
                <a:ea typeface="+mj-ea"/>
              </a:rPr>
              <a:t>水道事業者等が点検を含む維持・修繕を行うにあたり参考となるよう、</a:t>
            </a:r>
            <a:endParaRPr lang="en-US" altLang="ja-JP" sz="1600" dirty="0">
              <a:latin typeface="+mj-ea"/>
              <a:ea typeface="+mj-ea"/>
            </a:endParaRPr>
          </a:p>
          <a:p>
            <a:pPr marL="177800" indent="-177800"/>
            <a:r>
              <a:rPr kumimoji="1" lang="ja-JP" altLang="en-US" sz="1600" dirty="0">
                <a:latin typeface="+mj-ea"/>
                <a:ea typeface="+mj-ea"/>
              </a:rPr>
              <a:t>「水道施設の点検を含む維持・修繕の実施に関するガイドライン」を作成予定</a:t>
            </a:r>
          </a:p>
        </p:txBody>
      </p:sp>
      <p:sp>
        <p:nvSpPr>
          <p:cNvPr id="12" name="角丸四角形 11"/>
          <p:cNvSpPr/>
          <p:nvPr/>
        </p:nvSpPr>
        <p:spPr>
          <a:xfrm>
            <a:off x="128464" y="3058790"/>
            <a:ext cx="9611995" cy="3172544"/>
          </a:xfrm>
          <a:prstGeom prst="roundRect">
            <a:avLst>
              <a:gd name="adj" fmla="val 86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nchorCtr="0"/>
          <a:lstStyle/>
          <a:p>
            <a:pPr marL="266700" indent="-266700">
              <a:lnSpc>
                <a:spcPts val="2500"/>
              </a:lnSpc>
            </a:pPr>
            <a:r>
              <a:rPr lang="ja-JP" altLang="en-US" dirty="0">
                <a:solidFill>
                  <a:schemeClr val="tx1"/>
                </a:solidFill>
                <a:latin typeface="+mj-ea"/>
                <a:ea typeface="+mj-ea"/>
              </a:rPr>
              <a:t>○ 特に、基幹となる水道施設に多く用いられ、また、点検及び補修等を適切に実施すると、施設の更新需要の平準化に有効となるコンクリート構造物については、運転に影響に与えない範囲で目視が可能なものについて、次のとおりの対応とする　</a:t>
            </a:r>
            <a:endParaRPr lang="en-US" altLang="ja-JP" dirty="0">
              <a:solidFill>
                <a:schemeClr val="tx1"/>
              </a:solidFill>
              <a:latin typeface="+mj-ea"/>
              <a:ea typeface="+mj-ea"/>
            </a:endParaRPr>
          </a:p>
        </p:txBody>
      </p:sp>
      <p:graphicFrame>
        <p:nvGraphicFramePr>
          <p:cNvPr id="3" name="表 2"/>
          <p:cNvGraphicFramePr>
            <a:graphicFrameLocks noGrp="1"/>
          </p:cNvGraphicFramePr>
          <p:nvPr>
            <p:extLst/>
          </p:nvPr>
        </p:nvGraphicFramePr>
        <p:xfrm>
          <a:off x="1606876" y="1464219"/>
          <a:ext cx="4989608" cy="914400"/>
        </p:xfrm>
        <a:graphic>
          <a:graphicData uri="http://schemas.openxmlformats.org/drawingml/2006/table">
            <a:tbl>
              <a:tblPr firstRow="1" bandRow="1">
                <a:tableStyleId>{9D7B26C5-4107-4FEC-AEDC-1716B250A1EF}</a:tableStyleId>
              </a:tblPr>
              <a:tblGrid>
                <a:gridCol w="297338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216024">
                <a:tc>
                  <a:txBody>
                    <a:bodyPr/>
                    <a:lstStyle/>
                    <a:p>
                      <a:r>
                        <a:rPr kumimoji="1" lang="ja-JP" altLang="en-US" sz="1200" dirty="0">
                          <a:latin typeface="+mn-ea"/>
                          <a:ea typeface="+mn-ea"/>
                        </a:rPr>
                        <a:t>点検のルール化を明示するもの</a:t>
                      </a:r>
                      <a:endParaRPr kumimoji="1" lang="ja-JP" altLang="en-US" sz="1200" dirty="0">
                        <a:solidFill>
                          <a:schemeClr val="tx1"/>
                        </a:solidFill>
                        <a:latin typeface="+mn-ea"/>
                        <a:ea typeface="+mn-ea"/>
                      </a:endParaRPr>
                    </a:p>
                  </a:txBody>
                  <a:tcPr anchor="ctr">
                    <a:noFill/>
                  </a:tcPr>
                </a:tc>
                <a:tc>
                  <a:txBody>
                    <a:bodyPr/>
                    <a:lstStyle/>
                    <a:p>
                      <a:r>
                        <a:rPr kumimoji="1" lang="ja-JP" altLang="en-US" sz="1200" dirty="0">
                          <a:latin typeface="+mn-ea"/>
                          <a:ea typeface="+mn-ea"/>
                        </a:rPr>
                        <a:t>点検内容</a:t>
                      </a:r>
                      <a:endParaRPr kumimoji="1" lang="ja-JP" altLang="en-US" sz="1200" dirty="0">
                        <a:solidFill>
                          <a:schemeClr val="tx1"/>
                        </a:solidFill>
                        <a:latin typeface="+mn-ea"/>
                        <a:ea typeface="+mn-ea"/>
                      </a:endParaRPr>
                    </a:p>
                  </a:txBody>
                  <a:tcPr anchor="ctr">
                    <a:noFill/>
                  </a:tcPr>
                </a:tc>
                <a:extLst>
                  <a:ext uri="{0D108BD9-81ED-4DB2-BD59-A6C34878D82A}">
                    <a16:rowId xmlns:a16="http://schemas.microsoft.com/office/drawing/2014/main" val="10000"/>
                  </a:ext>
                </a:extLst>
              </a:tr>
              <a:tr h="625915">
                <a:tc>
                  <a:txBody>
                    <a:bodyPr/>
                    <a:lstStyle/>
                    <a:p>
                      <a:r>
                        <a:rPr kumimoji="1" lang="ja-JP" altLang="en-US" sz="1200" dirty="0">
                          <a:latin typeface="+mn-ea"/>
                          <a:ea typeface="+mn-ea"/>
                        </a:rPr>
                        <a:t>　・点検計画書</a:t>
                      </a:r>
                      <a:endParaRPr kumimoji="1" lang="en-US" altLang="ja-JP" sz="1200" dirty="0">
                        <a:latin typeface="+mn-ea"/>
                        <a:ea typeface="+mn-ea"/>
                      </a:endParaRPr>
                    </a:p>
                    <a:p>
                      <a:r>
                        <a:rPr kumimoji="1" lang="ja-JP" altLang="en-US" sz="1200" dirty="0">
                          <a:latin typeface="+mn-ea"/>
                          <a:ea typeface="+mn-ea"/>
                        </a:rPr>
                        <a:t>　・マニュアル</a:t>
                      </a:r>
                      <a:endParaRPr kumimoji="1" lang="en-US" altLang="ja-JP" sz="1200" dirty="0">
                        <a:latin typeface="+mn-ea"/>
                        <a:ea typeface="+mn-ea"/>
                      </a:endParaRPr>
                    </a:p>
                    <a:p>
                      <a:r>
                        <a:rPr kumimoji="1" lang="ja-JP" altLang="en-US" sz="1200" dirty="0">
                          <a:latin typeface="+mn-ea"/>
                          <a:ea typeface="+mn-ea"/>
                        </a:rPr>
                        <a:t>　・点検記録表　等</a:t>
                      </a:r>
                      <a:endParaRPr kumimoji="1" lang="en-US" altLang="ja-JP" sz="1200" dirty="0">
                        <a:solidFill>
                          <a:schemeClr val="tx1"/>
                        </a:solidFill>
                        <a:latin typeface="+mn-ea"/>
                        <a:ea typeface="+mn-ea"/>
                      </a:endParaRPr>
                    </a:p>
                  </a:txBody>
                  <a:tcPr anchor="ctr">
                    <a:noFill/>
                  </a:tcPr>
                </a:tc>
                <a:tc>
                  <a:txBody>
                    <a:bodyPr/>
                    <a:lstStyle/>
                    <a:p>
                      <a:r>
                        <a:rPr kumimoji="1" lang="ja-JP" altLang="en-US" sz="1200" dirty="0">
                          <a:latin typeface="+mn-ea"/>
                          <a:ea typeface="+mn-ea"/>
                        </a:rPr>
                        <a:t>　・対象の施設</a:t>
                      </a:r>
                      <a:endParaRPr kumimoji="1" lang="en-US" altLang="ja-JP" sz="1200" dirty="0">
                        <a:latin typeface="+mn-ea"/>
                        <a:ea typeface="+mn-ea"/>
                      </a:endParaRPr>
                    </a:p>
                    <a:p>
                      <a:r>
                        <a:rPr kumimoji="1" lang="ja-JP" altLang="en-US" sz="1200" dirty="0">
                          <a:latin typeface="+mn-ea"/>
                          <a:ea typeface="+mn-ea"/>
                        </a:rPr>
                        <a:t>　・点検の方法</a:t>
                      </a:r>
                      <a:endParaRPr kumimoji="1" lang="en-US" altLang="ja-JP" sz="1200" dirty="0">
                        <a:latin typeface="+mn-ea"/>
                        <a:ea typeface="+mn-ea"/>
                      </a:endParaRPr>
                    </a:p>
                    <a:p>
                      <a:r>
                        <a:rPr kumimoji="1" lang="ja-JP" altLang="en-US" sz="1200" dirty="0">
                          <a:latin typeface="+mn-ea"/>
                          <a:ea typeface="+mn-ea"/>
                        </a:rPr>
                        <a:t>　・点検の頻度　等</a:t>
                      </a:r>
                      <a:endParaRPr kumimoji="1" lang="ja-JP" altLang="en-US" sz="1200" dirty="0">
                        <a:solidFill>
                          <a:schemeClr val="tx1"/>
                        </a:solidFill>
                        <a:latin typeface="+mn-ea"/>
                        <a:ea typeface="+mn-ea"/>
                      </a:endParaRPr>
                    </a:p>
                  </a:txBody>
                  <a:tcPr anchor="ctr">
                    <a:noFill/>
                  </a:tcPr>
                </a:tc>
                <a:extLst>
                  <a:ext uri="{0D108BD9-81ED-4DB2-BD59-A6C34878D82A}">
                    <a16:rowId xmlns:a16="http://schemas.microsoft.com/office/drawing/2014/main" val="10001"/>
                  </a:ext>
                </a:extLst>
              </a:tr>
            </a:tbl>
          </a:graphicData>
        </a:graphic>
      </p:graphicFrame>
      <p:sp>
        <p:nvSpPr>
          <p:cNvPr id="5" name="右矢印 4"/>
          <p:cNvSpPr/>
          <p:nvPr/>
        </p:nvSpPr>
        <p:spPr>
          <a:xfrm>
            <a:off x="1986817" y="6335598"/>
            <a:ext cx="490201" cy="38697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81595" y="4290393"/>
            <a:ext cx="8835901" cy="1849224"/>
          </a:xfrm>
          <a:prstGeom prst="rect">
            <a:avLst/>
          </a:prstGeom>
          <a:noFill/>
        </p:spPr>
        <p:txBody>
          <a:bodyPr wrap="square" rtlCol="0">
            <a:spAutoFit/>
          </a:bodyPr>
          <a:lstStyle/>
          <a:p>
            <a:pPr marL="527050" indent="-285750">
              <a:lnSpc>
                <a:spcPts val="2500"/>
              </a:lnSpc>
              <a:buFont typeface="Wingdings" panose="05000000000000000000" pitchFamily="2" charset="2"/>
              <a:buChar char="l"/>
            </a:pPr>
            <a:r>
              <a:rPr lang="ja-JP" altLang="en-US" dirty="0">
                <a:latin typeface="+mj-ea"/>
              </a:rPr>
              <a:t>概ね５年に１回以上の頻度で点検を行う</a:t>
            </a:r>
            <a:endParaRPr lang="en-US" altLang="ja-JP" dirty="0">
              <a:latin typeface="+mj-ea"/>
            </a:endParaRPr>
          </a:p>
          <a:p>
            <a:pPr marL="527050" indent="-285750">
              <a:lnSpc>
                <a:spcPts val="2500"/>
              </a:lnSpc>
              <a:spcBef>
                <a:spcPts val="600"/>
              </a:spcBef>
              <a:buFont typeface="Wingdings" panose="05000000000000000000" pitchFamily="2" charset="2"/>
              <a:buChar char="l"/>
            </a:pPr>
            <a:r>
              <a:rPr lang="ja-JP" altLang="en-US" dirty="0">
                <a:latin typeface="+mj-ea"/>
              </a:rPr>
              <a:t>点検した際は、以下の事項を記録する ［同施設を次に点検を行うまで保存］</a:t>
            </a:r>
            <a:endParaRPr lang="en-US" altLang="ja-JP" dirty="0">
              <a:latin typeface="+mj-ea"/>
            </a:endParaRPr>
          </a:p>
          <a:p>
            <a:pPr marL="241300">
              <a:lnSpc>
                <a:spcPts val="2500"/>
              </a:lnSpc>
            </a:pPr>
            <a:r>
              <a:rPr lang="ja-JP" altLang="en-US" dirty="0">
                <a:latin typeface="+mj-ea"/>
              </a:rPr>
              <a:t>　　　　・点検の年月日　　　　・点検を実施した者の氏名　　　　・点検の結果</a:t>
            </a:r>
            <a:endParaRPr lang="en-US" altLang="ja-JP" dirty="0">
              <a:latin typeface="+mj-ea"/>
            </a:endParaRPr>
          </a:p>
          <a:p>
            <a:pPr marL="527050" indent="-285750">
              <a:lnSpc>
                <a:spcPts val="2500"/>
              </a:lnSpc>
              <a:spcBef>
                <a:spcPts val="600"/>
              </a:spcBef>
              <a:buFont typeface="Wingdings" panose="05000000000000000000" pitchFamily="2" charset="2"/>
              <a:buChar char="l"/>
            </a:pPr>
            <a:r>
              <a:rPr lang="ja-JP" altLang="en-US" dirty="0">
                <a:latin typeface="+mj-ea"/>
              </a:rPr>
              <a:t>点検した結果、施設の劣化を把握し、修繕を行った場合には、その内容を記録する［当該施設を利用している期間保存］</a:t>
            </a:r>
            <a:endParaRPr kumimoji="1" lang="ja-JP" altLang="en-US" dirty="0"/>
          </a:p>
        </p:txBody>
      </p:sp>
      <p:sp>
        <p:nvSpPr>
          <p:cNvPr id="11" name="正方形/長方形 10"/>
          <p:cNvSpPr/>
          <p:nvPr/>
        </p:nvSpPr>
        <p:spPr>
          <a:xfrm>
            <a:off x="-5308" y="6524"/>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r>
              <a:rPr lang="ja-JP" altLang="en-US" sz="2400" b="1" dirty="0">
                <a:solidFill>
                  <a:prstClr val="white"/>
                </a:solidFill>
                <a:latin typeface="+mj-ea"/>
              </a:rPr>
              <a:t>点検を含む施設の維持・修繕の内容（案）</a:t>
            </a:r>
          </a:p>
        </p:txBody>
      </p:sp>
      <p:sp>
        <p:nvSpPr>
          <p:cNvPr id="13" name="テキスト ボックス 12"/>
          <p:cNvSpPr txBox="1"/>
          <p:nvPr/>
        </p:nvSpPr>
        <p:spPr>
          <a:xfrm>
            <a:off x="6270908" y="570166"/>
            <a:ext cx="3650644" cy="338554"/>
          </a:xfrm>
          <a:prstGeom prst="rect">
            <a:avLst/>
          </a:prstGeom>
          <a:noFill/>
        </p:spPr>
        <p:txBody>
          <a:bodyPr wrap="square" rtlCol="0">
            <a:spAutoFit/>
          </a:bodyPr>
          <a:lstStyle/>
          <a:p>
            <a:pPr marL="180975" indent="-180975">
              <a:spcBef>
                <a:spcPts val="600"/>
              </a:spcBef>
            </a:pPr>
            <a:r>
              <a:rPr lang="en-US" altLang="ja-JP" sz="1600" dirty="0">
                <a:latin typeface="+mn-ea"/>
              </a:rPr>
              <a:t>※</a:t>
            </a:r>
            <a:r>
              <a:rPr lang="ja-JP" altLang="en-US" sz="1600" dirty="0">
                <a:latin typeface="+mn-ea"/>
              </a:rPr>
              <a:t>今後、省令等により定めることを想定</a:t>
            </a:r>
            <a:endParaRPr lang="en-US" altLang="ja-JP" sz="1600" dirty="0">
              <a:latin typeface="+mn-ea"/>
            </a:endParaRPr>
          </a:p>
        </p:txBody>
      </p:sp>
      <p:sp>
        <p:nvSpPr>
          <p:cNvPr id="14" name="角丸四角形 13"/>
          <p:cNvSpPr/>
          <p:nvPr/>
        </p:nvSpPr>
        <p:spPr>
          <a:xfrm>
            <a:off x="193547" y="1057875"/>
            <a:ext cx="6631661" cy="1042020"/>
          </a:xfrm>
          <a:prstGeom prst="roundRect">
            <a:avLst>
              <a:gd name="adj" fmla="val 86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endParaRPr lang="en-US" altLang="ja-JP" dirty="0">
              <a:solidFill>
                <a:schemeClr val="tx1"/>
              </a:solidFill>
              <a:latin typeface="+mj-ea"/>
              <a:ea typeface="+mj-ea"/>
            </a:endParaRPr>
          </a:p>
        </p:txBody>
      </p:sp>
      <p:sp>
        <p:nvSpPr>
          <p:cNvPr id="15" name="角丸四角形 14"/>
          <p:cNvSpPr/>
          <p:nvPr/>
        </p:nvSpPr>
        <p:spPr>
          <a:xfrm>
            <a:off x="7113240" y="1306184"/>
            <a:ext cx="3160014" cy="545401"/>
          </a:xfrm>
          <a:prstGeom prst="roundRect">
            <a:avLst>
              <a:gd name="adj" fmla="val 86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ja-JP" altLang="en-US" sz="1400" dirty="0">
                <a:solidFill>
                  <a:schemeClr val="tx1"/>
                </a:solidFill>
                <a:latin typeface="+mj-ea"/>
              </a:rPr>
              <a:t>（</a:t>
            </a:r>
            <a:r>
              <a:rPr lang="en-US" altLang="ja-JP" sz="1400" dirty="0">
                <a:solidFill>
                  <a:schemeClr val="tx1"/>
                </a:solidFill>
                <a:latin typeface="+mj-ea"/>
              </a:rPr>
              <a:t>*</a:t>
            </a:r>
            <a:r>
              <a:rPr lang="ja-JP" altLang="en-US" sz="1400" dirty="0">
                <a:solidFill>
                  <a:schemeClr val="tx1"/>
                </a:solidFill>
                <a:latin typeface="+mj-ea"/>
              </a:rPr>
              <a:t>）　目視の他、ハンマーによる</a:t>
            </a:r>
            <a:endParaRPr lang="en-US" altLang="ja-JP" sz="1400" dirty="0">
              <a:solidFill>
                <a:schemeClr val="tx1"/>
              </a:solidFill>
              <a:latin typeface="+mj-ea"/>
            </a:endParaRPr>
          </a:p>
          <a:p>
            <a:r>
              <a:rPr lang="ja-JP" altLang="en-US" sz="1400" dirty="0">
                <a:solidFill>
                  <a:schemeClr val="tx1"/>
                </a:solidFill>
                <a:latin typeface="+mj-ea"/>
              </a:rPr>
              <a:t>　　　たたき点検等がある。</a:t>
            </a:r>
            <a:endParaRPr lang="en-US" altLang="ja-JP" sz="1400" dirty="0">
              <a:solidFill>
                <a:schemeClr val="tx1"/>
              </a:solidFill>
              <a:latin typeface="+mj-ea"/>
              <a:ea typeface="+mj-ea"/>
            </a:endParaRPr>
          </a:p>
        </p:txBody>
      </p:sp>
      <p:sp>
        <p:nvSpPr>
          <p:cNvPr id="16"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lumMod val="50000"/>
                    <a:lumOff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pPr/>
              <a:t>51</a:t>
            </a:fld>
            <a:endParaRPr lang="ja-JP" altLang="en-US" sz="1600" b="0" dirty="0">
              <a:solidFill>
                <a:schemeClr val="tx1">
                  <a:lumMod val="50000"/>
                  <a:lumOff val="50000"/>
                </a:scheme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74890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5655" y="1484784"/>
            <a:ext cx="426536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defRPr sz="1400">
                <a:solidFill>
                  <a:srgbClr val="FF0000"/>
                </a:solidFill>
                <a:latin typeface="HG丸ｺﾞｼｯｸM-PRO" panose="020F0600000000000000" pitchFamily="50" charset="-128"/>
                <a:ea typeface="HG丸ｺﾞｼｯｸM-PRO" panose="020F0600000000000000" pitchFamily="50" charset="-128"/>
              </a:defRPr>
            </a:lvl1pPr>
          </a:lstStyle>
          <a:p>
            <a:r>
              <a:rPr lang="ja-JP" altLang="en-US" sz="1800" b="1" dirty="0">
                <a:solidFill>
                  <a:prstClr val="black"/>
                </a:solidFill>
                <a:latin typeface="+mn-ea"/>
                <a:ea typeface="+mn-ea"/>
              </a:rPr>
              <a:t>■ 調書及び図面として整備すべき情報</a:t>
            </a:r>
          </a:p>
        </p:txBody>
      </p:sp>
      <p:sp>
        <p:nvSpPr>
          <p:cNvPr id="20" name="テキスト ボックス 19"/>
          <p:cNvSpPr txBox="1"/>
          <p:nvPr/>
        </p:nvSpPr>
        <p:spPr>
          <a:xfrm>
            <a:off x="-28252" y="5700597"/>
            <a:ext cx="886968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lgn="ctr">
              <a:defRPr sz="2000" b="1">
                <a:solidFill>
                  <a:srgbClr val="FF0000"/>
                </a:solidFill>
                <a:latin typeface="HG丸ｺﾞｼｯｸM-PRO" panose="020F0600000000000000" pitchFamily="50" charset="-128"/>
                <a:ea typeface="HG丸ｺﾞｼｯｸM-PRO" panose="020F0600000000000000" pitchFamily="50" charset="-128"/>
              </a:defRPr>
            </a:lvl1pPr>
          </a:lstStyle>
          <a:p>
            <a:pPr algn="l"/>
            <a:r>
              <a:rPr lang="ja-JP" altLang="en-US" sz="1800" dirty="0">
                <a:solidFill>
                  <a:prstClr val="black"/>
                </a:solidFill>
                <a:latin typeface="+mn-ea"/>
                <a:ea typeface="+mn-ea"/>
              </a:rPr>
              <a:t>■ 形式を問わず整備すべき情報</a:t>
            </a:r>
            <a:endParaRPr lang="en-US" altLang="ja-JP" sz="1800" dirty="0">
              <a:solidFill>
                <a:prstClr val="black"/>
              </a:solidFill>
              <a:latin typeface="+mn-ea"/>
              <a:ea typeface="+mn-ea"/>
            </a:endParaRPr>
          </a:p>
        </p:txBody>
      </p:sp>
      <p:grpSp>
        <p:nvGrpSpPr>
          <p:cNvPr id="5" name="グループ化 4"/>
          <p:cNvGrpSpPr/>
          <p:nvPr/>
        </p:nvGrpSpPr>
        <p:grpSpPr>
          <a:xfrm>
            <a:off x="285180" y="6179676"/>
            <a:ext cx="9615512" cy="561692"/>
            <a:chOff x="285180" y="5819636"/>
            <a:chExt cx="9615512" cy="561692"/>
          </a:xfrm>
        </p:grpSpPr>
        <p:sp>
          <p:nvSpPr>
            <p:cNvPr id="37" name="テキスト ボックス 36"/>
            <p:cNvSpPr txBox="1"/>
            <p:nvPr/>
          </p:nvSpPr>
          <p:spPr>
            <a:xfrm>
              <a:off x="344488" y="5819636"/>
              <a:ext cx="9556204" cy="561692"/>
            </a:xfrm>
            <a:prstGeom prst="rect">
              <a:avLst/>
            </a:prstGeom>
            <a:noFill/>
          </p:spPr>
          <p:txBody>
            <a:bodyPr wrap="square" rtlCol="0">
              <a:spAutoFit/>
            </a:bodyPr>
            <a:lstStyle/>
            <a:p>
              <a:pPr>
                <a:spcBef>
                  <a:spcPts val="300"/>
                </a:spcBef>
              </a:pPr>
              <a:r>
                <a:rPr lang="ja-JP" altLang="en-US" sz="1400" dirty="0">
                  <a:solidFill>
                    <a:schemeClr val="tx2"/>
                  </a:solidFill>
                  <a:latin typeface="HG丸ｺﾞｼｯｸM-PRO" panose="020F0600000000000000" pitchFamily="50" charset="-128"/>
                  <a:ea typeface="HG丸ｺﾞｼｯｸM-PRO" panose="020F0600000000000000" pitchFamily="50" charset="-128"/>
                </a:rPr>
                <a:t>・管路の設置年度、継手形式及び土かぶり　　・制水弁・空気弁・消火栓・減圧弁及び排水設備の形式及び口径</a:t>
              </a:r>
              <a:endParaRPr lang="en-US" altLang="ja-JP" sz="1400" dirty="0">
                <a:solidFill>
                  <a:schemeClr val="tx2"/>
                </a:solidFill>
                <a:latin typeface="HG丸ｺﾞｼｯｸM-PRO" panose="020F0600000000000000" pitchFamily="50" charset="-128"/>
                <a:ea typeface="HG丸ｺﾞｼｯｸM-PRO" panose="020F0600000000000000" pitchFamily="50" charset="-128"/>
              </a:endParaRPr>
            </a:p>
            <a:p>
              <a:pPr>
                <a:spcBef>
                  <a:spcPts val="300"/>
                </a:spcBef>
              </a:pPr>
              <a:r>
                <a:rPr lang="ja-JP" altLang="en-US" sz="1400" dirty="0">
                  <a:solidFill>
                    <a:schemeClr val="tx2"/>
                  </a:solidFill>
                  <a:latin typeface="HG丸ｺﾞｼｯｸM-PRO" panose="020F0600000000000000" pitchFamily="50" charset="-128"/>
                  <a:ea typeface="HG丸ｺﾞｼｯｸM-PRO" panose="020F0600000000000000" pitchFamily="50" charset="-128"/>
                </a:rPr>
                <a:t>・水道メーターの位置　　　　　　　　　　　・道路、河川、鉄道等を架空横断する管路の構造形式、条数及び延長</a:t>
              </a:r>
            </a:p>
          </p:txBody>
        </p:sp>
        <p:sp>
          <p:nvSpPr>
            <p:cNvPr id="48" name="角丸四角形 47"/>
            <p:cNvSpPr/>
            <p:nvPr/>
          </p:nvSpPr>
          <p:spPr>
            <a:xfrm>
              <a:off x="285180" y="5820544"/>
              <a:ext cx="9577208" cy="560784"/>
            </a:xfrm>
            <a:prstGeom prst="roundRect">
              <a:avLst>
                <a:gd name="adj" fmla="val 17235"/>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a:solidFill>
                  <a:srgbClr val="FF0000"/>
                </a:solidFill>
                <a:latin typeface="HG丸ｺﾞｼｯｸM-PRO" panose="020F0600000000000000" pitchFamily="50" charset="-128"/>
                <a:ea typeface="HG丸ｺﾞｼｯｸM-PRO" panose="020F0600000000000000" pitchFamily="50" charset="-128"/>
              </a:endParaRPr>
            </a:p>
          </p:txBody>
        </p:sp>
      </p:grpSp>
      <p:sp>
        <p:nvSpPr>
          <p:cNvPr id="31" name="テキスト ボックス 30"/>
          <p:cNvSpPr txBox="1"/>
          <p:nvPr/>
        </p:nvSpPr>
        <p:spPr>
          <a:xfrm>
            <a:off x="3786674" y="5544917"/>
            <a:ext cx="623689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vl1pPr>
              <a:defRPr sz="1400">
                <a:solidFill>
                  <a:srgbClr val="FF0000"/>
                </a:solidFill>
                <a:latin typeface="HG丸ｺﾞｼｯｸM-PRO" panose="020F0600000000000000" pitchFamily="50" charset="-128"/>
                <a:ea typeface="HG丸ｺﾞｼｯｸM-PRO" panose="020F0600000000000000" pitchFamily="50" charset="-128"/>
              </a:defRPr>
            </a:lvl1pPr>
          </a:lstStyle>
          <a:p>
            <a:pPr marL="180975" indent="-180975"/>
            <a:r>
              <a:rPr lang="en-US" altLang="ja-JP" sz="1200" b="1" dirty="0">
                <a:solidFill>
                  <a:prstClr val="black"/>
                </a:solidFill>
                <a:latin typeface="+mn-ea"/>
                <a:ea typeface="+mn-ea"/>
              </a:rPr>
              <a:t>※ </a:t>
            </a:r>
            <a:r>
              <a:rPr lang="ja-JP" altLang="en-US" sz="1200" b="1" dirty="0">
                <a:solidFill>
                  <a:prstClr val="black"/>
                </a:solidFill>
                <a:latin typeface="+mn-ea"/>
                <a:ea typeface="+mn-ea"/>
              </a:rPr>
              <a:t>属性情報など電子システムで把握している場合も、水道施設台帳を整備していると見なす</a:t>
            </a:r>
          </a:p>
        </p:txBody>
      </p:sp>
      <p:grpSp>
        <p:nvGrpSpPr>
          <p:cNvPr id="6" name="グループ化 5"/>
          <p:cNvGrpSpPr/>
          <p:nvPr/>
        </p:nvGrpSpPr>
        <p:grpSpPr>
          <a:xfrm>
            <a:off x="180396" y="1914791"/>
            <a:ext cx="9884708" cy="3702134"/>
            <a:chOff x="180396" y="1262636"/>
            <a:chExt cx="9884708" cy="3702134"/>
          </a:xfrm>
        </p:grpSpPr>
        <p:sp>
          <p:nvSpPr>
            <p:cNvPr id="44" name="メモ 43"/>
            <p:cNvSpPr/>
            <p:nvPr/>
          </p:nvSpPr>
          <p:spPr>
            <a:xfrm>
              <a:off x="5426741" y="2616776"/>
              <a:ext cx="4325835" cy="2197323"/>
            </a:xfrm>
            <a:prstGeom prst="foldedCorner">
              <a:avLst/>
            </a:prstGeom>
            <a:solidFill>
              <a:schemeClr val="bg1">
                <a:lumMod val="8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endParaRPr>
            </a:p>
          </p:txBody>
        </p:sp>
        <p:sp>
          <p:nvSpPr>
            <p:cNvPr id="45" name="メモ 44"/>
            <p:cNvSpPr/>
            <p:nvPr/>
          </p:nvSpPr>
          <p:spPr>
            <a:xfrm>
              <a:off x="876073" y="2617793"/>
              <a:ext cx="4399104" cy="2197323"/>
            </a:xfrm>
            <a:prstGeom prst="foldedCorner">
              <a:avLst/>
            </a:prstGeom>
            <a:solidFill>
              <a:schemeClr val="bg1">
                <a:lumMod val="8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endParaRPr>
            </a:p>
          </p:txBody>
        </p:sp>
        <p:sp>
          <p:nvSpPr>
            <p:cNvPr id="30" name="メモ 29"/>
            <p:cNvSpPr/>
            <p:nvPr/>
          </p:nvSpPr>
          <p:spPr>
            <a:xfrm>
              <a:off x="5435600" y="1387381"/>
              <a:ext cx="4325835" cy="928340"/>
            </a:xfrm>
            <a:prstGeom prst="foldedCorner">
              <a:avLst/>
            </a:prstGeom>
            <a:solidFill>
              <a:schemeClr val="bg1">
                <a:lumMod val="8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endParaRPr>
            </a:p>
          </p:txBody>
        </p:sp>
        <p:sp>
          <p:nvSpPr>
            <p:cNvPr id="9" name="角丸四角形 8"/>
            <p:cNvSpPr/>
            <p:nvPr/>
          </p:nvSpPr>
          <p:spPr>
            <a:xfrm>
              <a:off x="272457" y="1262636"/>
              <a:ext cx="9581256" cy="1168401"/>
            </a:xfrm>
            <a:prstGeom prst="roundRect">
              <a:avLst>
                <a:gd name="adj" fmla="val 1753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a:solidFill>
                  <a:srgbClr val="FF0000"/>
                </a:solidFill>
                <a:latin typeface="HG丸ｺﾞｼｯｸM-PRO" panose="020F0600000000000000" pitchFamily="50" charset="-128"/>
                <a:ea typeface="HG丸ｺﾞｼｯｸM-PRO" panose="020F0600000000000000" pitchFamily="50" charset="-128"/>
              </a:endParaRPr>
            </a:p>
          </p:txBody>
        </p:sp>
        <p:sp>
          <p:nvSpPr>
            <p:cNvPr id="3" name="メモ 2"/>
            <p:cNvSpPr/>
            <p:nvPr/>
          </p:nvSpPr>
          <p:spPr>
            <a:xfrm>
              <a:off x="884932" y="1388398"/>
              <a:ext cx="4399104" cy="928340"/>
            </a:xfrm>
            <a:prstGeom prst="foldedCorner">
              <a:avLst/>
            </a:prstGeom>
            <a:solidFill>
              <a:schemeClr val="bg1">
                <a:lumMod val="8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endParaRPr>
            </a:p>
          </p:txBody>
        </p:sp>
        <p:sp>
          <p:nvSpPr>
            <p:cNvPr id="32" name="角丸四角形 31"/>
            <p:cNvSpPr/>
            <p:nvPr/>
          </p:nvSpPr>
          <p:spPr>
            <a:xfrm>
              <a:off x="274481" y="2503742"/>
              <a:ext cx="9577208" cy="2455391"/>
            </a:xfrm>
            <a:prstGeom prst="roundRect">
              <a:avLst>
                <a:gd name="adj" fmla="val 892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a:solidFill>
                  <a:srgbClr val="FF0000"/>
                </a:solidFill>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883474" y="1393882"/>
              <a:ext cx="1264394" cy="338554"/>
            </a:xfrm>
            <a:prstGeom prst="rect">
              <a:avLst/>
            </a:prstGeom>
            <a:solidFill>
              <a:schemeClr val="tx1">
                <a:lumMod val="65000"/>
                <a:lumOff val="35000"/>
              </a:schemeClr>
            </a:solidFill>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管路調書</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33" name="テキスト ボックス 32"/>
            <p:cNvSpPr txBox="1"/>
            <p:nvPr/>
          </p:nvSpPr>
          <p:spPr>
            <a:xfrm>
              <a:off x="1009732" y="1706145"/>
              <a:ext cx="4231300" cy="307777"/>
            </a:xfrm>
            <a:prstGeom prst="rect">
              <a:avLst/>
            </a:prstGeom>
            <a:noFill/>
          </p:spPr>
          <p:txBody>
            <a:bodyPr wrap="square" rtlCol="0">
              <a:spAutoFit/>
            </a:bodyPr>
            <a:lstStyle/>
            <a:p>
              <a:r>
                <a:rPr lang="ja-JP" altLang="en-US" sz="1400" dirty="0">
                  <a:solidFill>
                    <a:prstClr val="black"/>
                  </a:solidFill>
                  <a:latin typeface="+mn-ea"/>
                </a:rPr>
                <a:t>管路の属性ごとの延長を示した調書</a:t>
              </a:r>
              <a:endParaRPr lang="en-US" altLang="ja-JP" sz="1100" dirty="0">
                <a:solidFill>
                  <a:srgbClr val="FF0000"/>
                </a:solidFill>
                <a:latin typeface="+mn-ea"/>
              </a:endParaRPr>
            </a:p>
          </p:txBody>
        </p:sp>
        <p:sp>
          <p:nvSpPr>
            <p:cNvPr id="34" name="テキスト ボックス 33"/>
            <p:cNvSpPr txBox="1"/>
            <p:nvPr/>
          </p:nvSpPr>
          <p:spPr>
            <a:xfrm>
              <a:off x="5581356" y="1724410"/>
              <a:ext cx="4340196" cy="307777"/>
            </a:xfrm>
            <a:prstGeom prst="rect">
              <a:avLst/>
            </a:prstGeom>
            <a:noFill/>
          </p:spPr>
          <p:txBody>
            <a:bodyPr wrap="square" rtlCol="0">
              <a:spAutoFit/>
            </a:bodyPr>
            <a:lstStyle/>
            <a:p>
              <a:r>
                <a:rPr lang="ja-JP" altLang="en-US" sz="1400" dirty="0">
                  <a:solidFill>
                    <a:prstClr val="black"/>
                  </a:solidFill>
                  <a:latin typeface="+mn-ea"/>
                </a:rPr>
                <a:t>管路以外の水道施設に関する諸元を示した調書</a:t>
              </a:r>
              <a:endParaRPr lang="en-US" altLang="ja-JP" sz="1400" dirty="0">
                <a:solidFill>
                  <a:prstClr val="black"/>
                </a:solidFill>
                <a:latin typeface="+mn-ea"/>
              </a:endParaRPr>
            </a:p>
          </p:txBody>
        </p:sp>
        <p:sp>
          <p:nvSpPr>
            <p:cNvPr id="35" name="テキスト ボックス 34"/>
            <p:cNvSpPr txBox="1"/>
            <p:nvPr/>
          </p:nvSpPr>
          <p:spPr>
            <a:xfrm>
              <a:off x="1035564" y="2978293"/>
              <a:ext cx="4248472" cy="307777"/>
            </a:xfrm>
            <a:prstGeom prst="rect">
              <a:avLst/>
            </a:prstGeom>
            <a:noFill/>
          </p:spPr>
          <p:txBody>
            <a:bodyPr wrap="square" rtlCol="0">
              <a:spAutoFit/>
            </a:bodyPr>
            <a:lstStyle/>
            <a:p>
              <a:r>
                <a:rPr lang="ja-JP" altLang="en-US" sz="1400" dirty="0">
                  <a:solidFill>
                    <a:prstClr val="black"/>
                  </a:solidFill>
                  <a:latin typeface="+mn-ea"/>
                </a:rPr>
                <a:t>水道施設の全体像を把握するための配置図</a:t>
              </a:r>
            </a:p>
          </p:txBody>
        </p:sp>
        <p:sp>
          <p:nvSpPr>
            <p:cNvPr id="36" name="テキスト ボックス 35"/>
            <p:cNvSpPr txBox="1"/>
            <p:nvPr/>
          </p:nvSpPr>
          <p:spPr>
            <a:xfrm>
              <a:off x="5457056" y="3020554"/>
              <a:ext cx="4608048" cy="307777"/>
            </a:xfrm>
            <a:prstGeom prst="rect">
              <a:avLst/>
            </a:prstGeom>
            <a:noFill/>
          </p:spPr>
          <p:txBody>
            <a:bodyPr wrap="square" rtlCol="0">
              <a:spAutoFit/>
            </a:bodyPr>
            <a:lstStyle/>
            <a:p>
              <a:r>
                <a:rPr lang="ja-JP" altLang="en-US" sz="1400" dirty="0">
                  <a:solidFill>
                    <a:prstClr val="black"/>
                  </a:solidFill>
                  <a:latin typeface="+mn-ea"/>
                </a:rPr>
                <a:t>水道施設の設置場所や諸元を把握するための平面図　　</a:t>
              </a:r>
              <a:endParaRPr lang="en-US" altLang="ja-JP" sz="1400" dirty="0">
                <a:solidFill>
                  <a:prstClr val="black"/>
                </a:solidFill>
                <a:latin typeface="+mn-ea"/>
              </a:endParaRPr>
            </a:p>
          </p:txBody>
        </p:sp>
        <p:sp>
          <p:nvSpPr>
            <p:cNvPr id="38" name="テキスト ボックス 37"/>
            <p:cNvSpPr txBox="1"/>
            <p:nvPr/>
          </p:nvSpPr>
          <p:spPr>
            <a:xfrm>
              <a:off x="5457056" y="3404401"/>
              <a:ext cx="4084024" cy="1200329"/>
            </a:xfrm>
            <a:prstGeom prst="rect">
              <a:avLst/>
            </a:prstGeom>
            <a:noFill/>
          </p:spPr>
          <p:txBody>
            <a:bodyPr wrap="square" rtlCol="0">
              <a:spAutoFit/>
            </a:bodyPr>
            <a:lstStyle/>
            <a:p>
              <a:pPr marL="180975" indent="-180975"/>
              <a:r>
                <a:rPr lang="ja-JP" altLang="en-US" sz="1200" dirty="0">
                  <a:solidFill>
                    <a:schemeClr val="tx2"/>
                  </a:solidFill>
                  <a:latin typeface="HG丸ｺﾞｼｯｸM-PRO" panose="020F0600000000000000" pitchFamily="50" charset="-128"/>
                  <a:ea typeface="HG丸ｺﾞｼｯｸM-PRO" panose="020F0600000000000000" pitchFamily="50" charset="-128"/>
                </a:rPr>
                <a:t>・ 管路の基本情報（管路の位置、口径、材質）</a:t>
              </a:r>
              <a:endParaRPr lang="en-US" altLang="ja-JP" sz="1200" dirty="0">
                <a:solidFill>
                  <a:schemeClr val="tx2"/>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a:solidFill>
                    <a:schemeClr val="tx2"/>
                  </a:solidFill>
                  <a:latin typeface="HG丸ｺﾞｼｯｸM-PRO" panose="020F0600000000000000" pitchFamily="50" charset="-128"/>
                  <a:ea typeface="HG丸ｺﾞｼｯｸM-PRO" panose="020F0600000000000000" pitchFamily="50" charset="-128"/>
                </a:rPr>
                <a:t>・ 制水弁・空気弁・消火栓・減圧弁及び排水設備の位置及び種類</a:t>
              </a:r>
              <a:endParaRPr lang="en-US" altLang="ja-JP" sz="1200" dirty="0">
                <a:solidFill>
                  <a:schemeClr val="tx2"/>
                </a:solidFill>
                <a:latin typeface="HG丸ｺﾞｼｯｸM-PRO" panose="020F0600000000000000" pitchFamily="50" charset="-128"/>
                <a:ea typeface="HG丸ｺﾞｼｯｸM-PRO" panose="020F0600000000000000" pitchFamily="50" charset="-128"/>
              </a:endParaRPr>
            </a:p>
            <a:p>
              <a:pPr marL="180975" indent="-180975"/>
              <a:r>
                <a:rPr lang="ja-JP" altLang="en-US" sz="1200" dirty="0">
                  <a:solidFill>
                    <a:schemeClr val="tx2"/>
                  </a:solidFill>
                  <a:latin typeface="HG丸ｺﾞｼｯｸM-PRO" panose="020F0600000000000000" pitchFamily="50" charset="-128"/>
                  <a:ea typeface="HG丸ｺﾞｼｯｸM-PRO" panose="020F0600000000000000" pitchFamily="50" charset="-128"/>
                </a:rPr>
                <a:t>・ 管路以外の施設の名称、位置及び敷地の境界線</a:t>
              </a:r>
            </a:p>
            <a:p>
              <a:pPr marL="180975" indent="-180975"/>
              <a:r>
                <a:rPr lang="ja-JP" altLang="en-US" sz="1200" dirty="0">
                  <a:solidFill>
                    <a:schemeClr val="tx2"/>
                  </a:solidFill>
                  <a:latin typeface="HG丸ｺﾞｼｯｸM-PRO" panose="020F0600000000000000" pitchFamily="50" charset="-128"/>
                  <a:ea typeface="HG丸ｺﾞｼｯｸM-PRO" panose="020F0600000000000000" pitchFamily="50" charset="-128"/>
                </a:rPr>
                <a:t>・ その他地図情報（一般図の記載事項、附近の道路・河川・鉄道等の位置）</a:t>
              </a:r>
              <a:endParaRPr lang="en-US" altLang="ja-JP" sz="12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936788" y="3377181"/>
              <a:ext cx="4248472" cy="1323439"/>
            </a:xfrm>
            <a:prstGeom prst="rect">
              <a:avLst/>
            </a:prstGeom>
            <a:noFill/>
          </p:spPr>
          <p:txBody>
            <a:bodyPr wrap="square" rtlCol="0">
              <a:spAutoFit/>
            </a:bodyPr>
            <a:lstStyle/>
            <a:p>
              <a:pPr>
                <a:spcBef>
                  <a:spcPts val="600"/>
                </a:spcBef>
              </a:pPr>
              <a:r>
                <a:rPr lang="ja-JP" altLang="en-US" sz="1200" dirty="0">
                  <a:solidFill>
                    <a:schemeClr val="tx2"/>
                  </a:solidFill>
                  <a:latin typeface="HG丸ｺﾞｼｯｸM-PRO" panose="020F0600000000000000" pitchFamily="50" charset="-128"/>
                  <a:ea typeface="HG丸ｺﾞｼｯｸM-PRO" panose="020F0600000000000000" pitchFamily="50" charset="-128"/>
                </a:rPr>
                <a:t>・市区町村名とその境界線</a:t>
              </a:r>
              <a:endParaRPr lang="en-US" altLang="ja-JP" sz="1200" dirty="0">
                <a:solidFill>
                  <a:schemeClr val="tx2"/>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sz="1200" dirty="0">
                  <a:solidFill>
                    <a:schemeClr val="tx2"/>
                  </a:solidFill>
                  <a:latin typeface="HG丸ｺﾞｼｯｸM-PRO" panose="020F0600000000000000" pitchFamily="50" charset="-128"/>
                  <a:ea typeface="HG丸ｺﾞｼｯｸM-PRO" panose="020F0600000000000000" pitchFamily="50" charset="-128"/>
                </a:rPr>
                <a:t>・給水区域の境界線</a:t>
              </a:r>
              <a:endParaRPr lang="en-US" altLang="ja-JP" sz="1200" dirty="0">
                <a:solidFill>
                  <a:schemeClr val="tx2"/>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sz="1200" dirty="0">
                  <a:solidFill>
                    <a:schemeClr val="tx2"/>
                  </a:solidFill>
                  <a:latin typeface="HG丸ｺﾞｼｯｸM-PRO" panose="020F0600000000000000" pitchFamily="50" charset="-128"/>
                  <a:ea typeface="HG丸ｺﾞｼｯｸM-PRO" panose="020F0600000000000000" pitchFamily="50" charset="-128"/>
                </a:rPr>
                <a:t>・主要な水道施設の位置及び名称</a:t>
              </a:r>
              <a:endParaRPr lang="en-US" altLang="ja-JP" sz="1200" dirty="0">
                <a:solidFill>
                  <a:schemeClr val="tx2"/>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sz="1200" dirty="0">
                  <a:solidFill>
                    <a:schemeClr val="tx2"/>
                  </a:solidFill>
                  <a:latin typeface="HG丸ｺﾞｼｯｸM-PRO" panose="020F0600000000000000" pitchFamily="50" charset="-128"/>
                  <a:ea typeface="HG丸ｺﾞｼｯｸM-PRO" panose="020F0600000000000000" pitchFamily="50" charset="-128"/>
                </a:rPr>
                <a:t>・主要な管路の位置</a:t>
              </a:r>
              <a:endParaRPr lang="en-US" altLang="ja-JP" sz="1200" dirty="0">
                <a:solidFill>
                  <a:schemeClr val="tx2"/>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sz="1200" dirty="0">
                  <a:solidFill>
                    <a:schemeClr val="tx2"/>
                  </a:solidFill>
                  <a:latin typeface="HG丸ｺﾞｼｯｸM-PRO" panose="020F0600000000000000" pitchFamily="50" charset="-128"/>
                  <a:ea typeface="HG丸ｺﾞｼｯｸM-PRO" panose="020F0600000000000000" pitchFamily="50" charset="-128"/>
                </a:rPr>
                <a:t>・方位、縮尺、凡例及び作成の年月日</a:t>
              </a:r>
              <a:endParaRPr lang="en-US" altLang="ja-JP" sz="1200" dirty="0">
                <a:solidFill>
                  <a:schemeClr val="tx2"/>
                </a:solidFill>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920552" y="1997352"/>
              <a:ext cx="4345326" cy="276999"/>
            </a:xfrm>
            <a:prstGeom prst="rect">
              <a:avLst/>
            </a:prstGeom>
            <a:noFill/>
          </p:spPr>
          <p:txBody>
            <a:bodyPr wrap="square" rtlCol="0">
              <a:spAutoFit/>
            </a:bodyPr>
            <a:lstStyle/>
            <a:p>
              <a:pPr marL="177800" indent="-177800"/>
              <a:r>
                <a:rPr lang="ja-JP" altLang="en-US" sz="1200" dirty="0">
                  <a:solidFill>
                    <a:schemeClr val="tx2"/>
                  </a:solidFill>
                  <a:latin typeface="HG丸ｺﾞｼｯｸM-PRO" panose="020F0600000000000000" pitchFamily="50" charset="-128"/>
                  <a:ea typeface="HG丸ｺﾞｼｯｸM-PRO" panose="020F0600000000000000" pitchFamily="50" charset="-128"/>
                </a:rPr>
                <a:t>・管路区分・設置年度・口径・材質・継手形式毎の管路延長</a:t>
              </a:r>
              <a:endParaRPr lang="en-US" altLang="ja-JP" sz="1200" dirty="0">
                <a:solidFill>
                  <a:schemeClr val="tx2"/>
                </a:solidFill>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5581356" y="1997352"/>
              <a:ext cx="4340196" cy="276999"/>
            </a:xfrm>
            <a:prstGeom prst="rect">
              <a:avLst/>
            </a:prstGeom>
            <a:noFill/>
          </p:spPr>
          <p:txBody>
            <a:bodyPr wrap="square" rtlCol="0">
              <a:spAutoFit/>
            </a:bodyPr>
            <a:lstStyle/>
            <a:p>
              <a:r>
                <a:rPr lang="ja-JP" altLang="en-US" sz="1200" dirty="0">
                  <a:solidFill>
                    <a:schemeClr val="tx2"/>
                  </a:solidFill>
                  <a:latin typeface="HG丸ｺﾞｼｯｸM-PRO" panose="020F0600000000000000" pitchFamily="50" charset="-128"/>
                  <a:ea typeface="HG丸ｺﾞｼｯｸM-PRO" panose="020F0600000000000000" pitchFamily="50" charset="-128"/>
                </a:rPr>
                <a:t>・名称、設置年度、数量、構造又は形式、能力</a:t>
              </a:r>
            </a:p>
          </p:txBody>
        </p:sp>
        <p:sp>
          <p:nvSpPr>
            <p:cNvPr id="4" name="角丸四角形 3"/>
            <p:cNvSpPr/>
            <p:nvPr/>
          </p:nvSpPr>
          <p:spPr>
            <a:xfrm>
              <a:off x="180396" y="1279777"/>
              <a:ext cx="537987" cy="1138560"/>
            </a:xfrm>
            <a:prstGeom prst="roundRect">
              <a:avLst>
                <a:gd name="adj" fmla="val 47532"/>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調</a:t>
              </a:r>
              <a:endParaRPr lang="en-US" altLang="ja-JP" b="1" dirty="0">
                <a:solidFill>
                  <a:schemeClr val="tx1"/>
                </a:solidFill>
                <a:latin typeface="+mn-ea"/>
              </a:endParaRPr>
            </a:p>
            <a:p>
              <a:pPr algn="ctr"/>
              <a:endParaRPr kumimoji="1" lang="en-US" altLang="ja-JP" b="1" dirty="0">
                <a:solidFill>
                  <a:schemeClr val="tx1"/>
                </a:solidFill>
                <a:latin typeface="+mn-ea"/>
              </a:endParaRPr>
            </a:p>
            <a:p>
              <a:pPr algn="ctr"/>
              <a:r>
                <a:rPr kumimoji="1" lang="ja-JP" altLang="en-US" b="1" dirty="0">
                  <a:solidFill>
                    <a:schemeClr val="tx1"/>
                  </a:solidFill>
                  <a:latin typeface="+mn-ea"/>
                </a:rPr>
                <a:t>書</a:t>
              </a:r>
            </a:p>
          </p:txBody>
        </p:sp>
        <p:sp>
          <p:nvSpPr>
            <p:cNvPr id="28" name="角丸四角形 27"/>
            <p:cNvSpPr/>
            <p:nvPr/>
          </p:nvSpPr>
          <p:spPr>
            <a:xfrm>
              <a:off x="180396" y="2510912"/>
              <a:ext cx="537987" cy="2453858"/>
            </a:xfrm>
            <a:prstGeom prst="roundRect">
              <a:avLst>
                <a:gd name="adj" fmla="val 47532"/>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図</a:t>
              </a:r>
              <a:endParaRPr kumimoji="1" lang="en-US" altLang="ja-JP" b="1" dirty="0">
                <a:solidFill>
                  <a:schemeClr val="tx1"/>
                </a:solidFill>
                <a:latin typeface="+mn-ea"/>
              </a:endParaRPr>
            </a:p>
            <a:p>
              <a:pPr algn="ctr"/>
              <a:endParaRPr lang="en-US" altLang="ja-JP" b="1" dirty="0">
                <a:solidFill>
                  <a:schemeClr val="tx1"/>
                </a:solidFill>
                <a:latin typeface="+mn-ea"/>
              </a:endParaRPr>
            </a:p>
            <a:p>
              <a:pPr algn="ctr"/>
              <a:r>
                <a:rPr kumimoji="1" lang="ja-JP" altLang="en-US" b="1" dirty="0">
                  <a:solidFill>
                    <a:schemeClr val="tx1"/>
                  </a:solidFill>
                  <a:latin typeface="+mn-ea"/>
                </a:rPr>
                <a:t>面</a:t>
              </a:r>
            </a:p>
          </p:txBody>
        </p:sp>
        <p:sp>
          <p:nvSpPr>
            <p:cNvPr id="51" name="正方形/長方形 50"/>
            <p:cNvSpPr/>
            <p:nvPr/>
          </p:nvSpPr>
          <p:spPr>
            <a:xfrm>
              <a:off x="5434176" y="1383116"/>
              <a:ext cx="1264394" cy="338554"/>
            </a:xfrm>
            <a:prstGeom prst="rect">
              <a:avLst/>
            </a:prstGeom>
            <a:solidFill>
              <a:schemeClr val="tx1">
                <a:lumMod val="65000"/>
                <a:lumOff val="35000"/>
              </a:schemeClr>
            </a:solidFill>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施設調書</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2" name="正方形/長方形 51"/>
            <p:cNvSpPr/>
            <p:nvPr/>
          </p:nvSpPr>
          <p:spPr>
            <a:xfrm>
              <a:off x="880294" y="2620006"/>
              <a:ext cx="1264394" cy="338554"/>
            </a:xfrm>
            <a:prstGeom prst="rect">
              <a:avLst/>
            </a:prstGeom>
            <a:solidFill>
              <a:schemeClr val="tx1">
                <a:lumMod val="65000"/>
                <a:lumOff val="35000"/>
              </a:schemeClr>
            </a:solidFill>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一 般 図</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3" name="正方形/長方形 52"/>
            <p:cNvSpPr/>
            <p:nvPr/>
          </p:nvSpPr>
          <p:spPr>
            <a:xfrm>
              <a:off x="5430996" y="2620006"/>
              <a:ext cx="1264394" cy="338554"/>
            </a:xfrm>
            <a:prstGeom prst="rect">
              <a:avLst/>
            </a:prstGeom>
            <a:solidFill>
              <a:schemeClr val="tx1">
                <a:lumMod val="65000"/>
                <a:lumOff val="35000"/>
              </a:schemeClr>
            </a:solidFill>
            <a:ln>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施設平面図</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p:txBody>
        </p:sp>
      </p:grpSp>
      <p:sp>
        <p:nvSpPr>
          <p:cNvPr id="42" name="AutoShape 5"/>
          <p:cNvSpPr>
            <a:spLocks noChangeArrowheads="1"/>
          </p:cNvSpPr>
          <p:nvPr/>
        </p:nvSpPr>
        <p:spPr bwMode="auto">
          <a:xfrm>
            <a:off x="-15552" y="-27384"/>
            <a:ext cx="9937104" cy="576262"/>
          </a:xfrm>
          <a:prstGeom prst="roundRect">
            <a:avLst>
              <a:gd name="adj" fmla="val 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ja-JP" altLang="en-US" sz="2600" dirty="0">
                <a:solidFill>
                  <a:prstClr val="black"/>
                </a:solidFill>
                <a:latin typeface="ＭＳ Ｐゴシック"/>
              </a:rPr>
              <a:t>水道施設台帳に記載する内容（案）</a:t>
            </a:r>
          </a:p>
        </p:txBody>
      </p:sp>
      <p:sp>
        <p:nvSpPr>
          <p:cNvPr id="46" name="角丸四角形 45"/>
          <p:cNvSpPr/>
          <p:nvPr/>
        </p:nvSpPr>
        <p:spPr>
          <a:xfrm>
            <a:off x="88569" y="878270"/>
            <a:ext cx="9684874" cy="603213"/>
          </a:xfrm>
          <a:prstGeom prst="roundRect">
            <a:avLst>
              <a:gd name="adj" fmla="val 1106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a:solidFill>
                <a:srgbClr val="FF0000"/>
              </a:solidFill>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272480" y="900009"/>
            <a:ext cx="9283353" cy="584775"/>
          </a:xfrm>
          <a:prstGeom prst="rect">
            <a:avLst/>
          </a:prstGeom>
          <a:noFill/>
        </p:spPr>
        <p:txBody>
          <a:bodyPr wrap="square" rtlCol="0">
            <a:spAutoFit/>
          </a:bodyPr>
          <a:lstStyle/>
          <a:p>
            <a:pPr marL="180975" indent="-180975">
              <a:spcBef>
                <a:spcPts val="600"/>
              </a:spcBef>
            </a:pPr>
            <a:r>
              <a:rPr lang="ja-JP" altLang="en-US" sz="1600" dirty="0">
                <a:latin typeface="+mn-ea"/>
              </a:rPr>
              <a:t>　 水道施設の計画的な更新など、適切な資産管理を行えるよう、水道事業者等は、水道施設台帳の作成及び保管をするとともに、水道施設台帳の記載事項に変更があったときは、これを訂正する。</a:t>
            </a:r>
            <a:endParaRPr lang="en-US" altLang="ja-JP" sz="1600" dirty="0">
              <a:latin typeface="+mn-ea"/>
            </a:endParaRPr>
          </a:p>
        </p:txBody>
      </p:sp>
      <p:sp>
        <p:nvSpPr>
          <p:cNvPr id="50" name="テキスト ボックス 49"/>
          <p:cNvSpPr txBox="1"/>
          <p:nvPr/>
        </p:nvSpPr>
        <p:spPr>
          <a:xfrm>
            <a:off x="6270908" y="565704"/>
            <a:ext cx="3650644" cy="338554"/>
          </a:xfrm>
          <a:prstGeom prst="rect">
            <a:avLst/>
          </a:prstGeom>
          <a:noFill/>
        </p:spPr>
        <p:txBody>
          <a:bodyPr wrap="square" rtlCol="0">
            <a:spAutoFit/>
          </a:bodyPr>
          <a:lstStyle/>
          <a:p>
            <a:pPr marL="180975" indent="-180975">
              <a:spcBef>
                <a:spcPts val="600"/>
              </a:spcBef>
            </a:pPr>
            <a:r>
              <a:rPr lang="en-US" altLang="ja-JP" sz="1600" dirty="0">
                <a:latin typeface="+mn-ea"/>
              </a:rPr>
              <a:t>※</a:t>
            </a:r>
            <a:r>
              <a:rPr lang="ja-JP" altLang="en-US" sz="1600" dirty="0">
                <a:latin typeface="+mn-ea"/>
              </a:rPr>
              <a:t>今後、省令等により定めることを想定</a:t>
            </a:r>
            <a:endParaRPr lang="en-US" altLang="ja-JP" sz="1600" dirty="0">
              <a:latin typeface="+mn-ea"/>
            </a:endParaRPr>
          </a:p>
        </p:txBody>
      </p:sp>
      <p:sp>
        <p:nvSpPr>
          <p:cNvPr id="54"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lumMod val="50000"/>
                    <a:lumOff val="50000"/>
                  </a:schemeClr>
                </a:solidFill>
                <a:latin typeface="Arial Unicode MS" panose="020B0604020202020204" pitchFamily="50" charset="-128"/>
                <a:ea typeface="Arial Unicode MS" panose="020B0604020202020204" pitchFamily="50" charset="-128"/>
                <a:cs typeface="Arial Unicode MS" panose="020B0604020202020204" pitchFamily="50" charset="-128"/>
              </a:rPr>
              <a:pPr/>
              <a:t>52</a:t>
            </a:fld>
            <a:endParaRPr lang="ja-JP" altLang="en-US" sz="1600" b="0" dirty="0">
              <a:solidFill>
                <a:schemeClr val="tx1">
                  <a:lumMod val="50000"/>
                  <a:lumOff val="50000"/>
                </a:scheme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723172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ホームベース 4"/>
          <p:cNvSpPr/>
          <p:nvPr/>
        </p:nvSpPr>
        <p:spPr>
          <a:xfrm>
            <a:off x="330200" y="980728"/>
            <a:ext cx="2534568" cy="5674072"/>
          </a:xfrm>
          <a:prstGeom prst="homePlate">
            <a:avLst>
              <a:gd name="adj" fmla="val 1575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468263" y="3978553"/>
            <a:ext cx="3353933" cy="2624337"/>
          </a:xfrm>
          <a:prstGeom prst="roundRect">
            <a:avLst>
              <a:gd name="adj" fmla="val 16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mn-ea"/>
            </a:endParaRPr>
          </a:p>
          <a:p>
            <a:endParaRPr lang="en-US" altLang="ja-JP" sz="1400" dirty="0">
              <a:solidFill>
                <a:schemeClr val="tx1"/>
              </a:solidFill>
              <a:latin typeface="+mn-ea"/>
            </a:endParaRPr>
          </a:p>
          <a:p>
            <a:endParaRPr lang="en-US" altLang="ja-JP" sz="1400" dirty="0">
              <a:solidFill>
                <a:schemeClr val="tx1"/>
              </a:solidFill>
              <a:latin typeface="+mn-ea"/>
            </a:endParaRPr>
          </a:p>
        </p:txBody>
      </p:sp>
      <p:sp>
        <p:nvSpPr>
          <p:cNvPr id="53" name="角丸四角形 52"/>
          <p:cNvSpPr/>
          <p:nvPr/>
        </p:nvSpPr>
        <p:spPr>
          <a:xfrm>
            <a:off x="3012130" y="4005063"/>
            <a:ext cx="3353933" cy="2624337"/>
          </a:xfrm>
          <a:prstGeom prst="roundRect">
            <a:avLst>
              <a:gd name="adj" fmla="val 16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mn-ea"/>
            </a:endParaRPr>
          </a:p>
          <a:p>
            <a:endParaRPr lang="en-US" altLang="ja-JP" sz="1400" dirty="0">
              <a:solidFill>
                <a:schemeClr val="tx1"/>
              </a:solidFill>
              <a:latin typeface="+mn-ea"/>
            </a:endParaRPr>
          </a:p>
          <a:p>
            <a:endParaRPr lang="en-US" altLang="ja-JP" sz="1400" dirty="0">
              <a:solidFill>
                <a:schemeClr val="tx1"/>
              </a:solidFill>
              <a:latin typeface="+mn-ea"/>
            </a:endParaRPr>
          </a:p>
        </p:txBody>
      </p:sp>
      <p:sp>
        <p:nvSpPr>
          <p:cNvPr id="44" name="角丸四角形 43"/>
          <p:cNvSpPr/>
          <p:nvPr/>
        </p:nvSpPr>
        <p:spPr>
          <a:xfrm>
            <a:off x="6468263" y="1108882"/>
            <a:ext cx="3353933" cy="2624337"/>
          </a:xfrm>
          <a:prstGeom prst="roundRect">
            <a:avLst>
              <a:gd name="adj" fmla="val 16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mn-ea"/>
            </a:endParaRPr>
          </a:p>
          <a:p>
            <a:endParaRPr lang="en-US" altLang="ja-JP" sz="1400" dirty="0">
              <a:solidFill>
                <a:schemeClr val="tx1"/>
              </a:solidFill>
              <a:latin typeface="+mn-ea"/>
            </a:endParaRPr>
          </a:p>
          <a:p>
            <a:endParaRPr lang="en-US" altLang="ja-JP" sz="1400" dirty="0">
              <a:solidFill>
                <a:schemeClr val="tx1"/>
              </a:solidFill>
              <a:latin typeface="+mn-ea"/>
            </a:endParaRPr>
          </a:p>
        </p:txBody>
      </p:sp>
      <p:sp>
        <p:nvSpPr>
          <p:cNvPr id="41" name="角丸四角形 40"/>
          <p:cNvSpPr/>
          <p:nvPr/>
        </p:nvSpPr>
        <p:spPr>
          <a:xfrm>
            <a:off x="3012130" y="1135392"/>
            <a:ext cx="3353933" cy="2624337"/>
          </a:xfrm>
          <a:prstGeom prst="roundRect">
            <a:avLst>
              <a:gd name="adj" fmla="val 16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schemeClr val="tx1"/>
              </a:solidFill>
              <a:latin typeface="+mn-ea"/>
            </a:endParaRPr>
          </a:p>
          <a:p>
            <a:endParaRPr lang="en-US" altLang="ja-JP" sz="1400" dirty="0">
              <a:solidFill>
                <a:schemeClr val="tx1"/>
              </a:solidFill>
              <a:latin typeface="+mn-ea"/>
            </a:endParaRPr>
          </a:p>
          <a:p>
            <a:endParaRPr lang="en-US" altLang="ja-JP" sz="1400" dirty="0">
              <a:solidFill>
                <a:schemeClr val="tx1"/>
              </a:solidFill>
              <a:latin typeface="+mn-ea"/>
            </a:endParaRPr>
          </a:p>
        </p:txBody>
      </p:sp>
      <p:sp>
        <p:nvSpPr>
          <p:cNvPr id="31" name="正方形/長方形 30"/>
          <p:cNvSpPr/>
          <p:nvPr/>
        </p:nvSpPr>
        <p:spPr>
          <a:xfrm>
            <a:off x="-5308" y="1"/>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400" b="1" kern="0" dirty="0">
                <a:solidFill>
                  <a:prstClr val="white"/>
                </a:solidFill>
              </a:rPr>
              <a:t>適切な資産管理の推進により期待する効果</a:t>
            </a:r>
          </a:p>
        </p:txBody>
      </p:sp>
      <p:sp>
        <p:nvSpPr>
          <p:cNvPr id="32" name="正方形/長方形 31"/>
          <p:cNvSpPr/>
          <p:nvPr/>
        </p:nvSpPr>
        <p:spPr>
          <a:xfrm>
            <a:off x="6470943" y="3886448"/>
            <a:ext cx="2874545" cy="56965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91421" tIns="0" rIns="91421" bIns="0" rtlCol="0" anchor="ctr" anchorCtr="0"/>
          <a:lstStyle/>
          <a:p>
            <a:r>
              <a:rPr lang="ja-JP" altLang="en-US" sz="1600" b="1" dirty="0">
                <a:solidFill>
                  <a:prstClr val="black"/>
                </a:solidFill>
                <a:latin typeface="ＭＳ Ｐゴシック"/>
              </a:rPr>
              <a:t>広域連携や官民連携等</a:t>
            </a:r>
            <a:endParaRPr lang="en-US" altLang="ja-JP" sz="1600" b="1" dirty="0">
              <a:solidFill>
                <a:prstClr val="black"/>
              </a:solidFill>
              <a:latin typeface="ＭＳ Ｐゴシック"/>
            </a:endParaRPr>
          </a:p>
          <a:p>
            <a:r>
              <a:rPr lang="ja-JP" altLang="en-US" sz="1600" b="1" dirty="0">
                <a:solidFill>
                  <a:prstClr val="black"/>
                </a:solidFill>
                <a:latin typeface="ＭＳ Ｐゴシック"/>
              </a:rPr>
              <a:t>のための基礎情報として活用</a:t>
            </a:r>
          </a:p>
        </p:txBody>
      </p:sp>
      <p:sp>
        <p:nvSpPr>
          <p:cNvPr id="34" name="正方形/長方形 33"/>
          <p:cNvSpPr/>
          <p:nvPr/>
        </p:nvSpPr>
        <p:spPr>
          <a:xfrm>
            <a:off x="6470943" y="1042133"/>
            <a:ext cx="2226473" cy="56965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91421" tIns="0" rIns="91421" bIns="0" rtlCol="0" anchor="ctr" anchorCtr="0"/>
          <a:lstStyle/>
          <a:p>
            <a:r>
              <a:rPr lang="ja-JP" altLang="en-US" sz="1600" b="1" dirty="0">
                <a:solidFill>
                  <a:prstClr val="black"/>
                </a:solidFill>
                <a:latin typeface="ＭＳ Ｐゴシック"/>
              </a:rPr>
              <a:t>大規模災害時等の</a:t>
            </a:r>
            <a:endParaRPr lang="en-US" altLang="ja-JP" sz="1600" b="1" dirty="0">
              <a:solidFill>
                <a:prstClr val="black"/>
              </a:solidFill>
              <a:latin typeface="ＭＳ Ｐゴシック"/>
            </a:endParaRPr>
          </a:p>
          <a:p>
            <a:r>
              <a:rPr lang="ja-JP" altLang="en-US" sz="1600" b="1" dirty="0">
                <a:solidFill>
                  <a:prstClr val="black"/>
                </a:solidFill>
                <a:latin typeface="ＭＳ Ｐゴシック"/>
              </a:rPr>
              <a:t>危機管理体制の強化</a:t>
            </a:r>
          </a:p>
        </p:txBody>
      </p:sp>
      <p:sp>
        <p:nvSpPr>
          <p:cNvPr id="47" name="正方形/長方形 46"/>
          <p:cNvSpPr/>
          <p:nvPr/>
        </p:nvSpPr>
        <p:spPr>
          <a:xfrm>
            <a:off x="3011517" y="1042133"/>
            <a:ext cx="2517547" cy="58666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91421" tIns="0" rIns="91421" bIns="0" rtlCol="0" anchor="ctr" anchorCtr="0"/>
          <a:lstStyle/>
          <a:p>
            <a:r>
              <a:rPr lang="ja-JP" altLang="en-US" sz="1600" b="1" dirty="0">
                <a:solidFill>
                  <a:prstClr val="black"/>
                </a:solidFill>
                <a:latin typeface="ＭＳ Ｐゴシック"/>
              </a:rPr>
              <a:t>水道施設の適切な管理</a:t>
            </a:r>
            <a:endParaRPr lang="en-US" altLang="ja-JP" sz="1600" b="1" dirty="0">
              <a:solidFill>
                <a:prstClr val="black"/>
              </a:solidFill>
              <a:latin typeface="ＭＳ Ｐゴシック"/>
            </a:endParaRPr>
          </a:p>
          <a:p>
            <a:r>
              <a:rPr lang="en-US" altLang="ja-JP" sz="1600" b="1" dirty="0">
                <a:solidFill>
                  <a:prstClr val="black"/>
                </a:solidFill>
                <a:latin typeface="ＭＳ Ｐゴシック"/>
              </a:rPr>
              <a:t>(</a:t>
            </a:r>
            <a:r>
              <a:rPr lang="ja-JP" altLang="en-US" sz="1600" b="1" dirty="0">
                <a:solidFill>
                  <a:prstClr val="black"/>
                </a:solidFill>
                <a:latin typeface="ＭＳ Ｐゴシック"/>
              </a:rPr>
              <a:t>維持管理水準の底上げ</a:t>
            </a:r>
            <a:r>
              <a:rPr lang="en-US" altLang="ja-JP" sz="1600" b="1" dirty="0">
                <a:solidFill>
                  <a:prstClr val="black"/>
                </a:solidFill>
                <a:latin typeface="ＭＳ Ｐゴシック"/>
              </a:rPr>
              <a:t>)</a:t>
            </a:r>
            <a:endParaRPr lang="ja-JP" altLang="en-US" sz="1600" b="1" dirty="0">
              <a:solidFill>
                <a:prstClr val="black"/>
              </a:solidFill>
              <a:latin typeface="ＭＳ Ｐゴシック"/>
            </a:endParaRPr>
          </a:p>
        </p:txBody>
      </p:sp>
      <p:sp>
        <p:nvSpPr>
          <p:cNvPr id="43" name="正方形/長方形 42"/>
          <p:cNvSpPr/>
          <p:nvPr/>
        </p:nvSpPr>
        <p:spPr>
          <a:xfrm>
            <a:off x="3011516" y="3924548"/>
            <a:ext cx="3021603" cy="42563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91421" tIns="0" rIns="91421" bIns="0" rtlCol="0" anchor="ctr" anchorCtr="0"/>
          <a:lstStyle/>
          <a:p>
            <a:r>
              <a:rPr lang="ja-JP" altLang="en-US" sz="1600" b="1" dirty="0">
                <a:solidFill>
                  <a:prstClr val="black"/>
                </a:solidFill>
                <a:latin typeface="ＭＳ Ｐゴシック"/>
              </a:rPr>
              <a:t>アセットマネジメントの精度向上</a:t>
            </a:r>
          </a:p>
        </p:txBody>
      </p:sp>
      <p:sp>
        <p:nvSpPr>
          <p:cNvPr id="25" name="角丸四角形 24"/>
          <p:cNvSpPr/>
          <p:nvPr/>
        </p:nvSpPr>
        <p:spPr>
          <a:xfrm>
            <a:off x="90140" y="980728"/>
            <a:ext cx="2198564" cy="1800000"/>
          </a:xfrm>
          <a:prstGeom prst="roundRect">
            <a:avLst>
              <a:gd name="adj" fmla="val 16329"/>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ja-JP" altLang="en-US" b="1" dirty="0">
                <a:solidFill>
                  <a:schemeClr val="tx1"/>
                </a:solidFill>
                <a:latin typeface="+mj-ea"/>
                <a:ea typeface="+mj-ea"/>
              </a:rPr>
              <a:t>点検を含む</a:t>
            </a:r>
            <a:endParaRPr lang="en-US" altLang="ja-JP" b="1" dirty="0">
              <a:solidFill>
                <a:schemeClr val="tx1"/>
              </a:solidFill>
              <a:latin typeface="+mj-ea"/>
              <a:ea typeface="+mj-ea"/>
            </a:endParaRPr>
          </a:p>
          <a:p>
            <a:pPr>
              <a:spcBef>
                <a:spcPts val="600"/>
              </a:spcBef>
            </a:pPr>
            <a:r>
              <a:rPr lang="ja-JP" altLang="en-US" b="1" dirty="0">
                <a:solidFill>
                  <a:schemeClr val="tx1"/>
                </a:solidFill>
                <a:latin typeface="+mj-ea"/>
                <a:ea typeface="+mj-ea"/>
              </a:rPr>
              <a:t>施設の維持・修繕</a:t>
            </a:r>
            <a:endParaRPr lang="en-US" altLang="ja-JP" b="1" dirty="0">
              <a:solidFill>
                <a:schemeClr val="tx1"/>
              </a:solidFill>
              <a:latin typeface="+mj-ea"/>
              <a:ea typeface="+mj-ea"/>
            </a:endParaRPr>
          </a:p>
        </p:txBody>
      </p:sp>
      <p:sp>
        <p:nvSpPr>
          <p:cNvPr id="26" name="角丸四角形 25"/>
          <p:cNvSpPr/>
          <p:nvPr/>
        </p:nvSpPr>
        <p:spPr>
          <a:xfrm>
            <a:off x="90140" y="2919483"/>
            <a:ext cx="2198564" cy="1800000"/>
          </a:xfrm>
          <a:prstGeom prst="roundRect">
            <a:avLst>
              <a:gd name="adj" fmla="val 16329"/>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spcBef>
                <a:spcPts val="600"/>
              </a:spcBef>
            </a:pPr>
            <a:r>
              <a:rPr lang="ja-JP" altLang="en-US" b="1" dirty="0">
                <a:solidFill>
                  <a:schemeClr val="tx1"/>
                </a:solidFill>
                <a:latin typeface="+mj-ea"/>
                <a:ea typeface="+mj-ea"/>
              </a:rPr>
              <a:t>水道施設台帳</a:t>
            </a:r>
            <a:endParaRPr lang="en-US" altLang="ja-JP" b="1" dirty="0">
              <a:solidFill>
                <a:schemeClr val="tx1"/>
              </a:solidFill>
              <a:latin typeface="+mj-ea"/>
              <a:ea typeface="+mj-ea"/>
            </a:endParaRPr>
          </a:p>
          <a:p>
            <a:pPr>
              <a:spcBef>
                <a:spcPts val="600"/>
              </a:spcBef>
            </a:pPr>
            <a:r>
              <a:rPr lang="ja-JP" altLang="en-US" b="1" dirty="0">
                <a:solidFill>
                  <a:schemeClr val="tx1"/>
                </a:solidFill>
                <a:latin typeface="+mj-ea"/>
                <a:ea typeface="+mj-ea"/>
              </a:rPr>
              <a:t>の整備</a:t>
            </a:r>
            <a:endParaRPr lang="en-US" altLang="ja-JP" b="1" dirty="0">
              <a:solidFill>
                <a:schemeClr val="tx1"/>
              </a:solidFill>
              <a:latin typeface="+mj-ea"/>
              <a:ea typeface="+mj-ea"/>
            </a:endParaRPr>
          </a:p>
        </p:txBody>
      </p:sp>
      <p:sp>
        <p:nvSpPr>
          <p:cNvPr id="36" name="角丸四角形 35"/>
          <p:cNvSpPr/>
          <p:nvPr/>
        </p:nvSpPr>
        <p:spPr>
          <a:xfrm>
            <a:off x="90140" y="4858238"/>
            <a:ext cx="2198564" cy="1800000"/>
          </a:xfrm>
          <a:prstGeom prst="roundRect">
            <a:avLst>
              <a:gd name="adj" fmla="val 19937"/>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spcBef>
                <a:spcPts val="600"/>
              </a:spcBef>
            </a:pPr>
            <a:r>
              <a:rPr lang="ja-JP" altLang="en-US" b="1" dirty="0">
                <a:solidFill>
                  <a:schemeClr val="tx1"/>
                </a:solidFill>
                <a:latin typeface="+mj-ea"/>
                <a:ea typeface="+mj-ea"/>
              </a:rPr>
              <a:t>水道施設の</a:t>
            </a:r>
            <a:endParaRPr lang="en-US" altLang="ja-JP" b="1" dirty="0">
              <a:solidFill>
                <a:schemeClr val="tx1"/>
              </a:solidFill>
              <a:latin typeface="+mj-ea"/>
              <a:ea typeface="+mj-ea"/>
            </a:endParaRPr>
          </a:p>
          <a:p>
            <a:pPr>
              <a:spcBef>
                <a:spcPts val="600"/>
              </a:spcBef>
            </a:pPr>
            <a:r>
              <a:rPr lang="ja-JP" altLang="en-US" b="1" dirty="0">
                <a:solidFill>
                  <a:schemeClr val="tx1"/>
                </a:solidFill>
                <a:latin typeface="+mj-ea"/>
                <a:ea typeface="+mj-ea"/>
              </a:rPr>
              <a:t>計画的な更新等</a:t>
            </a:r>
            <a:endParaRPr lang="en-US" altLang="ja-JP" b="1" dirty="0">
              <a:solidFill>
                <a:schemeClr val="tx1"/>
              </a:solidFill>
              <a:latin typeface="+mj-ea"/>
              <a:ea typeface="+mj-ea"/>
            </a:endParaRPr>
          </a:p>
        </p:txBody>
      </p:sp>
      <p:sp>
        <p:nvSpPr>
          <p:cNvPr id="62" name="テキスト ボックス 61"/>
          <p:cNvSpPr txBox="1"/>
          <p:nvPr/>
        </p:nvSpPr>
        <p:spPr>
          <a:xfrm>
            <a:off x="3042692" y="1761297"/>
            <a:ext cx="3225881" cy="1451679"/>
          </a:xfrm>
          <a:prstGeom prst="rect">
            <a:avLst/>
          </a:prstGeom>
          <a:noFill/>
        </p:spPr>
        <p:txBody>
          <a:bodyPr wrap="square" rtlCol="0">
            <a:spAutoFit/>
          </a:bodyPr>
          <a:lstStyle/>
          <a:p>
            <a:pPr marL="177800" indent="-177800">
              <a:lnSpc>
                <a:spcPts val="2500"/>
              </a:lnSpc>
              <a:spcBef>
                <a:spcPts val="600"/>
              </a:spcBef>
              <a:buFont typeface="Wingdings" panose="05000000000000000000" pitchFamily="2" charset="2"/>
              <a:buChar char="l"/>
            </a:pPr>
            <a:r>
              <a:rPr lang="ja-JP" altLang="en-US" sz="1600" dirty="0"/>
              <a:t>老朽化等に起因する事故の防止</a:t>
            </a:r>
            <a:endParaRPr lang="en-US" altLang="ja-JP" sz="1600" dirty="0"/>
          </a:p>
          <a:p>
            <a:pPr marL="177800" indent="-177800">
              <a:lnSpc>
                <a:spcPts val="2500"/>
              </a:lnSpc>
              <a:spcBef>
                <a:spcPts val="600"/>
              </a:spcBef>
              <a:buFont typeface="Wingdings" panose="05000000000000000000" pitchFamily="2" charset="2"/>
              <a:buChar char="l"/>
            </a:pPr>
            <a:r>
              <a:rPr lang="ja-JP" altLang="en-US" sz="1600" dirty="0"/>
              <a:t>点検・補修履歴等を含め、水道施設の適切な把握に基づく管理の実施</a:t>
            </a:r>
          </a:p>
        </p:txBody>
      </p:sp>
      <p:sp>
        <p:nvSpPr>
          <p:cNvPr id="66" name="テキスト ボックス 65"/>
          <p:cNvSpPr txBox="1"/>
          <p:nvPr/>
        </p:nvSpPr>
        <p:spPr>
          <a:xfrm>
            <a:off x="3140182" y="4523280"/>
            <a:ext cx="3108961" cy="1849224"/>
          </a:xfrm>
          <a:prstGeom prst="rect">
            <a:avLst/>
          </a:prstGeom>
          <a:noFill/>
        </p:spPr>
        <p:txBody>
          <a:bodyPr wrap="square" rtlCol="0">
            <a:spAutoFit/>
          </a:bodyPr>
          <a:lstStyle/>
          <a:p>
            <a:pPr marL="177800" indent="-177800">
              <a:lnSpc>
                <a:spcPts val="2500"/>
              </a:lnSpc>
              <a:spcBef>
                <a:spcPts val="600"/>
              </a:spcBef>
              <a:buFont typeface="Wingdings" panose="05000000000000000000" pitchFamily="2" charset="2"/>
              <a:buChar char="l"/>
            </a:pPr>
            <a:r>
              <a:rPr lang="ja-JP" altLang="en-US" sz="1600" dirty="0"/>
              <a:t>施設の長寿命化による投資の抑制</a:t>
            </a:r>
            <a:endParaRPr lang="en-US" altLang="ja-JP" sz="1600" dirty="0"/>
          </a:p>
          <a:p>
            <a:pPr marL="177800" indent="-177800">
              <a:lnSpc>
                <a:spcPts val="2500"/>
              </a:lnSpc>
              <a:spcBef>
                <a:spcPts val="600"/>
              </a:spcBef>
              <a:buFont typeface="Wingdings" panose="05000000000000000000" pitchFamily="2" charset="2"/>
              <a:buChar char="l"/>
            </a:pPr>
            <a:r>
              <a:rPr lang="ja-JP" altLang="en-US" sz="1600" dirty="0"/>
              <a:t>保有資産の適切な把握とその精度の向上</a:t>
            </a:r>
            <a:endParaRPr lang="en-US" altLang="ja-JP" sz="1600" dirty="0"/>
          </a:p>
          <a:p>
            <a:pPr marL="177800" indent="-177800">
              <a:lnSpc>
                <a:spcPts val="2500"/>
              </a:lnSpc>
              <a:spcBef>
                <a:spcPts val="600"/>
              </a:spcBef>
              <a:buFont typeface="Wingdings" panose="05000000000000000000" pitchFamily="2" charset="2"/>
              <a:buChar char="l"/>
            </a:pPr>
            <a:r>
              <a:rPr lang="ja-JP" altLang="en-US" sz="1600" dirty="0"/>
              <a:t>水道施設の更新需要の平準化</a:t>
            </a:r>
            <a:endParaRPr lang="en-US" altLang="ja-JP" sz="1600" dirty="0"/>
          </a:p>
        </p:txBody>
      </p:sp>
      <p:sp>
        <p:nvSpPr>
          <p:cNvPr id="68" name="テキスト ボックス 67"/>
          <p:cNvSpPr txBox="1"/>
          <p:nvPr/>
        </p:nvSpPr>
        <p:spPr>
          <a:xfrm>
            <a:off x="6601506" y="1761297"/>
            <a:ext cx="3104022" cy="1054135"/>
          </a:xfrm>
          <a:prstGeom prst="rect">
            <a:avLst/>
          </a:prstGeom>
          <a:noFill/>
        </p:spPr>
        <p:txBody>
          <a:bodyPr wrap="square" rtlCol="0">
            <a:spAutoFit/>
          </a:bodyPr>
          <a:lstStyle/>
          <a:p>
            <a:pPr marL="177800" indent="-177800">
              <a:lnSpc>
                <a:spcPts val="2500"/>
              </a:lnSpc>
              <a:spcBef>
                <a:spcPts val="600"/>
              </a:spcBef>
              <a:buFont typeface="Wingdings" panose="05000000000000000000" pitchFamily="2" charset="2"/>
              <a:buChar char="l"/>
            </a:pPr>
            <a:r>
              <a:rPr lang="ja-JP" altLang="en-US" sz="1600" dirty="0"/>
              <a:t>大規模災害時に円滑に応急対策活動できるよう、水道施設の基礎情報を整備・保管</a:t>
            </a:r>
            <a:endParaRPr lang="en-US" altLang="ja-JP" sz="1600" dirty="0"/>
          </a:p>
        </p:txBody>
      </p:sp>
      <p:sp>
        <p:nvSpPr>
          <p:cNvPr id="69" name="テキスト ボックス 68"/>
          <p:cNvSpPr txBox="1"/>
          <p:nvPr/>
        </p:nvSpPr>
        <p:spPr>
          <a:xfrm>
            <a:off x="6601505" y="4523280"/>
            <a:ext cx="3104021" cy="1344727"/>
          </a:xfrm>
          <a:prstGeom prst="rect">
            <a:avLst/>
          </a:prstGeom>
          <a:noFill/>
        </p:spPr>
        <p:txBody>
          <a:bodyPr wrap="square" rtlCol="0">
            <a:spAutoFit/>
          </a:bodyPr>
          <a:lstStyle/>
          <a:p>
            <a:pPr marL="177800" indent="-177800">
              <a:lnSpc>
                <a:spcPts val="2500"/>
              </a:lnSpc>
              <a:spcBef>
                <a:spcPts val="600"/>
              </a:spcBef>
              <a:buFont typeface="Wingdings" panose="05000000000000000000" pitchFamily="2" charset="2"/>
              <a:buChar char="l"/>
            </a:pPr>
            <a:r>
              <a:rPr lang="ja-JP" altLang="en-US" sz="1600" dirty="0"/>
              <a:t>広域連携や官民連携等の実現可能性の調査・検討等に用いる施設整備計画・財政計画等の作成に活用</a:t>
            </a:r>
            <a:endParaRPr lang="en-US" altLang="ja-JP" sz="1600" dirty="0"/>
          </a:p>
        </p:txBody>
      </p:sp>
      <p:sp>
        <p:nvSpPr>
          <p:cNvPr id="19"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53</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981652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72480" y="1047514"/>
            <a:ext cx="9433048" cy="566773"/>
          </a:xfrm>
          <a:prstGeom prst="roundRect">
            <a:avLst>
              <a:gd name="adj" fmla="val 16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 長期的な観点から、給水区域における一般の水の需要に鑑み、水道施設を計画的に更新</a:t>
            </a:r>
            <a:endParaRPr lang="en-US" altLang="ja-JP" dirty="0">
              <a:solidFill>
                <a:schemeClr val="tx1"/>
              </a:solidFill>
              <a:latin typeface="+mn-ea"/>
            </a:endParaRPr>
          </a:p>
        </p:txBody>
      </p:sp>
      <p:sp>
        <p:nvSpPr>
          <p:cNvPr id="12" name="角丸四角形 11"/>
          <p:cNvSpPr/>
          <p:nvPr/>
        </p:nvSpPr>
        <p:spPr>
          <a:xfrm>
            <a:off x="272480" y="5700437"/>
            <a:ext cx="9433048" cy="608883"/>
          </a:xfrm>
          <a:prstGeom prst="roundRect">
            <a:avLst>
              <a:gd name="adj" fmla="val 1767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 収支の見通しを作成・公表した時は、概ね３年から５年ごとに見直す</a:t>
            </a:r>
            <a:endParaRPr lang="en-US" altLang="ja-JP" dirty="0">
              <a:solidFill>
                <a:schemeClr val="tx1"/>
              </a:solidFill>
              <a:latin typeface="+mn-ea"/>
            </a:endParaRPr>
          </a:p>
        </p:txBody>
      </p:sp>
      <p:sp>
        <p:nvSpPr>
          <p:cNvPr id="13" name="角丸四角形 12"/>
          <p:cNvSpPr/>
          <p:nvPr/>
        </p:nvSpPr>
        <p:spPr>
          <a:xfrm>
            <a:off x="272480" y="2146052"/>
            <a:ext cx="9433048" cy="1931020"/>
          </a:xfrm>
          <a:prstGeom prst="roundRect">
            <a:avLst>
              <a:gd name="adj" fmla="val 860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179388" indent="-179388">
              <a:spcBef>
                <a:spcPts val="600"/>
              </a:spcBef>
            </a:pPr>
            <a:r>
              <a:rPr lang="ja-JP" altLang="en-US" dirty="0">
                <a:solidFill>
                  <a:schemeClr val="tx1"/>
                </a:solidFill>
                <a:latin typeface="+mn-ea"/>
              </a:rPr>
              <a:t>○ </a:t>
            </a:r>
            <a:r>
              <a:rPr lang="en-US" altLang="ja-JP" dirty="0">
                <a:solidFill>
                  <a:schemeClr val="tx1"/>
                </a:solidFill>
                <a:latin typeface="+mn-ea"/>
              </a:rPr>
              <a:t>30</a:t>
            </a:r>
            <a:r>
              <a:rPr lang="ja-JP" altLang="en-US" dirty="0">
                <a:solidFill>
                  <a:schemeClr val="tx1"/>
                </a:solidFill>
                <a:latin typeface="+mn-ea"/>
              </a:rPr>
              <a:t>年以上の期間を定めて、その事業に係る長期的な収支を試算</a:t>
            </a:r>
            <a:endParaRPr lang="en-US" altLang="ja-JP" dirty="0">
              <a:solidFill>
                <a:schemeClr val="tx1"/>
              </a:solidFill>
              <a:latin typeface="+mn-ea"/>
            </a:endParaRPr>
          </a:p>
          <a:p>
            <a:pPr marL="179388" indent="-179388">
              <a:spcBef>
                <a:spcPts val="600"/>
              </a:spcBef>
            </a:pPr>
            <a:r>
              <a:rPr lang="ja-JP" altLang="en-US" dirty="0">
                <a:solidFill>
                  <a:schemeClr val="tx1"/>
                </a:solidFill>
                <a:latin typeface="+mn-ea"/>
              </a:rPr>
              <a:t>○ 試算は、算定期間における給水収益を適切に予測するとともに、水道施設の損傷、腐食その他の劣化の状況を適切に把握した上で水道施設の新設及び改造の需要を算出し、費用の平準化、水道施設の規模及び配置の適正化並びに災害その他非常の場合における給水能力を考慮</a:t>
            </a:r>
            <a:endParaRPr lang="en-US" altLang="ja-JP" dirty="0">
              <a:solidFill>
                <a:schemeClr val="tx1"/>
              </a:solidFill>
              <a:latin typeface="+mn-ea"/>
            </a:endParaRPr>
          </a:p>
        </p:txBody>
      </p:sp>
      <p:sp>
        <p:nvSpPr>
          <p:cNvPr id="14" name="角丸四角形 13"/>
          <p:cNvSpPr/>
          <p:nvPr/>
        </p:nvSpPr>
        <p:spPr>
          <a:xfrm>
            <a:off x="272480" y="4578395"/>
            <a:ext cx="9433048" cy="576064"/>
          </a:xfrm>
          <a:prstGeom prst="roundRect">
            <a:avLst>
              <a:gd name="adj" fmla="val 156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 収支の見通しについて、</a:t>
            </a:r>
            <a:r>
              <a:rPr lang="en-US" altLang="ja-JP" dirty="0">
                <a:solidFill>
                  <a:schemeClr val="tx1"/>
                </a:solidFill>
                <a:latin typeface="+mn-ea"/>
              </a:rPr>
              <a:t>10</a:t>
            </a:r>
            <a:r>
              <a:rPr lang="ja-JP" altLang="en-US" dirty="0">
                <a:solidFill>
                  <a:schemeClr val="tx1"/>
                </a:solidFill>
                <a:latin typeface="+mn-ea"/>
              </a:rPr>
              <a:t>年以上を基準とした合理的な期間について公表</a:t>
            </a:r>
            <a:endParaRPr lang="en-US" altLang="ja-JP" dirty="0">
              <a:solidFill>
                <a:schemeClr val="tx1"/>
              </a:solidFill>
              <a:latin typeface="+mn-ea"/>
            </a:endParaRPr>
          </a:p>
        </p:txBody>
      </p:sp>
      <p:sp>
        <p:nvSpPr>
          <p:cNvPr id="2" name="テキスト ボックス 1"/>
          <p:cNvSpPr txBox="1"/>
          <p:nvPr/>
        </p:nvSpPr>
        <p:spPr>
          <a:xfrm>
            <a:off x="124882" y="764704"/>
            <a:ext cx="2916000" cy="369332"/>
          </a:xfrm>
          <a:prstGeom prst="rect">
            <a:avLst/>
          </a:prstGeom>
          <a:solidFill>
            <a:schemeClr val="bg1"/>
          </a:solidFill>
          <a:ln w="12700">
            <a:solidFill>
              <a:schemeClr val="tx2"/>
            </a:solidFill>
          </a:ln>
        </p:spPr>
        <p:txBody>
          <a:bodyPr wrap="none" rtlCol="0">
            <a:spAutoFit/>
          </a:bodyPr>
          <a:lstStyle/>
          <a:p>
            <a:r>
              <a:rPr kumimoji="1" lang="ja-JP" altLang="en-US" b="1" dirty="0"/>
              <a:t>水道施設の計画的</a:t>
            </a:r>
            <a:r>
              <a:rPr lang="ja-JP" altLang="en-US" b="1" dirty="0"/>
              <a:t>な更新</a:t>
            </a:r>
            <a:endParaRPr kumimoji="1" lang="ja-JP" altLang="en-US" b="1" dirty="0"/>
          </a:p>
        </p:txBody>
      </p:sp>
      <p:sp>
        <p:nvSpPr>
          <p:cNvPr id="16" name="テキスト ボックス 15"/>
          <p:cNvSpPr txBox="1"/>
          <p:nvPr/>
        </p:nvSpPr>
        <p:spPr>
          <a:xfrm>
            <a:off x="124882" y="1872534"/>
            <a:ext cx="2916000" cy="369332"/>
          </a:xfrm>
          <a:prstGeom prst="rect">
            <a:avLst/>
          </a:prstGeom>
          <a:solidFill>
            <a:schemeClr val="bg1"/>
          </a:solidFill>
          <a:ln w="12700">
            <a:solidFill>
              <a:schemeClr val="tx2"/>
            </a:solidFill>
          </a:ln>
        </p:spPr>
        <p:txBody>
          <a:bodyPr wrap="none" rtlCol="0">
            <a:spAutoFit/>
          </a:bodyPr>
          <a:lstStyle/>
          <a:p>
            <a:r>
              <a:rPr lang="ja-JP" altLang="en-US" b="1" dirty="0"/>
              <a:t>収支の見通しの作成</a:t>
            </a:r>
            <a:endParaRPr kumimoji="1" lang="ja-JP" altLang="en-US" b="1" dirty="0"/>
          </a:p>
        </p:txBody>
      </p:sp>
      <p:sp>
        <p:nvSpPr>
          <p:cNvPr id="17" name="テキスト ボックス 16"/>
          <p:cNvSpPr txBox="1"/>
          <p:nvPr/>
        </p:nvSpPr>
        <p:spPr>
          <a:xfrm>
            <a:off x="124882" y="4304877"/>
            <a:ext cx="2916000" cy="369332"/>
          </a:xfrm>
          <a:prstGeom prst="rect">
            <a:avLst/>
          </a:prstGeom>
          <a:solidFill>
            <a:schemeClr val="bg1"/>
          </a:solidFill>
          <a:ln w="12700">
            <a:solidFill>
              <a:schemeClr val="tx2"/>
            </a:solidFill>
          </a:ln>
        </p:spPr>
        <p:txBody>
          <a:bodyPr wrap="none" rtlCol="0">
            <a:spAutoFit/>
          </a:bodyPr>
          <a:lstStyle/>
          <a:p>
            <a:r>
              <a:rPr lang="ja-JP" altLang="en-US" b="1" dirty="0"/>
              <a:t>収支の見通しの公表</a:t>
            </a:r>
            <a:endParaRPr kumimoji="1" lang="ja-JP" altLang="en-US" b="1" dirty="0"/>
          </a:p>
        </p:txBody>
      </p:sp>
      <p:sp>
        <p:nvSpPr>
          <p:cNvPr id="18" name="テキスト ボックス 17"/>
          <p:cNvSpPr txBox="1"/>
          <p:nvPr/>
        </p:nvSpPr>
        <p:spPr>
          <a:xfrm>
            <a:off x="124882" y="5429295"/>
            <a:ext cx="2916000" cy="369332"/>
          </a:xfrm>
          <a:prstGeom prst="rect">
            <a:avLst/>
          </a:prstGeom>
          <a:solidFill>
            <a:schemeClr val="bg1"/>
          </a:solidFill>
          <a:ln w="12700">
            <a:solidFill>
              <a:schemeClr val="tx2"/>
            </a:solidFill>
          </a:ln>
        </p:spPr>
        <p:txBody>
          <a:bodyPr wrap="none" rtlCol="0">
            <a:spAutoFit/>
          </a:bodyPr>
          <a:lstStyle/>
          <a:p>
            <a:r>
              <a:rPr lang="ja-JP" altLang="en-US" b="1" dirty="0"/>
              <a:t>収支の見通しの見直し</a:t>
            </a:r>
            <a:endParaRPr kumimoji="1" lang="ja-JP" altLang="en-US" b="1" dirty="0"/>
          </a:p>
        </p:txBody>
      </p:sp>
      <p:sp>
        <p:nvSpPr>
          <p:cNvPr id="20" name="正方形/長方形 19"/>
          <p:cNvSpPr/>
          <p:nvPr/>
        </p:nvSpPr>
        <p:spPr>
          <a:xfrm>
            <a:off x="-5308" y="15032"/>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r>
              <a:rPr lang="ja-JP" altLang="en-US" sz="2400" b="1" dirty="0">
                <a:solidFill>
                  <a:prstClr val="white"/>
                </a:solidFill>
                <a:latin typeface="+mj-ea"/>
              </a:rPr>
              <a:t>水道施設の計画的な更新等</a:t>
            </a:r>
          </a:p>
        </p:txBody>
      </p:sp>
      <p:sp>
        <p:nvSpPr>
          <p:cNvPr id="11"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54</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573367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25058" y="887454"/>
            <a:ext cx="4712937" cy="5868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0" name="正方形/長方形 9"/>
          <p:cNvSpPr/>
          <p:nvPr/>
        </p:nvSpPr>
        <p:spPr>
          <a:xfrm>
            <a:off x="56462" y="908720"/>
            <a:ext cx="4283325" cy="5846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7" name="正方形/長方形 16"/>
          <p:cNvSpPr/>
          <p:nvPr/>
        </p:nvSpPr>
        <p:spPr>
          <a:xfrm>
            <a:off x="-5308" y="1"/>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800" b="1" kern="0" dirty="0">
                <a:solidFill>
                  <a:schemeClr val="bg1"/>
                </a:solidFill>
                <a:latin typeface="+mj-ea"/>
                <a:ea typeface="+mj-ea"/>
              </a:rPr>
              <a:t>３．官民</a:t>
            </a:r>
            <a:r>
              <a:rPr kumimoji="0" lang="ja-JP" altLang="en-US" sz="2800" b="1" kern="0" dirty="0">
                <a:solidFill>
                  <a:prstClr val="white"/>
                </a:solidFill>
                <a:latin typeface="+mj-ea"/>
                <a:ea typeface="+mj-ea"/>
              </a:rPr>
              <a:t>連携の推進（第</a:t>
            </a:r>
            <a:r>
              <a:rPr kumimoji="0" lang="en-US" altLang="ja-JP" sz="2800" b="1" kern="0" dirty="0">
                <a:solidFill>
                  <a:prstClr val="white"/>
                </a:solidFill>
                <a:latin typeface="+mj-ea"/>
                <a:ea typeface="+mj-ea"/>
              </a:rPr>
              <a:t>24</a:t>
            </a:r>
            <a:r>
              <a:rPr kumimoji="0" lang="ja-JP" altLang="en-US" sz="2800" b="1" kern="0" dirty="0">
                <a:solidFill>
                  <a:prstClr val="white"/>
                </a:solidFill>
                <a:latin typeface="+mj-ea"/>
                <a:ea typeface="+mj-ea"/>
              </a:rPr>
              <a:t>条の４～第</a:t>
            </a:r>
            <a:r>
              <a:rPr kumimoji="0" lang="en-US" altLang="ja-JP" sz="2800" b="1" kern="0" dirty="0">
                <a:solidFill>
                  <a:prstClr val="white"/>
                </a:solidFill>
                <a:latin typeface="+mj-ea"/>
                <a:ea typeface="+mj-ea"/>
              </a:rPr>
              <a:t>24</a:t>
            </a:r>
            <a:r>
              <a:rPr kumimoji="0" lang="ja-JP" altLang="en-US" sz="2800" b="1" kern="0" dirty="0">
                <a:solidFill>
                  <a:prstClr val="white"/>
                </a:solidFill>
                <a:latin typeface="+mj-ea"/>
                <a:ea typeface="+mj-ea"/>
              </a:rPr>
              <a:t>条の</a:t>
            </a:r>
            <a:r>
              <a:rPr kumimoji="0" lang="en-US" altLang="ja-JP" sz="2800" b="1" kern="0" dirty="0">
                <a:solidFill>
                  <a:prstClr val="white"/>
                </a:solidFill>
                <a:latin typeface="+mj-ea"/>
                <a:ea typeface="+mj-ea"/>
              </a:rPr>
              <a:t>13</a:t>
            </a:r>
            <a:r>
              <a:rPr kumimoji="0" lang="ja-JP" altLang="en-US" sz="2800" b="1" kern="0" dirty="0">
                <a:solidFill>
                  <a:prstClr val="white"/>
                </a:solidFill>
                <a:latin typeface="+mj-ea"/>
                <a:ea typeface="+mj-ea"/>
              </a:rPr>
              <a:t>）</a:t>
            </a:r>
            <a:endParaRPr kumimoji="0" lang="en-US" altLang="ja-JP" sz="2800" b="1" kern="0" dirty="0">
              <a:solidFill>
                <a:prstClr val="white"/>
              </a:solidFill>
              <a:latin typeface="+mj-ea"/>
              <a:ea typeface="+mj-ea"/>
            </a:endParaRPr>
          </a:p>
        </p:txBody>
      </p:sp>
      <p:sp>
        <p:nvSpPr>
          <p:cNvPr id="5" name="右矢印 4"/>
          <p:cNvSpPr/>
          <p:nvPr/>
        </p:nvSpPr>
        <p:spPr>
          <a:xfrm>
            <a:off x="4448944" y="2996952"/>
            <a:ext cx="498748"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Rectangle 2"/>
          <p:cNvSpPr>
            <a:spLocks noChangeArrowheads="1"/>
          </p:cNvSpPr>
          <p:nvPr/>
        </p:nvSpPr>
        <p:spPr bwMode="auto">
          <a:xfrm>
            <a:off x="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Rectangle 6"/>
          <p:cNvSpPr>
            <a:spLocks noChangeArrowheads="1"/>
          </p:cNvSpPr>
          <p:nvPr/>
        </p:nvSpPr>
        <p:spPr bwMode="auto">
          <a:xfrm>
            <a:off x="152453"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18" name="正方形/長方形 17"/>
          <p:cNvSpPr/>
          <p:nvPr/>
        </p:nvSpPr>
        <p:spPr>
          <a:xfrm>
            <a:off x="246360" y="626734"/>
            <a:ext cx="1928664"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557"/>
            <a:r>
              <a:rPr lang="ja-JP" altLang="en-US" sz="2000" b="1" dirty="0">
                <a:solidFill>
                  <a:srgbClr val="000000"/>
                </a:solidFill>
              </a:rPr>
              <a:t>現状・課題</a:t>
            </a:r>
          </a:p>
        </p:txBody>
      </p:sp>
      <p:sp>
        <p:nvSpPr>
          <p:cNvPr id="21" name="正方形/長方形 20"/>
          <p:cNvSpPr/>
          <p:nvPr/>
        </p:nvSpPr>
        <p:spPr>
          <a:xfrm>
            <a:off x="5169030" y="627458"/>
            <a:ext cx="1928664" cy="425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557"/>
            <a:r>
              <a:rPr lang="ja-JP" altLang="en-US" sz="2000" b="1" dirty="0">
                <a:solidFill>
                  <a:srgbClr val="000000"/>
                </a:solidFill>
              </a:rPr>
              <a:t>改正案</a:t>
            </a:r>
          </a:p>
        </p:txBody>
      </p:sp>
      <p:sp>
        <p:nvSpPr>
          <p:cNvPr id="14" name="正方形/長方形 13"/>
          <p:cNvSpPr/>
          <p:nvPr/>
        </p:nvSpPr>
        <p:spPr>
          <a:xfrm>
            <a:off x="62348" y="1211262"/>
            <a:ext cx="4277441" cy="5386090"/>
          </a:xfrm>
          <a:prstGeom prst="rect">
            <a:avLst/>
          </a:prstGeom>
        </p:spPr>
        <p:txBody>
          <a:bodyPr wrap="square">
            <a:spAutoFit/>
          </a:bodyPr>
          <a:lstStyle/>
          <a:p>
            <a:pPr marL="177800" indent="-177800"/>
            <a:r>
              <a:rPr lang="ja-JP" altLang="en-US" sz="1600" dirty="0">
                <a:solidFill>
                  <a:prstClr val="black"/>
                </a:solidFill>
                <a:latin typeface="Calibri"/>
              </a:rPr>
              <a:t>〇　水道事業は、原則として市町村が経営するものとされている。（第６条）</a:t>
            </a:r>
            <a:endParaRPr lang="en-US" altLang="ja-JP" sz="1600" dirty="0">
              <a:solidFill>
                <a:prstClr val="black"/>
              </a:solidFill>
              <a:latin typeface="Calibri"/>
            </a:endParaRPr>
          </a:p>
          <a:p>
            <a:pPr marL="177800" indent="-177800"/>
            <a:endParaRPr lang="en-US" altLang="ja-JP" sz="1000" dirty="0">
              <a:solidFill>
                <a:prstClr val="black"/>
              </a:solidFill>
              <a:latin typeface="Calibri"/>
            </a:endParaRPr>
          </a:p>
          <a:p>
            <a:pPr marL="177800" indent="-177800"/>
            <a:r>
              <a:rPr lang="ja-JP" altLang="en-US" sz="1600" dirty="0">
                <a:solidFill>
                  <a:prstClr val="black"/>
                </a:solidFill>
                <a:latin typeface="Calibri"/>
              </a:rPr>
              <a:t>○　一方で、</a:t>
            </a:r>
            <a:r>
              <a:rPr lang="ja-JP" altLang="en-US" sz="1600" u="sng" dirty="0">
                <a:solidFill>
                  <a:prstClr val="black"/>
                </a:solidFill>
                <a:latin typeface="Calibri"/>
              </a:rPr>
              <a:t>水道の基盤の強化の一つの手法</a:t>
            </a:r>
            <a:r>
              <a:rPr lang="ja-JP" altLang="en-US" sz="1600" dirty="0">
                <a:solidFill>
                  <a:prstClr val="black"/>
                </a:solidFill>
                <a:latin typeface="Calibri"/>
              </a:rPr>
              <a:t>として、</a:t>
            </a:r>
            <a:r>
              <a:rPr lang="en-US" altLang="ja-JP" sz="1600" dirty="0">
                <a:solidFill>
                  <a:prstClr val="black"/>
                </a:solidFill>
                <a:latin typeface="Calibri"/>
              </a:rPr>
              <a:t>PFI</a:t>
            </a:r>
            <a:r>
              <a:rPr lang="ja-JP" altLang="en-US" sz="1600" dirty="0">
                <a:solidFill>
                  <a:prstClr val="black"/>
                </a:solidFill>
                <a:latin typeface="Calibri"/>
              </a:rPr>
              <a:t>や業務委託等、様々な形の官民連携に一層取り組みやすい環境を整えることも必要。</a:t>
            </a:r>
            <a:endParaRPr lang="en-US" altLang="ja-JP" sz="1600" dirty="0">
              <a:solidFill>
                <a:prstClr val="black"/>
              </a:solidFill>
              <a:latin typeface="Calibri"/>
            </a:endParaRPr>
          </a:p>
          <a:p>
            <a:pPr marL="179388" indent="-179388">
              <a:spcBef>
                <a:spcPts val="1200"/>
              </a:spcBef>
            </a:pPr>
            <a:r>
              <a:rPr lang="ja-JP" altLang="en-US" sz="1600" dirty="0">
                <a:latin typeface="+mj-ea"/>
                <a:ea typeface="+mj-ea"/>
              </a:rPr>
              <a:t>○　現行制度においても、ＰＦＩ法に基づき、施設の所有権を地方公共団体が所有したまま、施設の運営権を民間事業者に設定することは可能。</a:t>
            </a:r>
            <a:endParaRPr lang="en-US" altLang="ja-JP" sz="1600" dirty="0">
              <a:latin typeface="+mj-ea"/>
              <a:ea typeface="+mj-ea"/>
            </a:endParaRPr>
          </a:p>
          <a:p>
            <a:pPr marL="179388" indent="-179388">
              <a:spcBef>
                <a:spcPts val="1200"/>
              </a:spcBef>
            </a:pPr>
            <a:r>
              <a:rPr lang="ja-JP" altLang="en-US" sz="1600" dirty="0">
                <a:latin typeface="+mj-ea"/>
                <a:ea typeface="+mj-ea"/>
              </a:rPr>
              <a:t>○　ただし、施設の運営権を民間事業者に設定するためには、</a:t>
            </a:r>
            <a:r>
              <a:rPr lang="ja-JP" altLang="en-US" sz="1600" u="sng" dirty="0">
                <a:latin typeface="+mj-ea"/>
                <a:ea typeface="+mj-ea"/>
              </a:rPr>
              <a:t>地方公共団体が水道事業の認可を返上した上で、民間事業者が新たに認可を受けることが必要</a:t>
            </a:r>
            <a:r>
              <a:rPr lang="ja-JP" altLang="en-US" sz="1600" dirty="0">
                <a:latin typeface="+mj-ea"/>
                <a:ea typeface="+mj-ea"/>
              </a:rPr>
              <a:t>。</a:t>
            </a:r>
            <a:endParaRPr lang="en-US" altLang="ja-JP" sz="1600" dirty="0">
              <a:latin typeface="+mj-ea"/>
              <a:ea typeface="+mj-ea"/>
            </a:endParaRPr>
          </a:p>
          <a:p>
            <a:pPr marL="179388" indent="-179388">
              <a:spcBef>
                <a:spcPts val="1200"/>
              </a:spcBef>
            </a:pPr>
            <a:r>
              <a:rPr lang="ja-JP" altLang="en-US" sz="1600" dirty="0">
                <a:latin typeface="+mj-ea"/>
                <a:ea typeface="+mj-ea"/>
              </a:rPr>
              <a:t>○　地方公共団体から、不測のリスク発生時には地方公共団体が責任を負えるよう、</a:t>
            </a:r>
            <a:r>
              <a:rPr lang="ja-JP" altLang="en-US" sz="1600" u="sng" dirty="0">
                <a:latin typeface="+mj-ea"/>
                <a:ea typeface="+mj-ea"/>
              </a:rPr>
              <a:t>水道事業の認可を残したまま、運営権の設定を可能として欲しいとの要望</a:t>
            </a:r>
            <a:r>
              <a:rPr lang="ja-JP" altLang="en-US" sz="1600" dirty="0">
                <a:latin typeface="+mj-ea"/>
                <a:ea typeface="+mj-ea"/>
              </a:rPr>
              <a:t>。</a:t>
            </a:r>
            <a:endParaRPr lang="en-US" altLang="ja-JP" sz="1600" dirty="0">
              <a:latin typeface="+mj-ea"/>
              <a:ea typeface="+mj-ea"/>
            </a:endParaRPr>
          </a:p>
          <a:p>
            <a:pPr marL="177800" indent="-177800"/>
            <a:endParaRPr lang="en-US" altLang="ja-JP" sz="1600" dirty="0">
              <a:latin typeface="+mj-ea"/>
              <a:ea typeface="+mj-ea"/>
            </a:endParaRPr>
          </a:p>
        </p:txBody>
      </p:sp>
      <p:sp>
        <p:nvSpPr>
          <p:cNvPr id="16" name="テキスト ボックス 15"/>
          <p:cNvSpPr txBox="1"/>
          <p:nvPr/>
        </p:nvSpPr>
        <p:spPr>
          <a:xfrm>
            <a:off x="5030614" y="1556792"/>
            <a:ext cx="4707381" cy="4955203"/>
          </a:xfrm>
          <a:prstGeom prst="rect">
            <a:avLst/>
          </a:prstGeom>
          <a:noFill/>
        </p:spPr>
        <p:txBody>
          <a:bodyPr wrap="square" rtlCol="0">
            <a:spAutoFit/>
          </a:bodyPr>
          <a:lstStyle/>
          <a:p>
            <a:pPr marL="180975" indent="-180975"/>
            <a:r>
              <a:rPr lang="ja-JP" altLang="en-US" sz="1600" dirty="0">
                <a:solidFill>
                  <a:prstClr val="black"/>
                </a:solidFill>
                <a:latin typeface="+mj-ea"/>
                <a:ea typeface="+mj-ea"/>
              </a:rPr>
              <a:t>○</a:t>
            </a:r>
            <a:r>
              <a:rPr lang="ja-JP" altLang="en-US" sz="1600" dirty="0">
                <a:solidFill>
                  <a:srgbClr val="000000"/>
                </a:solidFill>
                <a:latin typeface="+mj-ea"/>
                <a:ea typeface="+mj-ea"/>
              </a:rPr>
              <a:t>　最低限の生活を保障するための水道の経営について、</a:t>
            </a:r>
            <a:r>
              <a:rPr lang="ja-JP" altLang="en-US" sz="1600" u="sng" dirty="0">
                <a:solidFill>
                  <a:srgbClr val="000000"/>
                </a:solidFill>
                <a:latin typeface="+mj-ea"/>
                <a:ea typeface="+mj-ea"/>
              </a:rPr>
              <a:t>市町村が経営するという原則は変わらない</a:t>
            </a:r>
            <a:r>
              <a:rPr lang="ja-JP" altLang="en-US" sz="1600" dirty="0">
                <a:solidFill>
                  <a:srgbClr val="000000"/>
                </a:solidFill>
                <a:latin typeface="+mj-ea"/>
                <a:ea typeface="+mj-ea"/>
              </a:rPr>
              <a:t>。</a:t>
            </a:r>
            <a:endParaRPr lang="en-US" altLang="ja-JP" sz="1600" dirty="0">
              <a:solidFill>
                <a:srgbClr val="000000"/>
              </a:solidFill>
              <a:latin typeface="+mj-ea"/>
              <a:ea typeface="+mj-ea"/>
            </a:endParaRPr>
          </a:p>
          <a:p>
            <a:pPr marL="180975" indent="-180975"/>
            <a:endParaRPr lang="en-US" altLang="ja-JP" sz="1600" dirty="0">
              <a:solidFill>
                <a:srgbClr val="000000"/>
              </a:solidFill>
              <a:latin typeface="+mj-ea"/>
              <a:ea typeface="+mj-ea"/>
            </a:endParaRPr>
          </a:p>
          <a:p>
            <a:pPr marL="180975" indent="-180975"/>
            <a:r>
              <a:rPr lang="ja-JP" altLang="en-US" sz="1600" dirty="0">
                <a:solidFill>
                  <a:srgbClr val="000000"/>
                </a:solidFill>
                <a:latin typeface="+mj-ea"/>
                <a:ea typeface="+mj-ea"/>
              </a:rPr>
              <a:t>〇　一方で、</a:t>
            </a:r>
            <a:r>
              <a:rPr lang="ja-JP" altLang="en-US" sz="1600" u="sng" dirty="0">
                <a:solidFill>
                  <a:srgbClr val="000000"/>
                </a:solidFill>
                <a:latin typeface="+mj-ea"/>
                <a:ea typeface="+mj-ea"/>
              </a:rPr>
              <a:t>水道の基盤の強化のために官民連携を行うことは有効</a:t>
            </a:r>
            <a:r>
              <a:rPr lang="ja-JP" altLang="en-US" sz="1600" dirty="0">
                <a:solidFill>
                  <a:srgbClr val="000000"/>
                </a:solidFill>
                <a:latin typeface="+mj-ea"/>
                <a:ea typeface="+mj-ea"/>
              </a:rPr>
              <a:t>であり、</a:t>
            </a:r>
            <a:r>
              <a:rPr lang="ja-JP" altLang="en-US" sz="1600" u="sng" dirty="0">
                <a:latin typeface="+mj-ea"/>
                <a:ea typeface="+mj-ea"/>
              </a:rPr>
              <a:t>多様な官民連携の選択肢をさらに広げるという観点</a:t>
            </a:r>
            <a:r>
              <a:rPr lang="ja-JP" altLang="en-US" sz="1600" dirty="0">
                <a:latin typeface="+mj-ea"/>
                <a:ea typeface="+mj-ea"/>
              </a:rPr>
              <a:t>から、地方公共団体が、水道事業者等としての位置付けを維持しつつ、水道施設の運営権を民間事業者に設定できる方式を創設。　（第</a:t>
            </a:r>
            <a:r>
              <a:rPr lang="en-US" altLang="ja-JP" sz="1600" dirty="0">
                <a:latin typeface="+mj-ea"/>
                <a:ea typeface="+mj-ea"/>
              </a:rPr>
              <a:t>24</a:t>
            </a:r>
            <a:r>
              <a:rPr lang="ja-JP" altLang="en-US" sz="1600" dirty="0">
                <a:latin typeface="+mj-ea"/>
                <a:ea typeface="+mj-ea"/>
              </a:rPr>
              <a:t>条の４）</a:t>
            </a:r>
            <a:endParaRPr lang="en-US" altLang="ja-JP" sz="1600" dirty="0">
              <a:latin typeface="+mj-ea"/>
              <a:ea typeface="+mj-ea"/>
            </a:endParaRPr>
          </a:p>
          <a:p>
            <a:pPr marL="180975" indent="-180975">
              <a:spcBef>
                <a:spcPts val="1800"/>
              </a:spcBef>
            </a:pPr>
            <a:r>
              <a:rPr lang="ja-JP" altLang="en-US" sz="1600" dirty="0">
                <a:latin typeface="+mj-ea"/>
                <a:ea typeface="+mj-ea"/>
              </a:rPr>
              <a:t>○　具体的には、地方公共団体はＰＦＩ法に基づく</a:t>
            </a:r>
            <a:r>
              <a:rPr lang="ja-JP" altLang="en-US" sz="1600" u="sng" dirty="0">
                <a:latin typeface="+mj-ea"/>
                <a:ea typeface="+mj-ea"/>
              </a:rPr>
              <a:t>議会承認等の手続を経る</a:t>
            </a:r>
            <a:r>
              <a:rPr lang="ja-JP" altLang="en-US" sz="1600" dirty="0">
                <a:latin typeface="+mj-ea"/>
                <a:ea typeface="+mj-ea"/>
              </a:rPr>
              <a:t>とともに、水道法に基づき、</a:t>
            </a:r>
            <a:r>
              <a:rPr lang="ja-JP" altLang="en-US" sz="1600" u="sng" dirty="0">
                <a:latin typeface="+mj-ea"/>
                <a:ea typeface="+mj-ea"/>
              </a:rPr>
              <a:t>厚生労働大臣の許可を受ける</a:t>
            </a:r>
            <a:r>
              <a:rPr lang="ja-JP" altLang="en-US" sz="1600" dirty="0">
                <a:latin typeface="+mj-ea"/>
                <a:ea typeface="+mj-ea"/>
              </a:rPr>
              <a:t>ことにより、民間事業者に施設の運営権を設定。</a:t>
            </a:r>
            <a:endParaRPr lang="en-US" altLang="ja-JP" sz="1600" dirty="0">
              <a:latin typeface="+mj-ea"/>
              <a:ea typeface="+mj-ea"/>
            </a:endParaRPr>
          </a:p>
          <a:p>
            <a:pPr marL="180975" indent="-180975">
              <a:spcBef>
                <a:spcPts val="600"/>
              </a:spcBef>
            </a:pPr>
            <a:r>
              <a:rPr lang="ja-JP" altLang="en-US" sz="1600" dirty="0">
                <a:latin typeface="+mj-ea"/>
                <a:ea typeface="+mj-ea"/>
              </a:rPr>
              <a:t>　</a:t>
            </a:r>
            <a:r>
              <a:rPr lang="en-US" altLang="ja-JP" sz="1200" dirty="0">
                <a:latin typeface="+mj-ea"/>
                <a:ea typeface="+mj-ea"/>
              </a:rPr>
              <a:t>※</a:t>
            </a:r>
            <a:r>
              <a:rPr lang="ja-JP" altLang="en-US" sz="1200" dirty="0">
                <a:latin typeface="+mj-ea"/>
                <a:ea typeface="+mj-ea"/>
              </a:rPr>
              <a:t>　運営権が設定された民間事業者（運営権者）による事業の実施について、ＰＦＩ法に基づき、</a:t>
            </a:r>
            <a:endParaRPr lang="en-US" altLang="ja-JP" sz="1200" dirty="0">
              <a:latin typeface="+mj-ea"/>
              <a:ea typeface="+mj-ea"/>
            </a:endParaRPr>
          </a:p>
          <a:p>
            <a:pPr marL="180975" indent="-180975"/>
            <a:r>
              <a:rPr lang="ja-JP" altLang="en-US" sz="1200" dirty="0">
                <a:latin typeface="+mj-ea"/>
                <a:ea typeface="+mj-ea"/>
              </a:rPr>
              <a:t>　　・　運営権者は、設定された運営権の範囲で水道施設を運営。利用</a:t>
            </a:r>
            <a:endParaRPr lang="en-US" altLang="ja-JP" sz="1200" dirty="0">
              <a:latin typeface="+mj-ea"/>
              <a:ea typeface="+mj-ea"/>
            </a:endParaRPr>
          </a:p>
          <a:p>
            <a:pPr marL="180975" indent="-180975"/>
            <a:r>
              <a:rPr lang="ja-JP" altLang="en-US" sz="1200" dirty="0">
                <a:latin typeface="+mj-ea"/>
                <a:ea typeface="+mj-ea"/>
              </a:rPr>
              <a:t>　　　料金も自ら収受。</a:t>
            </a:r>
            <a:endParaRPr lang="en-US" altLang="ja-JP" sz="1200" dirty="0">
              <a:latin typeface="+mj-ea"/>
              <a:ea typeface="+mj-ea"/>
            </a:endParaRPr>
          </a:p>
          <a:p>
            <a:pPr marL="180975" indent="-180975"/>
            <a:r>
              <a:rPr lang="ja-JP" altLang="en-US" sz="1200" dirty="0">
                <a:latin typeface="+mj-ea"/>
                <a:ea typeface="+mj-ea"/>
              </a:rPr>
              <a:t>　　・　地方公共団体は、運営権者が設定する水道施設の利用料金の</a:t>
            </a:r>
            <a:endParaRPr lang="en-US" altLang="ja-JP" sz="1200" dirty="0">
              <a:latin typeface="+mj-ea"/>
              <a:ea typeface="+mj-ea"/>
            </a:endParaRPr>
          </a:p>
          <a:p>
            <a:pPr marL="180975" indent="-180975"/>
            <a:r>
              <a:rPr lang="ja-JP" altLang="en-US" sz="1200" dirty="0">
                <a:latin typeface="+mj-ea"/>
                <a:ea typeface="+mj-ea"/>
              </a:rPr>
              <a:t>　　　範囲等を事前に条例で定める。</a:t>
            </a:r>
            <a:endParaRPr lang="en-US" altLang="ja-JP" sz="1200" dirty="0">
              <a:latin typeface="+mj-ea"/>
              <a:ea typeface="+mj-ea"/>
            </a:endParaRPr>
          </a:p>
          <a:p>
            <a:pPr marL="180975" indent="-180975"/>
            <a:r>
              <a:rPr lang="ja-JP" altLang="en-US" sz="1200" dirty="0">
                <a:latin typeface="+mj-ea"/>
                <a:ea typeface="+mj-ea"/>
              </a:rPr>
              <a:t>　　・　地方公共団体は、運営権者の監視・監督を行う。</a:t>
            </a:r>
            <a:endParaRPr lang="en-US" altLang="ja-JP" sz="1050" dirty="0">
              <a:latin typeface="+mj-ea"/>
              <a:ea typeface="+mj-ea"/>
            </a:endParaRPr>
          </a:p>
        </p:txBody>
      </p:sp>
      <p:sp>
        <p:nvSpPr>
          <p:cNvPr id="15" name="正方形/長方形 14"/>
          <p:cNvSpPr/>
          <p:nvPr/>
        </p:nvSpPr>
        <p:spPr>
          <a:xfrm>
            <a:off x="10065568" y="92249"/>
            <a:ext cx="1224136" cy="7932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n-ea"/>
              </a:rPr>
              <a:t>５</a:t>
            </a:r>
            <a:r>
              <a:rPr lang="en-US" altLang="ja-JP" b="1" dirty="0">
                <a:latin typeface="+mn-ea"/>
              </a:rPr>
              <a:t>/30</a:t>
            </a:r>
          </a:p>
          <a:p>
            <a:pPr algn="ctr"/>
            <a:r>
              <a:rPr lang="en-US" altLang="ja-JP" b="1" dirty="0">
                <a:latin typeface="+mn-ea"/>
              </a:rPr>
              <a:t>24</a:t>
            </a:r>
            <a:r>
              <a:rPr lang="ja-JP" altLang="en-US" b="1" dirty="0">
                <a:latin typeface="+mn-ea"/>
              </a:rPr>
              <a:t>条の</a:t>
            </a:r>
            <a:r>
              <a:rPr lang="en-US" altLang="ja-JP" b="1" dirty="0">
                <a:latin typeface="+mn-ea"/>
              </a:rPr>
              <a:t>13</a:t>
            </a:r>
            <a:r>
              <a:rPr lang="ja-JP" altLang="en-US" b="1" dirty="0">
                <a:latin typeface="+mn-ea"/>
              </a:rPr>
              <a:t>に修正</a:t>
            </a:r>
            <a:endParaRPr kumimoji="1" lang="en-US" altLang="ja-JP" b="1" dirty="0">
              <a:latin typeface="+mn-ea"/>
            </a:endParaRPr>
          </a:p>
        </p:txBody>
      </p:sp>
      <p:sp>
        <p:nvSpPr>
          <p:cNvPr id="19"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55</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582452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矢印コネクタ 32"/>
          <p:cNvCxnSpPr/>
          <p:nvPr/>
        </p:nvCxnSpPr>
        <p:spPr>
          <a:xfrm>
            <a:off x="6247355" y="5877272"/>
            <a:ext cx="314549"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768757" y="5877272"/>
            <a:ext cx="280831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1052567" y="5877272"/>
            <a:ext cx="1250025"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8" name="下矢印 17"/>
          <p:cNvSpPr/>
          <p:nvPr/>
        </p:nvSpPr>
        <p:spPr>
          <a:xfrm rot="16200000">
            <a:off x="4009858" y="-725423"/>
            <a:ext cx="2322257" cy="8236834"/>
          </a:xfrm>
          <a:prstGeom prst="downArrow">
            <a:avLst>
              <a:gd name="adj1" fmla="val 50000"/>
              <a:gd name="adj2" fmla="val 14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8232" y="620688"/>
            <a:ext cx="9789537"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　水道施設運営権の設定を行おうとする地方公共団体は、民間資金等の活用による公共施設等の整備等の促進に関する法律（</a:t>
            </a:r>
            <a:r>
              <a:rPr lang="en-US" altLang="ja-JP" dirty="0">
                <a:solidFill>
                  <a:schemeClr val="tx1"/>
                </a:solidFill>
                <a:latin typeface="+mn-ea"/>
              </a:rPr>
              <a:t>PFI</a:t>
            </a:r>
            <a:r>
              <a:rPr lang="ja-JP" altLang="en-US" dirty="0">
                <a:solidFill>
                  <a:schemeClr val="tx1"/>
                </a:solidFill>
                <a:latin typeface="+mn-ea"/>
              </a:rPr>
              <a:t>法）に基づく手続を行うとともに、水道法に基づき、厚生労働大臣の許可を受ける必要がある。</a:t>
            </a:r>
            <a:endParaRPr kumimoji="1" lang="ja-JP" altLang="en-US" dirty="0">
              <a:solidFill>
                <a:schemeClr val="tx1"/>
              </a:solidFill>
              <a:latin typeface="+mn-ea"/>
            </a:endParaRPr>
          </a:p>
        </p:txBody>
      </p:sp>
      <p:sp>
        <p:nvSpPr>
          <p:cNvPr id="6" name="テキスト ボックス 5"/>
          <p:cNvSpPr txBox="1"/>
          <p:nvPr/>
        </p:nvSpPr>
        <p:spPr>
          <a:xfrm>
            <a:off x="1710121" y="1988840"/>
            <a:ext cx="1292662" cy="2808312"/>
          </a:xfrm>
          <a:prstGeom prst="rect">
            <a:avLst/>
          </a:prstGeom>
          <a:solidFill>
            <a:schemeClr val="bg1"/>
          </a:solidFill>
          <a:ln>
            <a:solidFill>
              <a:schemeClr val="tx1"/>
            </a:solidFill>
          </a:ln>
        </p:spPr>
        <p:txBody>
          <a:bodyPr vert="eaVert" wrap="square" rtlCol="0">
            <a:spAutoFit/>
          </a:bodyPr>
          <a:lstStyle/>
          <a:p>
            <a:r>
              <a:rPr lang="ja-JP" altLang="en-US" sz="1600" dirty="0"/>
              <a:t>実施方針に関する条例の制定</a:t>
            </a:r>
            <a:endParaRPr lang="en-US" altLang="ja-JP" sz="1600" dirty="0"/>
          </a:p>
          <a:p>
            <a:r>
              <a:rPr lang="ja-JP" altLang="en-US" sz="1400" dirty="0"/>
              <a:t>　・選定手続</a:t>
            </a:r>
          </a:p>
          <a:p>
            <a:r>
              <a:rPr lang="ja-JP" altLang="en-US" sz="1400" dirty="0"/>
              <a:t>　・運営等の基準</a:t>
            </a:r>
            <a:endParaRPr lang="en-US" altLang="ja-JP" sz="1400" dirty="0"/>
          </a:p>
          <a:p>
            <a:r>
              <a:rPr lang="ja-JP" altLang="en-US" sz="1400" dirty="0"/>
              <a:t>　・業務範囲</a:t>
            </a:r>
            <a:endParaRPr lang="en-US" altLang="ja-JP" sz="1400" dirty="0"/>
          </a:p>
          <a:p>
            <a:r>
              <a:rPr lang="ja-JP" altLang="en-US" sz="1400" dirty="0"/>
              <a:t>　・利用料金に関する事項</a:t>
            </a:r>
            <a:endParaRPr lang="en-US" altLang="ja-JP" sz="1400" dirty="0"/>
          </a:p>
        </p:txBody>
      </p:sp>
      <p:sp>
        <p:nvSpPr>
          <p:cNvPr id="7" name="テキスト ボックス 6"/>
          <p:cNvSpPr txBox="1"/>
          <p:nvPr/>
        </p:nvSpPr>
        <p:spPr>
          <a:xfrm>
            <a:off x="3974795" y="1988840"/>
            <a:ext cx="430887" cy="2808312"/>
          </a:xfrm>
          <a:prstGeom prst="rect">
            <a:avLst/>
          </a:prstGeom>
          <a:solidFill>
            <a:schemeClr val="bg1"/>
          </a:solidFill>
          <a:ln>
            <a:solidFill>
              <a:schemeClr val="tx1"/>
            </a:solidFill>
          </a:ln>
        </p:spPr>
        <p:txBody>
          <a:bodyPr vert="eaVert" wrap="square" rtlCol="0">
            <a:spAutoFit/>
          </a:bodyPr>
          <a:lstStyle/>
          <a:p>
            <a:r>
              <a:rPr lang="ja-JP" altLang="en-US" sz="1600" dirty="0"/>
              <a:t>特定事業の選定</a:t>
            </a:r>
          </a:p>
        </p:txBody>
      </p:sp>
      <p:sp>
        <p:nvSpPr>
          <p:cNvPr id="8" name="テキスト ボックス 7"/>
          <p:cNvSpPr txBox="1"/>
          <p:nvPr/>
        </p:nvSpPr>
        <p:spPr>
          <a:xfrm>
            <a:off x="3273975" y="1988840"/>
            <a:ext cx="430887" cy="2808312"/>
          </a:xfrm>
          <a:prstGeom prst="rect">
            <a:avLst/>
          </a:prstGeom>
          <a:solidFill>
            <a:schemeClr val="bg1"/>
          </a:solidFill>
          <a:ln>
            <a:solidFill>
              <a:schemeClr val="tx1"/>
            </a:solidFill>
          </a:ln>
        </p:spPr>
        <p:txBody>
          <a:bodyPr vert="eaVert" wrap="square" rtlCol="0">
            <a:spAutoFit/>
          </a:bodyPr>
          <a:lstStyle/>
          <a:p>
            <a:r>
              <a:rPr lang="ja-JP" altLang="en-US" sz="1600" dirty="0"/>
              <a:t>実施方針策定</a:t>
            </a:r>
          </a:p>
        </p:txBody>
      </p:sp>
      <p:sp>
        <p:nvSpPr>
          <p:cNvPr id="9" name="テキスト ボックス 8"/>
          <p:cNvSpPr txBox="1"/>
          <p:nvPr/>
        </p:nvSpPr>
        <p:spPr>
          <a:xfrm>
            <a:off x="4676873" y="1988840"/>
            <a:ext cx="430887" cy="2808312"/>
          </a:xfrm>
          <a:prstGeom prst="rect">
            <a:avLst/>
          </a:prstGeom>
          <a:solidFill>
            <a:schemeClr val="bg1">
              <a:alpha val="99000"/>
            </a:schemeClr>
          </a:solidFill>
          <a:ln>
            <a:solidFill>
              <a:schemeClr val="tx1"/>
            </a:solidFill>
          </a:ln>
        </p:spPr>
        <p:txBody>
          <a:bodyPr vert="eaVert" wrap="square" rtlCol="0">
            <a:spAutoFit/>
          </a:bodyPr>
          <a:lstStyle/>
          <a:p>
            <a:r>
              <a:rPr lang="ja-JP" altLang="en-US" sz="1600" dirty="0"/>
              <a:t>民間事業者の公募・選定</a:t>
            </a:r>
          </a:p>
        </p:txBody>
      </p:sp>
      <p:sp>
        <p:nvSpPr>
          <p:cNvPr id="14" name="テキスト ボックス 13"/>
          <p:cNvSpPr txBox="1"/>
          <p:nvPr/>
        </p:nvSpPr>
        <p:spPr>
          <a:xfrm>
            <a:off x="5529064" y="1988840"/>
            <a:ext cx="430887" cy="2808312"/>
          </a:xfrm>
          <a:prstGeom prst="rect">
            <a:avLst/>
          </a:prstGeom>
          <a:solidFill>
            <a:schemeClr val="bg1"/>
          </a:solidFill>
          <a:ln>
            <a:solidFill>
              <a:schemeClr val="tx1"/>
            </a:solidFill>
          </a:ln>
        </p:spPr>
        <p:txBody>
          <a:bodyPr vert="eaVert" wrap="square" rtlCol="0">
            <a:spAutoFit/>
          </a:bodyPr>
          <a:lstStyle/>
          <a:p>
            <a:r>
              <a:rPr lang="ja-JP" altLang="en-US" sz="1600" dirty="0"/>
              <a:t>運営権設定の議会の議決</a:t>
            </a:r>
          </a:p>
        </p:txBody>
      </p:sp>
      <p:sp>
        <p:nvSpPr>
          <p:cNvPr id="15" name="テキスト ボックス 14"/>
          <p:cNvSpPr txBox="1"/>
          <p:nvPr/>
        </p:nvSpPr>
        <p:spPr>
          <a:xfrm>
            <a:off x="6940382" y="1988840"/>
            <a:ext cx="430887" cy="2808312"/>
          </a:xfrm>
          <a:prstGeom prst="rect">
            <a:avLst/>
          </a:prstGeom>
          <a:solidFill>
            <a:schemeClr val="bg1"/>
          </a:solidFill>
          <a:ln>
            <a:solidFill>
              <a:schemeClr val="tx1"/>
            </a:solidFill>
          </a:ln>
        </p:spPr>
        <p:txBody>
          <a:bodyPr vert="eaVert" wrap="square" rtlCol="0">
            <a:spAutoFit/>
          </a:bodyPr>
          <a:lstStyle/>
          <a:p>
            <a:r>
              <a:rPr lang="ja-JP" altLang="en-US" sz="1600" dirty="0"/>
              <a:t>運営権の設定</a:t>
            </a:r>
          </a:p>
        </p:txBody>
      </p:sp>
      <p:sp>
        <p:nvSpPr>
          <p:cNvPr id="16" name="テキスト ボックス 15"/>
          <p:cNvSpPr txBox="1"/>
          <p:nvPr/>
        </p:nvSpPr>
        <p:spPr>
          <a:xfrm>
            <a:off x="7485185" y="1988840"/>
            <a:ext cx="430887" cy="2808312"/>
          </a:xfrm>
          <a:prstGeom prst="rect">
            <a:avLst/>
          </a:prstGeom>
          <a:solidFill>
            <a:schemeClr val="bg1"/>
          </a:solidFill>
          <a:ln>
            <a:solidFill>
              <a:schemeClr val="tx1"/>
            </a:solidFill>
          </a:ln>
        </p:spPr>
        <p:txBody>
          <a:bodyPr vert="eaVert" wrap="square" rtlCol="0">
            <a:spAutoFit/>
          </a:bodyPr>
          <a:lstStyle/>
          <a:p>
            <a:r>
              <a:rPr lang="ja-JP" altLang="en-US" sz="1600" dirty="0"/>
              <a:t>運営権実施契約の締結</a:t>
            </a:r>
          </a:p>
        </p:txBody>
      </p:sp>
      <p:sp>
        <p:nvSpPr>
          <p:cNvPr id="17" name="テキスト ボックス 16"/>
          <p:cNvSpPr txBox="1"/>
          <p:nvPr/>
        </p:nvSpPr>
        <p:spPr>
          <a:xfrm>
            <a:off x="8078793" y="1988840"/>
            <a:ext cx="615553" cy="2808312"/>
          </a:xfrm>
          <a:prstGeom prst="rect">
            <a:avLst/>
          </a:prstGeom>
          <a:solidFill>
            <a:schemeClr val="bg1"/>
          </a:solidFill>
          <a:ln>
            <a:solidFill>
              <a:schemeClr val="tx1"/>
            </a:solidFill>
          </a:ln>
        </p:spPr>
        <p:txBody>
          <a:bodyPr vert="eaVert" wrap="square" rtlCol="0">
            <a:spAutoFit/>
          </a:bodyPr>
          <a:lstStyle/>
          <a:p>
            <a:r>
              <a:rPr lang="zh-TW" altLang="en-US" sz="1400" dirty="0">
                <a:latin typeface="ＭＳ Ｐゴシック" panose="020B0600070205080204" pitchFamily="50" charset="-128"/>
                <a:ea typeface="ＭＳ Ｐゴシック" panose="020B0600070205080204" pitchFamily="50" charset="-128"/>
              </a:rPr>
              <a:t>公共施設等運営権者</a:t>
            </a:r>
            <a:r>
              <a:rPr lang="ja-JP" altLang="en-US" sz="1400" dirty="0">
                <a:latin typeface="ＭＳ Ｐゴシック" panose="020B0600070205080204" pitchFamily="50" charset="-128"/>
                <a:ea typeface="ＭＳ Ｐゴシック" panose="020B0600070205080204" pitchFamily="50" charset="-128"/>
              </a:rPr>
              <a:t>から地方公共団体に対する利用料金の届出</a:t>
            </a:r>
          </a:p>
        </p:txBody>
      </p:sp>
      <p:sp>
        <p:nvSpPr>
          <p:cNvPr id="19" name="テキスト ボックス 18"/>
          <p:cNvSpPr txBox="1"/>
          <p:nvPr/>
        </p:nvSpPr>
        <p:spPr>
          <a:xfrm>
            <a:off x="356876" y="2276873"/>
            <a:ext cx="461665" cy="2092881"/>
          </a:xfrm>
          <a:prstGeom prst="rect">
            <a:avLst/>
          </a:prstGeom>
          <a:solidFill>
            <a:schemeClr val="bg1"/>
          </a:solidFill>
          <a:ln w="63500" cmpd="dbl">
            <a:solidFill>
              <a:schemeClr val="tx1"/>
            </a:solidFill>
          </a:ln>
        </p:spPr>
        <p:txBody>
          <a:bodyPr vert="eaVert" wrap="square" rtlCol="0">
            <a:spAutoFit/>
          </a:bodyPr>
          <a:lstStyle/>
          <a:p>
            <a:pPr algn="ctr"/>
            <a:r>
              <a:rPr lang="en-US" altLang="ja-JP" dirty="0">
                <a:latin typeface="+mj-ea"/>
                <a:ea typeface="+mj-ea"/>
              </a:rPr>
              <a:t>PFI</a:t>
            </a:r>
            <a:r>
              <a:rPr lang="ja-JP" altLang="en-US" dirty="0"/>
              <a:t>法上の手続</a:t>
            </a:r>
            <a:endParaRPr lang="en-US" altLang="ja-JP" dirty="0"/>
          </a:p>
        </p:txBody>
      </p:sp>
      <p:sp>
        <p:nvSpPr>
          <p:cNvPr id="20" name="テキスト ボックス 19"/>
          <p:cNvSpPr txBox="1"/>
          <p:nvPr/>
        </p:nvSpPr>
        <p:spPr>
          <a:xfrm>
            <a:off x="356876" y="4869160"/>
            <a:ext cx="461665" cy="1800200"/>
          </a:xfrm>
          <a:prstGeom prst="rect">
            <a:avLst/>
          </a:prstGeom>
          <a:solidFill>
            <a:schemeClr val="bg1"/>
          </a:solidFill>
          <a:ln w="63500" cmpd="dbl">
            <a:solidFill>
              <a:schemeClr val="tx1"/>
            </a:solidFill>
          </a:ln>
        </p:spPr>
        <p:txBody>
          <a:bodyPr vert="eaVert" wrap="square" rtlCol="0">
            <a:spAutoFit/>
          </a:bodyPr>
          <a:lstStyle/>
          <a:p>
            <a:pPr algn="ctr"/>
            <a:r>
              <a:rPr lang="ja-JP" altLang="en-US" dirty="0"/>
              <a:t>水道法上の手続</a:t>
            </a:r>
            <a:endParaRPr lang="en-US" altLang="ja-JP" dirty="0"/>
          </a:p>
        </p:txBody>
      </p:sp>
      <p:sp>
        <p:nvSpPr>
          <p:cNvPr id="21" name="テキスト ボックス 20"/>
          <p:cNvSpPr txBox="1"/>
          <p:nvPr/>
        </p:nvSpPr>
        <p:spPr>
          <a:xfrm>
            <a:off x="9281949" y="1988840"/>
            <a:ext cx="461665" cy="2808312"/>
          </a:xfrm>
          <a:prstGeom prst="rect">
            <a:avLst/>
          </a:prstGeom>
          <a:solidFill>
            <a:schemeClr val="bg1">
              <a:alpha val="0"/>
            </a:schemeClr>
          </a:solidFill>
          <a:ln>
            <a:solidFill>
              <a:schemeClr val="tx1">
                <a:alpha val="0"/>
              </a:schemeClr>
            </a:solidFill>
          </a:ln>
        </p:spPr>
        <p:txBody>
          <a:bodyPr vert="eaVert" wrap="square" rtlCol="0">
            <a:spAutoFit/>
          </a:bodyPr>
          <a:lstStyle/>
          <a:p>
            <a:pPr algn="ctr"/>
            <a:r>
              <a:rPr lang="ja-JP" altLang="en-US" b="1" dirty="0">
                <a:solidFill>
                  <a:srgbClr val="FF0000"/>
                </a:solidFill>
              </a:rPr>
              <a:t>水道施設運営等事業の開始</a:t>
            </a:r>
          </a:p>
        </p:txBody>
      </p:sp>
      <p:sp>
        <p:nvSpPr>
          <p:cNvPr id="43" name="テキスト ボックス 42"/>
          <p:cNvSpPr txBox="1"/>
          <p:nvPr/>
        </p:nvSpPr>
        <p:spPr>
          <a:xfrm>
            <a:off x="6586245" y="4941168"/>
            <a:ext cx="677108" cy="1800200"/>
          </a:xfrm>
          <a:prstGeom prst="rect">
            <a:avLst/>
          </a:prstGeom>
          <a:solidFill>
            <a:schemeClr val="bg1"/>
          </a:solidFill>
          <a:ln>
            <a:solidFill>
              <a:schemeClr val="tx1"/>
            </a:solidFill>
          </a:ln>
        </p:spPr>
        <p:txBody>
          <a:bodyPr vert="eaVert" wrap="square" rtlCol="0">
            <a:spAutoFit/>
          </a:bodyPr>
          <a:lstStyle/>
          <a:p>
            <a:r>
              <a:rPr lang="ja-JP" altLang="en-US" sz="1600" dirty="0">
                <a:solidFill>
                  <a:srgbClr val="FF0000"/>
                </a:solidFill>
              </a:rPr>
              <a:t>運営権の設定に関する許可</a:t>
            </a:r>
          </a:p>
        </p:txBody>
      </p:sp>
      <p:sp>
        <p:nvSpPr>
          <p:cNvPr id="25" name="テキスト ボックス 24"/>
          <p:cNvSpPr txBox="1"/>
          <p:nvPr/>
        </p:nvSpPr>
        <p:spPr>
          <a:xfrm>
            <a:off x="1373118" y="4941168"/>
            <a:ext cx="615553" cy="1800200"/>
          </a:xfrm>
          <a:prstGeom prst="rect">
            <a:avLst/>
          </a:prstGeom>
          <a:solidFill>
            <a:schemeClr val="bg1"/>
          </a:solidFill>
          <a:ln>
            <a:solidFill>
              <a:schemeClr val="tx1"/>
            </a:solidFill>
            <a:prstDash val="dash"/>
          </a:ln>
        </p:spPr>
        <p:txBody>
          <a:bodyPr vert="eaVert" wrap="square" rtlCol="0">
            <a:spAutoFit/>
          </a:bodyPr>
          <a:lstStyle/>
          <a:p>
            <a:r>
              <a:rPr lang="ja-JP" altLang="en-US" sz="1400" dirty="0"/>
              <a:t>条例案に関する国等への相談</a:t>
            </a:r>
          </a:p>
        </p:txBody>
      </p:sp>
      <p:sp>
        <p:nvSpPr>
          <p:cNvPr id="27" name="テキスト ボックス 26"/>
          <p:cNvSpPr txBox="1"/>
          <p:nvPr/>
        </p:nvSpPr>
        <p:spPr>
          <a:xfrm>
            <a:off x="3072034" y="4915036"/>
            <a:ext cx="830997" cy="1826332"/>
          </a:xfrm>
          <a:prstGeom prst="rect">
            <a:avLst/>
          </a:prstGeom>
          <a:solidFill>
            <a:schemeClr val="bg1"/>
          </a:solidFill>
          <a:ln>
            <a:solidFill>
              <a:schemeClr val="tx1"/>
            </a:solidFill>
            <a:prstDash val="dash"/>
          </a:ln>
        </p:spPr>
        <p:txBody>
          <a:bodyPr vert="eaVert" wrap="square" rtlCol="0">
            <a:spAutoFit/>
          </a:bodyPr>
          <a:lstStyle/>
          <a:p>
            <a:r>
              <a:rPr lang="ja-JP" altLang="en-US" sz="1400" dirty="0"/>
              <a:t>水道施設運営等事業案に関する国等への相談</a:t>
            </a:r>
            <a:endParaRPr lang="en-US" altLang="ja-JP" sz="1400" dirty="0"/>
          </a:p>
        </p:txBody>
      </p:sp>
      <p:sp>
        <p:nvSpPr>
          <p:cNvPr id="28" name="テキスト ボックス 27"/>
          <p:cNvSpPr txBox="1"/>
          <p:nvPr/>
        </p:nvSpPr>
        <p:spPr>
          <a:xfrm>
            <a:off x="4182108" y="4915036"/>
            <a:ext cx="1046440" cy="1826332"/>
          </a:xfrm>
          <a:prstGeom prst="rect">
            <a:avLst/>
          </a:prstGeom>
          <a:solidFill>
            <a:schemeClr val="bg1"/>
          </a:solidFill>
          <a:ln>
            <a:solidFill>
              <a:schemeClr val="tx1"/>
            </a:solidFill>
            <a:prstDash val="dash"/>
          </a:ln>
        </p:spPr>
        <p:txBody>
          <a:bodyPr vert="eaVert" wrap="square" rtlCol="0">
            <a:spAutoFit/>
          </a:bodyPr>
          <a:lstStyle/>
          <a:p>
            <a:r>
              <a:rPr lang="ja-JP" altLang="en-US" sz="1400" dirty="0"/>
              <a:t>許可申請に向けた申請書案、水道施設運営等事業実施計画書案に関する国等への相談</a:t>
            </a:r>
          </a:p>
        </p:txBody>
      </p:sp>
      <p:sp>
        <p:nvSpPr>
          <p:cNvPr id="29" name="テキスト ボックス 28"/>
          <p:cNvSpPr txBox="1"/>
          <p:nvPr/>
        </p:nvSpPr>
        <p:spPr>
          <a:xfrm>
            <a:off x="5817096" y="4941060"/>
            <a:ext cx="430887" cy="1800309"/>
          </a:xfrm>
          <a:prstGeom prst="rect">
            <a:avLst/>
          </a:prstGeom>
          <a:solidFill>
            <a:schemeClr val="bg1"/>
          </a:solidFill>
          <a:ln>
            <a:solidFill>
              <a:schemeClr val="tx1"/>
            </a:solidFill>
          </a:ln>
        </p:spPr>
        <p:txBody>
          <a:bodyPr vert="eaVert" wrap="square" rtlCol="0">
            <a:spAutoFit/>
          </a:bodyPr>
          <a:lstStyle/>
          <a:p>
            <a:r>
              <a:rPr lang="ja-JP" altLang="en-US" sz="1600" dirty="0"/>
              <a:t>許可申請</a:t>
            </a:r>
          </a:p>
        </p:txBody>
      </p:sp>
      <p:sp>
        <p:nvSpPr>
          <p:cNvPr id="26" name="テキスト ボックス 42"/>
          <p:cNvSpPr txBox="1"/>
          <p:nvPr/>
        </p:nvSpPr>
        <p:spPr>
          <a:xfrm>
            <a:off x="8656573" y="4915036"/>
            <a:ext cx="430887" cy="1800200"/>
          </a:xfrm>
          <a:prstGeom prst="rect">
            <a:avLst/>
          </a:prstGeom>
          <a:solidFill>
            <a:schemeClr val="bg1"/>
          </a:solidFill>
          <a:ln>
            <a:solidFill>
              <a:schemeClr val="tx1"/>
            </a:solidFill>
          </a:ln>
        </p:spPr>
        <p:txBody>
          <a:bodyPr vert="eaVert" wrap="square" rtlCol="0">
            <a:spAutoFit/>
          </a:bodyPr>
          <a:lstStyle/>
          <a:p>
            <a:pPr algn="ctr"/>
            <a:r>
              <a:rPr lang="ja-JP" altLang="en-US" sz="1600" dirty="0">
                <a:solidFill>
                  <a:srgbClr val="00B050"/>
                </a:solidFill>
              </a:rPr>
              <a:t>供給規程の変更</a:t>
            </a:r>
          </a:p>
        </p:txBody>
      </p:sp>
      <p:cxnSp>
        <p:nvCxnSpPr>
          <p:cNvPr id="34" name="直線矢印コネクタ 32"/>
          <p:cNvCxnSpPr/>
          <p:nvPr/>
        </p:nvCxnSpPr>
        <p:spPr>
          <a:xfrm>
            <a:off x="8229365" y="4869160"/>
            <a:ext cx="391301" cy="50405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5552" y="0"/>
            <a:ext cx="9921552" cy="492443"/>
          </a:xfrm>
          <a:prstGeom prst="rect">
            <a:avLst/>
          </a:prstGeom>
          <a:solidFill>
            <a:srgbClr val="002060"/>
          </a:solidFill>
          <a:ln w="25400" cap="flat" cmpd="sng" algn="ctr">
            <a:solidFill>
              <a:srgbClr val="002060"/>
            </a:solidFill>
            <a:prstDash val="solid"/>
          </a:ln>
          <a:effectLst/>
        </p:spPr>
        <p:txBody>
          <a:bodyPr rtlCol="0" anchor="ctr"/>
          <a:lstStyle>
            <a:defPPr>
              <a:defRPr lang="ja-JP"/>
            </a:defPPr>
            <a:lvl1pPr algn="ctr">
              <a:defRPr kumimoji="0" sz="2600" b="1" kern="0">
                <a:solidFill>
                  <a:prstClr val="white"/>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2400" dirty="0"/>
              <a:t>民間事業者への水道施設運営権の設定に関する手続の流れ</a:t>
            </a:r>
          </a:p>
        </p:txBody>
      </p:sp>
      <p:sp>
        <p:nvSpPr>
          <p:cNvPr id="30"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56</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557256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6462" y="1970832"/>
            <a:ext cx="9731307" cy="4770537"/>
          </a:xfrm>
          <a:prstGeom prst="rect">
            <a:avLst/>
          </a:prstGeom>
          <a:noFill/>
          <a:ln>
            <a:solidFill>
              <a:schemeClr val="tx1"/>
            </a:solidFill>
          </a:ln>
        </p:spPr>
        <p:txBody>
          <a:bodyPr wrap="square" rtlCol="0">
            <a:spAutoFit/>
          </a:bodyPr>
          <a:lstStyle/>
          <a:p>
            <a:r>
              <a:rPr lang="ja-JP" altLang="en-US" sz="1600" b="1" dirty="0">
                <a:latin typeface="+mn-ea"/>
              </a:rPr>
              <a:t>（実施計画書の記載事項）</a:t>
            </a:r>
            <a:endParaRPr lang="en-US" altLang="ja-JP" sz="1600" b="1" dirty="0">
              <a:latin typeface="+mn-ea"/>
            </a:endParaRPr>
          </a:p>
          <a:p>
            <a:pPr marL="540000" indent="-342900">
              <a:buFont typeface="Wingdings" panose="05000000000000000000" pitchFamily="2" charset="2"/>
              <a:buChar char="l"/>
            </a:pPr>
            <a:r>
              <a:rPr lang="ja-JP" altLang="en-US" sz="1600" dirty="0"/>
              <a:t>対象となる水道施設の名称及び立地</a:t>
            </a:r>
          </a:p>
          <a:p>
            <a:pPr marL="540000" indent="-342900">
              <a:buFont typeface="Wingdings" panose="05000000000000000000" pitchFamily="2" charset="2"/>
              <a:buChar char="l"/>
            </a:pPr>
            <a:r>
              <a:rPr lang="ja-JP" altLang="en-US" sz="1600" dirty="0"/>
              <a:t>事業の内容</a:t>
            </a:r>
          </a:p>
          <a:p>
            <a:pPr marL="540000" indent="-342900">
              <a:buFont typeface="Wingdings" panose="05000000000000000000" pitchFamily="2" charset="2"/>
              <a:buChar char="l"/>
            </a:pPr>
            <a:r>
              <a:rPr lang="ja-JP" altLang="en-US" sz="1600" dirty="0"/>
              <a:t>運営権の存続期間</a:t>
            </a:r>
          </a:p>
          <a:p>
            <a:pPr marL="540000" indent="-342900">
              <a:buFont typeface="Wingdings" panose="05000000000000000000" pitchFamily="2" charset="2"/>
              <a:buChar char="l"/>
            </a:pPr>
            <a:r>
              <a:rPr lang="ja-JP" altLang="en-US" sz="1600" dirty="0"/>
              <a:t>事業の開始の予定年月日</a:t>
            </a:r>
          </a:p>
          <a:p>
            <a:pPr marL="540000" indent="-342900">
              <a:buFont typeface="Wingdings" panose="05000000000000000000" pitchFamily="2" charset="2"/>
              <a:buChar char="l"/>
            </a:pPr>
            <a:r>
              <a:rPr lang="ja-JP" altLang="en-US" sz="1600" dirty="0"/>
              <a:t>コンセッション事業者（予定）が実施することとなる事業の適正を期するために講ずる措置</a:t>
            </a:r>
          </a:p>
          <a:p>
            <a:pPr marL="540000" indent="-342900">
              <a:buFont typeface="Wingdings" panose="05000000000000000000" pitchFamily="2" charset="2"/>
              <a:buChar char="l"/>
            </a:pPr>
            <a:r>
              <a:rPr lang="ja-JP" altLang="en-US" sz="1600" dirty="0"/>
              <a:t>災害その他非常の場合における水道事業の継続のための措置</a:t>
            </a:r>
          </a:p>
          <a:p>
            <a:pPr marL="540000" indent="-342900">
              <a:buFont typeface="Wingdings" panose="05000000000000000000" pitchFamily="2" charset="2"/>
              <a:buChar char="l"/>
            </a:pPr>
            <a:r>
              <a:rPr lang="ja-JP" altLang="en-US" sz="1600" dirty="0"/>
              <a:t>事業の継続が困難となった場合における措置</a:t>
            </a:r>
          </a:p>
          <a:p>
            <a:pPr marL="540000" indent="-342900">
              <a:buFont typeface="Wingdings" panose="05000000000000000000" pitchFamily="2" charset="2"/>
              <a:buChar char="l"/>
            </a:pPr>
            <a:r>
              <a:rPr lang="ja-JP" altLang="en-US" sz="1600" dirty="0"/>
              <a:t>コンセッション事業者（予定）の経常収支の概算</a:t>
            </a:r>
          </a:p>
          <a:p>
            <a:pPr marL="540000" indent="-342900">
              <a:buFont typeface="Wingdings" panose="05000000000000000000" pitchFamily="2" charset="2"/>
              <a:buChar char="l"/>
            </a:pPr>
            <a:r>
              <a:rPr lang="ja-JP" altLang="en-US" sz="1600" dirty="0"/>
              <a:t>コンセッション事業者（予定）が自らの収入として収受しようとする利用料金</a:t>
            </a:r>
          </a:p>
          <a:p>
            <a:pPr marL="540000" indent="-342900">
              <a:buFont typeface="Wingdings" panose="05000000000000000000" pitchFamily="2" charset="2"/>
              <a:buChar char="l"/>
            </a:pPr>
            <a:r>
              <a:rPr lang="ja-JP" altLang="en-US" sz="1600" dirty="0"/>
              <a:t>その他厚生労働省令で定める事項（実施契約終了時の措置に関する事項等を規定することを想定）</a:t>
            </a:r>
            <a:endParaRPr lang="en-US" altLang="ja-JP" sz="1600" dirty="0"/>
          </a:p>
          <a:p>
            <a:r>
              <a:rPr lang="ja-JP" altLang="en-US" sz="1600" b="1" dirty="0">
                <a:latin typeface="+mn-ea"/>
              </a:rPr>
              <a:t>（許可基準）</a:t>
            </a:r>
            <a:endParaRPr lang="en-US" altLang="ja-JP" sz="1600" b="1" dirty="0">
              <a:latin typeface="+mn-ea"/>
            </a:endParaRPr>
          </a:p>
          <a:p>
            <a:pPr marL="540000" indent="-285750">
              <a:buFont typeface="Wingdings" panose="05000000000000000000" pitchFamily="2" charset="2"/>
              <a:buChar char="l"/>
            </a:pPr>
            <a:r>
              <a:rPr lang="ja-JP" altLang="en-US" sz="1600" dirty="0"/>
              <a:t>水道施設運営等事業の計画が確実かつ合理的であること。</a:t>
            </a:r>
          </a:p>
          <a:p>
            <a:pPr marL="540000" indent="-285750">
              <a:buFont typeface="Wingdings" panose="05000000000000000000" pitchFamily="2" charset="2"/>
              <a:buChar char="l"/>
            </a:pPr>
            <a:r>
              <a:rPr lang="ja-JP" altLang="en-US" sz="1600" dirty="0"/>
              <a:t>水道施設運営等事業の対象となる水道施設の利用料金が、次の要件に適合すること。</a:t>
            </a:r>
            <a:endParaRPr lang="en-US" altLang="ja-JP" sz="1600" dirty="0"/>
          </a:p>
          <a:p>
            <a:pPr marL="720000" indent="-285750">
              <a:buFont typeface="Wingdings" panose="05000000000000000000" pitchFamily="2" charset="2"/>
              <a:buChar char="ü"/>
            </a:pPr>
            <a:r>
              <a:rPr lang="ja-JP" altLang="en-US" sz="1600" dirty="0"/>
              <a:t>料金が、能率的な経営の下における適正な原価に照らし、健全な経営を確保することができる公正妥当なものであること。</a:t>
            </a:r>
            <a:endParaRPr lang="en-US" altLang="ja-JP" sz="1600" dirty="0"/>
          </a:p>
          <a:p>
            <a:pPr marL="720000" indent="-285750">
              <a:buFont typeface="Wingdings" panose="05000000000000000000" pitchFamily="2" charset="2"/>
              <a:buChar char="ü"/>
            </a:pPr>
            <a:r>
              <a:rPr lang="ja-JP" altLang="en-US" sz="1600" dirty="0"/>
              <a:t>料金が、定率又は定額をもって明確に定められていること</a:t>
            </a:r>
            <a:endParaRPr lang="en-US" altLang="ja-JP" sz="1600" dirty="0"/>
          </a:p>
          <a:p>
            <a:pPr marL="720000" indent="-285750">
              <a:buFont typeface="Wingdings" panose="05000000000000000000" pitchFamily="2" charset="2"/>
              <a:buChar char="ü"/>
            </a:pPr>
            <a:r>
              <a:rPr lang="ja-JP" altLang="en-US" sz="1600" dirty="0"/>
              <a:t>特定の者に対して不当な差別的取扱いをするものでないこと。 </a:t>
            </a:r>
          </a:p>
          <a:p>
            <a:pPr marL="540000" indent="-285750">
              <a:buFont typeface="Wingdings" panose="05000000000000000000" pitchFamily="2" charset="2"/>
              <a:buChar char="l"/>
            </a:pPr>
            <a:r>
              <a:rPr lang="ja-JP" altLang="en-US" sz="1600" dirty="0"/>
              <a:t>水道施設運営等事業の実施により水道の基盤の強化が見込まれること。</a:t>
            </a:r>
          </a:p>
        </p:txBody>
      </p:sp>
      <p:sp>
        <p:nvSpPr>
          <p:cNvPr id="8" name="テキスト ボックス 7"/>
          <p:cNvSpPr txBox="1"/>
          <p:nvPr/>
        </p:nvSpPr>
        <p:spPr>
          <a:xfrm>
            <a:off x="58232" y="620689"/>
            <a:ext cx="9789538" cy="1200329"/>
          </a:xfrm>
          <a:prstGeom prst="rect">
            <a:avLst/>
          </a:prstGeom>
          <a:noFill/>
          <a:ln w="66675" cmpd="dbl">
            <a:solidFill>
              <a:schemeClr val="tx1"/>
            </a:solidFill>
          </a:ln>
        </p:spPr>
        <p:txBody>
          <a:bodyPr wrap="square" rtlCol="0">
            <a:spAutoFit/>
          </a:bodyPr>
          <a:lstStyle/>
          <a:p>
            <a:pPr marL="342900" indent="-342900">
              <a:buFont typeface="Wingdings" panose="05000000000000000000" pitchFamily="2" charset="2"/>
              <a:buChar char="u"/>
            </a:pPr>
            <a:r>
              <a:rPr kumimoji="1" lang="ja-JP" altLang="en-US" dirty="0"/>
              <a:t>地方公共団体である水道事業</a:t>
            </a:r>
            <a:r>
              <a:rPr lang="ja-JP" altLang="en-US" dirty="0"/>
              <a:t>者は、民間事業者に水道施設運営権を設定しようとする場合には、厚生労働大臣等の許可を受けなければならない。</a:t>
            </a:r>
            <a:endParaRPr lang="en-US" altLang="ja-JP" dirty="0"/>
          </a:p>
          <a:p>
            <a:pPr marL="342900" indent="-342900">
              <a:buFont typeface="Wingdings" panose="05000000000000000000" pitchFamily="2" charset="2"/>
              <a:buChar char="u"/>
            </a:pPr>
            <a:r>
              <a:rPr lang="ja-JP" altLang="en-US" dirty="0"/>
              <a:t>許可の申請に当たっては、水道事業者は実施計画書等を提出しなければならない。</a:t>
            </a:r>
            <a:endParaRPr lang="en-US" altLang="ja-JP" dirty="0"/>
          </a:p>
          <a:p>
            <a:pPr marL="342900" indent="-342900">
              <a:buFont typeface="Wingdings" panose="05000000000000000000" pitchFamily="2" charset="2"/>
              <a:buChar char="u"/>
            </a:pPr>
            <a:r>
              <a:rPr lang="ja-JP" altLang="en-US" dirty="0"/>
              <a:t>厚生労働大臣等は、許可基準に適合していると認められるときのみ許可を与える。</a:t>
            </a:r>
            <a:endParaRPr kumimoji="1" lang="ja-JP" altLang="en-US" dirty="0"/>
          </a:p>
        </p:txBody>
      </p:sp>
      <p:sp>
        <p:nvSpPr>
          <p:cNvPr id="7" name="AutoShape 5"/>
          <p:cNvSpPr>
            <a:spLocks noChangeArrowheads="1"/>
          </p:cNvSpPr>
          <p:nvPr/>
        </p:nvSpPr>
        <p:spPr bwMode="auto">
          <a:xfrm>
            <a:off x="-15552" y="-27384"/>
            <a:ext cx="9906000" cy="576262"/>
          </a:xfrm>
          <a:prstGeom prst="roundRect">
            <a:avLst>
              <a:gd name="adj" fmla="val 0"/>
            </a:avLst>
          </a:prstGeom>
          <a:solidFill>
            <a:srgbClr val="002060"/>
          </a:solidFill>
          <a:ln w="25400" cap="flat" cmpd="sng" algn="ctr">
            <a:solidFill>
              <a:srgbClr val="002060"/>
            </a:solidFill>
            <a:prstDash val="solid"/>
          </a:ln>
          <a:effectLst/>
        </p:spPr>
        <p:txBody>
          <a:bodyPr rtlCol="0" anchor="ctr"/>
          <a:lstStyle/>
          <a:p>
            <a:pPr algn="ctr"/>
            <a:r>
              <a:rPr lang="ja-JP" altLang="en-US" sz="2800" b="1" dirty="0">
                <a:solidFill>
                  <a:prstClr val="white"/>
                </a:solidFill>
                <a:latin typeface="+mj-ea"/>
              </a:rPr>
              <a:t>コンセッション事業の許可について</a:t>
            </a:r>
          </a:p>
        </p:txBody>
      </p:sp>
      <p:sp>
        <p:nvSpPr>
          <p:cNvPr id="6"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57</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658559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15"/>
          <p:cNvSpPr/>
          <p:nvPr/>
        </p:nvSpPr>
        <p:spPr>
          <a:xfrm>
            <a:off x="350489" y="1196753"/>
            <a:ext cx="9361040" cy="5585490"/>
          </a:xfrm>
          <a:prstGeom prst="ellipse">
            <a:avLst/>
          </a:prstGeom>
          <a:gradFill flip="none" rotWithShape="1">
            <a:gsLst>
              <a:gs pos="0">
                <a:srgbClr val="E1E4EF"/>
              </a:gs>
              <a:gs pos="100000">
                <a:schemeClr val="bg1">
                  <a:lumMod val="75000"/>
                </a:schemeClr>
              </a:gs>
            </a:gsLst>
            <a:path path="circle">
              <a:fillToRect l="50000" t="50000" r="50000" b="50000"/>
            </a:path>
            <a:tileRect/>
          </a:gradFill>
          <a:ln>
            <a:solidFill>
              <a:schemeClr val="bg1">
                <a:lumMod val="9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aphicFrame>
        <p:nvGraphicFramePr>
          <p:cNvPr id="3" name="表 2"/>
          <p:cNvGraphicFramePr>
            <a:graphicFrameLocks noGrp="1"/>
          </p:cNvGraphicFramePr>
          <p:nvPr>
            <p:extLst/>
          </p:nvPr>
        </p:nvGraphicFramePr>
        <p:xfrm>
          <a:off x="896549" y="1829623"/>
          <a:ext cx="8190910" cy="1280160"/>
        </p:xfrm>
        <a:graphic>
          <a:graphicData uri="http://schemas.openxmlformats.org/drawingml/2006/table">
            <a:tbl>
              <a:tblPr firstRow="1" bandRow="1">
                <a:tableStyleId>{5C22544A-7EE6-4342-B048-85BDC9FD1C3A}</a:tableStyleId>
              </a:tblPr>
              <a:tblGrid>
                <a:gridCol w="4095455">
                  <a:extLst>
                    <a:ext uri="{9D8B030D-6E8A-4147-A177-3AD203B41FA5}">
                      <a16:colId xmlns:a16="http://schemas.microsoft.com/office/drawing/2014/main" val="20000"/>
                    </a:ext>
                  </a:extLst>
                </a:gridCol>
                <a:gridCol w="4095455">
                  <a:extLst>
                    <a:ext uri="{9D8B030D-6E8A-4147-A177-3AD203B41FA5}">
                      <a16:colId xmlns:a16="http://schemas.microsoft.com/office/drawing/2014/main" val="20001"/>
                    </a:ext>
                  </a:extLst>
                </a:gridCol>
              </a:tblGrid>
              <a:tr h="0">
                <a:tc gridSpan="2">
                  <a:txBody>
                    <a:bodyPr/>
                    <a:lstStyle/>
                    <a:p>
                      <a:pPr algn="ctr"/>
                      <a:r>
                        <a:rPr kumimoji="1" lang="ja-JP" altLang="en-US" sz="1600" dirty="0"/>
                        <a:t>水道事業の全体方針の決定・全体管理</a:t>
                      </a:r>
                    </a:p>
                  </a:txBody>
                  <a:tcPr marL="99060" marR="99060">
                    <a:solidFill>
                      <a:srgbClr val="FF9900"/>
                    </a:solidFill>
                  </a:tcPr>
                </a:tc>
                <a:tc hMerge="1">
                  <a:txBody>
                    <a:bodyPr/>
                    <a:lstStyle/>
                    <a:p>
                      <a:endParaRPr kumimoji="1" lang="ja-JP" altLang="en-US"/>
                    </a:p>
                  </a:txBody>
                  <a:tcPr/>
                </a:tc>
                <a:extLst>
                  <a:ext uri="{0D108BD9-81ED-4DB2-BD59-A6C34878D82A}">
                    <a16:rowId xmlns:a16="http://schemas.microsoft.com/office/drawing/2014/main" val="10000"/>
                  </a:ext>
                </a:extLst>
              </a:tr>
              <a:tr h="872872">
                <a:tc>
                  <a:txBody>
                    <a:bodyPr/>
                    <a:lstStyle/>
                    <a:p>
                      <a:pPr marL="72000" indent="-72000" algn="l">
                        <a:buFont typeface="Arial" panose="020B0604020202020204" pitchFamily="34" charset="0"/>
                        <a:buChar char="•"/>
                      </a:pPr>
                      <a:r>
                        <a:rPr kumimoji="1" lang="ja-JP" altLang="en-US" sz="1400" dirty="0">
                          <a:solidFill>
                            <a:schemeClr val="tx1"/>
                          </a:solidFill>
                        </a:rPr>
                        <a:t>経営方針の決定</a:t>
                      </a:r>
                      <a:endParaRPr kumimoji="1" lang="en-US" altLang="ja-JP" sz="1400" dirty="0">
                        <a:solidFill>
                          <a:schemeClr val="tx1"/>
                        </a:solidFill>
                      </a:endParaRPr>
                    </a:p>
                    <a:p>
                      <a:pPr marL="72000" indent="-72000" algn="l">
                        <a:buFont typeface="Arial" panose="020B0604020202020204" pitchFamily="34" charset="0"/>
                        <a:buChar char="•"/>
                      </a:pPr>
                      <a:r>
                        <a:rPr kumimoji="1" lang="ja-JP" altLang="en-US" sz="1400" dirty="0">
                          <a:solidFill>
                            <a:schemeClr val="tx1"/>
                          </a:solidFill>
                        </a:rPr>
                        <a:t>議会への対応、条例の制定</a:t>
                      </a:r>
                      <a:endParaRPr kumimoji="1" lang="en-US" altLang="ja-JP" sz="1400" dirty="0">
                        <a:solidFill>
                          <a:schemeClr val="tx1"/>
                        </a:solidFill>
                      </a:endParaRPr>
                    </a:p>
                    <a:p>
                      <a:pPr marL="72000" indent="-72000" algn="l">
                        <a:buFont typeface="Arial" panose="020B0604020202020204" pitchFamily="34" charset="0"/>
                        <a:buChar char="•"/>
                      </a:pPr>
                      <a:r>
                        <a:rPr kumimoji="1" lang="ja-JP" altLang="en-US" sz="1400" dirty="0">
                          <a:solidFill>
                            <a:schemeClr val="tx1"/>
                          </a:solidFill>
                        </a:rPr>
                        <a:t>認可の申請・届出</a:t>
                      </a:r>
                      <a:endParaRPr kumimoji="1" lang="en-US" altLang="ja-JP" sz="1400" dirty="0">
                        <a:solidFill>
                          <a:schemeClr val="tx1"/>
                        </a:solidFill>
                      </a:endParaRPr>
                    </a:p>
                    <a:p>
                      <a:pPr marL="72000" indent="-72000" algn="l">
                        <a:buFont typeface="Arial" panose="020B0604020202020204" pitchFamily="34" charset="0"/>
                        <a:buChar char="•"/>
                      </a:pPr>
                      <a:r>
                        <a:rPr kumimoji="1" lang="ja-JP" altLang="en-US" sz="1400" dirty="0">
                          <a:solidFill>
                            <a:schemeClr val="tx1"/>
                          </a:solidFill>
                        </a:rPr>
                        <a:t>供給規程の策定</a:t>
                      </a:r>
                      <a:endParaRPr kumimoji="1" lang="en-US" altLang="ja-JP" sz="1400" dirty="0">
                        <a:solidFill>
                          <a:schemeClr val="tx1"/>
                        </a:solidFill>
                      </a:endParaRPr>
                    </a:p>
                  </a:txBody>
                  <a:tcPr marL="99060" marR="99060">
                    <a:lnR w="12700" cap="flat" cmpd="sng" algn="ctr">
                      <a:solidFill>
                        <a:srgbClr val="FFEBCD"/>
                      </a:solidFill>
                      <a:prstDash val="solid"/>
                      <a:round/>
                      <a:headEnd type="none" w="med" len="med"/>
                      <a:tailEnd type="none" w="med" len="med"/>
                    </a:lnR>
                    <a:solidFill>
                      <a:srgbClr val="FFEBCD"/>
                    </a:solidFill>
                  </a:tcPr>
                </a:tc>
                <a:tc>
                  <a:txBody>
                    <a:bodyPr/>
                    <a:lstStyle/>
                    <a:p>
                      <a:pPr marL="72000" indent="-72000" algn="l">
                        <a:buFont typeface="Arial" panose="020B0604020202020204" pitchFamily="34" charset="0"/>
                        <a:buChar char="•"/>
                      </a:pPr>
                      <a:r>
                        <a:rPr kumimoji="1" lang="ja-JP" altLang="en-US" sz="1400" dirty="0">
                          <a:solidFill>
                            <a:schemeClr val="tx1"/>
                          </a:solidFill>
                        </a:rPr>
                        <a:t>給水契約の締結</a:t>
                      </a:r>
                      <a:endParaRPr kumimoji="1" lang="en-US" altLang="ja-JP" sz="1400" dirty="0">
                        <a:solidFill>
                          <a:schemeClr val="tx1"/>
                        </a:solidFill>
                      </a:endParaRPr>
                    </a:p>
                    <a:p>
                      <a:pPr marL="72000" indent="-72000" algn="l">
                        <a:buFont typeface="Arial" panose="020B0604020202020204" pitchFamily="34" charset="0"/>
                        <a:buChar char="•"/>
                      </a:pPr>
                      <a:r>
                        <a:rPr kumimoji="1" lang="ja-JP" altLang="en-US" sz="1400" dirty="0">
                          <a:solidFill>
                            <a:schemeClr val="tx1"/>
                          </a:solidFill>
                        </a:rPr>
                        <a:t>国庫補助等の申請</a:t>
                      </a:r>
                    </a:p>
                    <a:p>
                      <a:pPr marL="72000" indent="-72000" algn="l">
                        <a:buFont typeface="Arial" panose="020B0604020202020204" pitchFamily="34" charset="0"/>
                        <a:buChar char="•"/>
                      </a:pPr>
                      <a:r>
                        <a:rPr kumimoji="1" lang="ja-JP" altLang="en-US" sz="1400" dirty="0">
                          <a:solidFill>
                            <a:schemeClr val="tx1"/>
                          </a:solidFill>
                        </a:rPr>
                        <a:t>水利使用許可の申請</a:t>
                      </a:r>
                    </a:p>
                    <a:p>
                      <a:pPr marL="72000" indent="-72000" algn="l">
                        <a:buFont typeface="Arial" panose="020B0604020202020204" pitchFamily="34" charset="0"/>
                        <a:buChar char="•"/>
                      </a:pPr>
                      <a:r>
                        <a:rPr kumimoji="1" lang="ja-JP" altLang="en-US" sz="1400" dirty="0">
                          <a:solidFill>
                            <a:schemeClr val="tx1"/>
                          </a:solidFill>
                        </a:rPr>
                        <a:t>指定給水装置工事事業者の指定　　　　　　　等</a:t>
                      </a:r>
                    </a:p>
                  </a:txBody>
                  <a:tcPr marL="99060" marR="99060">
                    <a:lnL w="12700" cap="flat" cmpd="sng" algn="ctr">
                      <a:solidFill>
                        <a:srgbClr val="FFEBCD"/>
                      </a:solidFill>
                      <a:prstDash val="solid"/>
                      <a:round/>
                      <a:headEnd type="none" w="med" len="med"/>
                      <a:tailEnd type="none" w="med" len="med"/>
                    </a:lnL>
                    <a:solidFill>
                      <a:srgbClr val="FFEBCD"/>
                    </a:solidFill>
                  </a:tcPr>
                </a:tc>
                <a:extLst>
                  <a:ext uri="{0D108BD9-81ED-4DB2-BD59-A6C34878D82A}">
                    <a16:rowId xmlns:a16="http://schemas.microsoft.com/office/drawing/2014/main" val="10001"/>
                  </a:ext>
                </a:extLst>
              </a:tr>
            </a:tbl>
          </a:graphicData>
        </a:graphic>
      </p:graphicFrame>
      <p:graphicFrame>
        <p:nvGraphicFramePr>
          <p:cNvPr id="8" name="表 7"/>
          <p:cNvGraphicFramePr>
            <a:graphicFrameLocks noGrp="1"/>
          </p:cNvGraphicFramePr>
          <p:nvPr>
            <p:extLst/>
          </p:nvPr>
        </p:nvGraphicFramePr>
        <p:xfrm>
          <a:off x="896549" y="3285767"/>
          <a:ext cx="4056451" cy="1280160"/>
        </p:xfrm>
        <a:graphic>
          <a:graphicData uri="http://schemas.openxmlformats.org/drawingml/2006/table">
            <a:tbl>
              <a:tblPr firstRow="1" bandRow="1">
                <a:tableStyleId>{5C22544A-7EE6-4342-B048-85BDC9FD1C3A}</a:tableStyleId>
              </a:tblPr>
              <a:tblGrid>
                <a:gridCol w="4056451">
                  <a:extLst>
                    <a:ext uri="{9D8B030D-6E8A-4147-A177-3AD203B41FA5}">
                      <a16:colId xmlns:a16="http://schemas.microsoft.com/office/drawing/2014/main" val="20000"/>
                    </a:ext>
                  </a:extLst>
                </a:gridCol>
              </a:tblGrid>
              <a:tr h="144016">
                <a:tc>
                  <a:txBody>
                    <a:bodyPr/>
                    <a:lstStyle/>
                    <a:p>
                      <a:pPr algn="ctr"/>
                      <a:r>
                        <a:rPr kumimoji="1" lang="ja-JP" altLang="en-US" sz="1600" dirty="0"/>
                        <a:t>施設の整備</a:t>
                      </a:r>
                      <a:r>
                        <a:rPr kumimoji="1" lang="en-US" altLang="ja-JP" sz="1600" baseline="30000" dirty="0">
                          <a:latin typeface="ＭＳ Ｐゴシック" panose="020B0600070205080204" pitchFamily="50" charset="-128"/>
                          <a:ea typeface="ＭＳ Ｐゴシック" panose="020B0600070205080204" pitchFamily="50" charset="-128"/>
                        </a:rPr>
                        <a:t>※1</a:t>
                      </a:r>
                      <a:endParaRPr kumimoji="1" lang="ja-JP" altLang="en-US" sz="1600" baseline="30000" dirty="0">
                        <a:latin typeface="ＭＳ Ｐゴシック" panose="020B0600070205080204" pitchFamily="50" charset="-128"/>
                        <a:ea typeface="ＭＳ Ｐゴシック" panose="020B0600070205080204" pitchFamily="50" charset="-128"/>
                      </a:endParaRPr>
                    </a:p>
                  </a:txBody>
                  <a:tcPr marL="99060" marR="99060">
                    <a:solidFill>
                      <a:srgbClr val="00B050"/>
                    </a:solidFill>
                  </a:tcPr>
                </a:tc>
                <a:extLst>
                  <a:ext uri="{0D108BD9-81ED-4DB2-BD59-A6C34878D82A}">
                    <a16:rowId xmlns:a16="http://schemas.microsoft.com/office/drawing/2014/main" val="10000"/>
                  </a:ext>
                </a:extLst>
              </a:tr>
              <a:tr h="927221">
                <a:tc>
                  <a:txBody>
                    <a:bodyPr/>
                    <a:lstStyle/>
                    <a:p>
                      <a:pPr marL="72000" indent="-72000" algn="l">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水道施設の更新</a:t>
                      </a:r>
                      <a:endParaRPr kumimoji="1" lang="en-US" altLang="ja-JP" sz="1400" dirty="0">
                        <a:latin typeface="ＭＳ Ｐゴシック" panose="020B0600070205080204" pitchFamily="50" charset="-128"/>
                        <a:ea typeface="ＭＳ Ｐゴシック" panose="020B0600070205080204" pitchFamily="50" charset="-128"/>
                      </a:endParaRPr>
                    </a:p>
                    <a:p>
                      <a:pPr marL="72000" indent="-72000" algn="l">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水道施設の大規模修繕</a:t>
                      </a:r>
                      <a:endParaRPr kumimoji="1" lang="en-US" altLang="ja-JP" sz="1400" dirty="0">
                        <a:latin typeface="ＭＳ Ｐゴシック" panose="020B0600070205080204" pitchFamily="50" charset="-128"/>
                        <a:ea typeface="ＭＳ Ｐゴシック" panose="020B0600070205080204" pitchFamily="50" charset="-128"/>
                      </a:endParaRPr>
                    </a:p>
                    <a:p>
                      <a:pPr marL="72000" indent="-72000" algn="l">
                        <a:buFont typeface="Arial" panose="020B0604020202020204" pitchFamily="34" charset="0"/>
                        <a:buChar char="•"/>
                      </a:pPr>
                      <a:r>
                        <a:rPr kumimoji="1" lang="ja-JP" altLang="en-US" sz="1400" dirty="0">
                          <a:latin typeface="ＭＳ Ｐゴシック" panose="020B0600070205080204" pitchFamily="50" charset="-128"/>
                          <a:ea typeface="ＭＳ Ｐゴシック" panose="020B0600070205080204" pitchFamily="50" charset="-128"/>
                        </a:rPr>
                        <a:t>水道施設の増築</a:t>
                      </a:r>
                      <a:endParaRPr kumimoji="1" lang="en-US" altLang="ja-JP" sz="14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400" dirty="0">
                          <a:latin typeface="ＭＳ Ｐゴシック" panose="020B0600070205080204" pitchFamily="50" charset="-128"/>
                          <a:ea typeface="ＭＳ Ｐゴシック" panose="020B0600070205080204" pitchFamily="50" charset="-128"/>
                        </a:rPr>
                        <a:t>　　　　　　　　　　　　　　　　　　　　　　　　　　　　　等</a:t>
                      </a:r>
                      <a:endParaRPr kumimoji="1" lang="ja-JP" altLang="en-US" sz="1200" dirty="0">
                        <a:latin typeface="ＭＳ Ｐゴシック" panose="020B0600070205080204" pitchFamily="50" charset="-128"/>
                        <a:ea typeface="ＭＳ Ｐゴシック" panose="020B0600070205080204" pitchFamily="50" charset="-128"/>
                      </a:endParaRPr>
                    </a:p>
                  </a:txBody>
                  <a:tcPr marL="99060" marR="99060">
                    <a:solidFill>
                      <a:srgbClr val="D1FFE7"/>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nvPr>
        </p:nvGraphicFramePr>
        <p:xfrm>
          <a:off x="891336" y="4709943"/>
          <a:ext cx="4056451" cy="1280160"/>
        </p:xfrm>
        <a:graphic>
          <a:graphicData uri="http://schemas.openxmlformats.org/drawingml/2006/table">
            <a:tbl>
              <a:tblPr firstRow="1" bandRow="1">
                <a:tableStyleId>{5C22544A-7EE6-4342-B048-85BDC9FD1C3A}</a:tableStyleId>
              </a:tblPr>
              <a:tblGrid>
                <a:gridCol w="4056451">
                  <a:extLst>
                    <a:ext uri="{9D8B030D-6E8A-4147-A177-3AD203B41FA5}">
                      <a16:colId xmlns:a16="http://schemas.microsoft.com/office/drawing/2014/main" val="20000"/>
                    </a:ext>
                  </a:extLst>
                </a:gridCol>
              </a:tblGrid>
              <a:tr h="0">
                <a:tc>
                  <a:txBody>
                    <a:bodyPr/>
                    <a:lstStyle/>
                    <a:p>
                      <a:pPr algn="ctr"/>
                      <a:r>
                        <a:rPr kumimoji="1" lang="ja-JP" altLang="en-US" sz="1600" dirty="0"/>
                        <a:t>営業・サービス</a:t>
                      </a:r>
                    </a:p>
                  </a:txBody>
                  <a:tcPr marL="99060" marR="99060">
                    <a:solidFill>
                      <a:srgbClr val="00B050"/>
                    </a:solidFill>
                  </a:tcPr>
                </a:tc>
                <a:extLst>
                  <a:ext uri="{0D108BD9-81ED-4DB2-BD59-A6C34878D82A}">
                    <a16:rowId xmlns:a16="http://schemas.microsoft.com/office/drawing/2014/main" val="10000"/>
                  </a:ext>
                </a:extLst>
              </a:tr>
              <a:tr h="187908">
                <a:tc>
                  <a:txBody>
                    <a:bodyPr/>
                    <a:lstStyle/>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料金の設定・収受</a:t>
                      </a:r>
                      <a:r>
                        <a:rPr kumimoji="1" lang="en-US" altLang="ja-JP" sz="1400" baseline="30000" dirty="0">
                          <a:solidFill>
                            <a:schemeClr val="tx1"/>
                          </a:solidFill>
                          <a:latin typeface="ＭＳ Ｐゴシック" panose="020B0600070205080204" pitchFamily="50" charset="-128"/>
                          <a:ea typeface="ＭＳ Ｐゴシック" panose="020B0600070205080204" pitchFamily="50" charset="-128"/>
                        </a:rPr>
                        <a:t>※2</a:t>
                      </a:r>
                    </a:p>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料金の徴収</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水道の開栓・閉栓</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利用者の窓口対応　　　　　　　　　　　　　　　　</a:t>
                      </a:r>
                      <a:r>
                        <a:rPr kumimoji="1" lang="ja-JP" altLang="en-US" sz="140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等</a:t>
                      </a:r>
                    </a:p>
                  </a:txBody>
                  <a:tcPr marL="99060" marR="99060">
                    <a:solidFill>
                      <a:srgbClr val="D1FFE7"/>
                    </a:solidFill>
                  </a:tcPr>
                </a:tc>
                <a:extLst>
                  <a:ext uri="{0D108BD9-81ED-4DB2-BD59-A6C34878D82A}">
                    <a16:rowId xmlns:a16="http://schemas.microsoft.com/office/drawing/2014/main" val="10001"/>
                  </a:ext>
                </a:extLst>
              </a:tr>
            </a:tbl>
          </a:graphicData>
        </a:graphic>
      </p:graphicFrame>
      <p:graphicFrame>
        <p:nvGraphicFramePr>
          <p:cNvPr id="13" name="表 12"/>
          <p:cNvGraphicFramePr>
            <a:graphicFrameLocks noGrp="1"/>
          </p:cNvGraphicFramePr>
          <p:nvPr>
            <p:extLst/>
          </p:nvPr>
        </p:nvGraphicFramePr>
        <p:xfrm>
          <a:off x="5031010" y="3285767"/>
          <a:ext cx="4056451" cy="1280160"/>
        </p:xfrm>
        <a:graphic>
          <a:graphicData uri="http://schemas.openxmlformats.org/drawingml/2006/table">
            <a:tbl>
              <a:tblPr firstRow="1" bandRow="1">
                <a:tableStyleId>{5C22544A-7EE6-4342-B048-85BDC9FD1C3A}</a:tableStyleId>
              </a:tblPr>
              <a:tblGrid>
                <a:gridCol w="4056451">
                  <a:extLst>
                    <a:ext uri="{9D8B030D-6E8A-4147-A177-3AD203B41FA5}">
                      <a16:colId xmlns:a16="http://schemas.microsoft.com/office/drawing/2014/main" val="20000"/>
                    </a:ext>
                  </a:extLst>
                </a:gridCol>
              </a:tblGrid>
              <a:tr h="144016">
                <a:tc>
                  <a:txBody>
                    <a:bodyPr/>
                    <a:lstStyle/>
                    <a:p>
                      <a:pPr algn="ctr"/>
                      <a:r>
                        <a:rPr kumimoji="1" lang="ja-JP" altLang="en-US" sz="1600" dirty="0"/>
                        <a:t>施設の管理</a:t>
                      </a:r>
                    </a:p>
                  </a:txBody>
                  <a:tcPr marL="99060" marR="99060">
                    <a:solidFill>
                      <a:srgbClr val="00B050"/>
                    </a:solidFill>
                  </a:tcPr>
                </a:tc>
                <a:extLst>
                  <a:ext uri="{0D108BD9-81ED-4DB2-BD59-A6C34878D82A}">
                    <a16:rowId xmlns:a16="http://schemas.microsoft.com/office/drawing/2014/main" val="10000"/>
                  </a:ext>
                </a:extLst>
              </a:tr>
              <a:tr h="456808">
                <a:tc>
                  <a:txBody>
                    <a:bodyPr/>
                    <a:lstStyle/>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水道施設の運転管理</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水道施設の維持・修繕、点検</a:t>
                      </a:r>
                    </a:p>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給水装置の管理</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水質検査　　　　　　　　　　　　　　　　　　　　　　等</a:t>
                      </a:r>
                    </a:p>
                  </a:txBody>
                  <a:tcPr marL="99060" marR="99060">
                    <a:solidFill>
                      <a:srgbClr val="D1FFE7"/>
                    </a:solidFill>
                  </a:tcPr>
                </a:tc>
                <a:extLst>
                  <a:ext uri="{0D108BD9-81ED-4DB2-BD59-A6C34878D82A}">
                    <a16:rowId xmlns:a16="http://schemas.microsoft.com/office/drawing/2014/main" val="10001"/>
                  </a:ext>
                </a:extLst>
              </a:tr>
            </a:tbl>
          </a:graphicData>
        </a:graphic>
      </p:graphicFrame>
      <p:graphicFrame>
        <p:nvGraphicFramePr>
          <p:cNvPr id="14" name="表 13"/>
          <p:cNvGraphicFramePr>
            <a:graphicFrameLocks noGrp="1"/>
          </p:cNvGraphicFramePr>
          <p:nvPr>
            <p:extLst/>
          </p:nvPr>
        </p:nvGraphicFramePr>
        <p:xfrm>
          <a:off x="5031010" y="4709943"/>
          <a:ext cx="4056451" cy="1280160"/>
        </p:xfrm>
        <a:graphic>
          <a:graphicData uri="http://schemas.openxmlformats.org/drawingml/2006/table">
            <a:tbl>
              <a:tblPr firstRow="1" bandRow="1">
                <a:tableStyleId>{5C22544A-7EE6-4342-B048-85BDC9FD1C3A}</a:tableStyleId>
              </a:tblPr>
              <a:tblGrid>
                <a:gridCol w="4056451">
                  <a:extLst>
                    <a:ext uri="{9D8B030D-6E8A-4147-A177-3AD203B41FA5}">
                      <a16:colId xmlns:a16="http://schemas.microsoft.com/office/drawing/2014/main" val="20000"/>
                    </a:ext>
                  </a:extLst>
                </a:gridCol>
              </a:tblGrid>
              <a:tr h="0">
                <a:tc>
                  <a:txBody>
                    <a:bodyPr/>
                    <a:lstStyle/>
                    <a:p>
                      <a:pPr algn="ctr"/>
                      <a:r>
                        <a:rPr kumimoji="1" lang="ja-JP" altLang="en-US" sz="1600" dirty="0">
                          <a:solidFill>
                            <a:schemeClr val="bg1"/>
                          </a:solidFill>
                        </a:rPr>
                        <a:t>危機管理</a:t>
                      </a:r>
                    </a:p>
                  </a:txBody>
                  <a:tcPr marL="99060" marR="99060">
                    <a:solidFill>
                      <a:srgbClr val="00B050"/>
                    </a:solidFill>
                  </a:tcPr>
                </a:tc>
                <a:extLst>
                  <a:ext uri="{0D108BD9-81ED-4DB2-BD59-A6C34878D82A}">
                    <a16:rowId xmlns:a16="http://schemas.microsoft.com/office/drawing/2014/main" val="10000"/>
                  </a:ext>
                </a:extLst>
              </a:tr>
              <a:tr h="0">
                <a:tc>
                  <a:txBody>
                    <a:bodyPr/>
                    <a:lstStyle/>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災害・事故等への対策</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応急給水</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応急復旧</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72000" indent="-72000" algn="l">
                        <a:buFont typeface="Arial" panose="020B0604020202020204" pitchFamily="34" charset="0"/>
                        <a:buChar char="•"/>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被災水道事業者への応援　　　　　　　　　　　</a:t>
                      </a:r>
                      <a:r>
                        <a:rPr kumimoji="1" lang="ja-JP" altLang="en-US" sz="140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等</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marL="99060" marR="99060">
                    <a:solidFill>
                      <a:srgbClr val="D1FFE7"/>
                    </a:solidFill>
                  </a:tcPr>
                </a:tc>
                <a:extLst>
                  <a:ext uri="{0D108BD9-81ED-4DB2-BD59-A6C34878D82A}">
                    <a16:rowId xmlns:a16="http://schemas.microsoft.com/office/drawing/2014/main" val="10001"/>
                  </a:ext>
                </a:extLst>
              </a:tr>
            </a:tbl>
          </a:graphicData>
        </a:graphic>
      </p:graphicFrame>
      <p:sp>
        <p:nvSpPr>
          <p:cNvPr id="15" name="角丸四角形 14"/>
          <p:cNvSpPr/>
          <p:nvPr/>
        </p:nvSpPr>
        <p:spPr>
          <a:xfrm>
            <a:off x="703798" y="3197775"/>
            <a:ext cx="8580953" cy="2904232"/>
          </a:xfrm>
          <a:prstGeom prst="roundRect">
            <a:avLst>
              <a:gd name="adj" fmla="val 6841"/>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4114734" y="1268763"/>
            <a:ext cx="1832553" cy="584775"/>
          </a:xfrm>
          <a:prstGeom prst="rect">
            <a:avLst/>
          </a:prstGeom>
          <a:noFill/>
        </p:spPr>
        <p:txBody>
          <a:bodyPr wrap="none" rtlCol="0">
            <a:spAutoFit/>
          </a:bodyPr>
          <a:lstStyle/>
          <a:p>
            <a:pPr algn="ctr"/>
            <a:r>
              <a:rPr lang="ja-JP" altLang="en-US" sz="3200" b="1" dirty="0">
                <a:solidFill>
                  <a:prstClr val="black"/>
                </a:solidFill>
              </a:rPr>
              <a:t>水道事業</a:t>
            </a:r>
          </a:p>
        </p:txBody>
      </p:sp>
      <p:sp>
        <p:nvSpPr>
          <p:cNvPr id="18" name="テキスト ボックス 17"/>
          <p:cNvSpPr txBox="1"/>
          <p:nvPr/>
        </p:nvSpPr>
        <p:spPr>
          <a:xfrm>
            <a:off x="3221390" y="6161725"/>
            <a:ext cx="3592651" cy="297517"/>
          </a:xfrm>
          <a:prstGeom prst="rect">
            <a:avLst/>
          </a:prstGeom>
          <a:noFill/>
        </p:spPr>
        <p:txBody>
          <a:bodyPr wrap="none" rtlCol="0">
            <a:spAutoFit/>
          </a:bodyPr>
          <a:lstStyle/>
          <a:p>
            <a:pPr algn="ctr">
              <a:lnSpc>
                <a:spcPts val="1600"/>
              </a:lnSpc>
              <a:spcBef>
                <a:spcPts val="600"/>
              </a:spcBef>
            </a:pPr>
            <a:r>
              <a:rPr lang="zh-TW" altLang="en-US" b="1" dirty="0">
                <a:solidFill>
                  <a:srgbClr val="FF0000"/>
                </a:solidFill>
                <a:latin typeface="ＭＳ Ｐゴシック" panose="020B0600070205080204" pitchFamily="50" charset="-128"/>
                <a:ea typeface="ＭＳ Ｐゴシック" panose="020B0600070205080204" pitchFamily="50" charset="-128"/>
              </a:rPr>
              <a:t>水道施設運営権者</a:t>
            </a:r>
            <a:r>
              <a:rPr lang="ja-JP" altLang="en-US" b="1" dirty="0">
                <a:solidFill>
                  <a:srgbClr val="FF0000"/>
                </a:solidFill>
                <a:latin typeface="ＭＳ Ｐゴシック" panose="020B0600070205080204" pitchFamily="50" charset="-128"/>
              </a:rPr>
              <a:t>　</a:t>
            </a:r>
            <a:r>
              <a:rPr lang="zh-TW" altLang="en-US" b="1" dirty="0">
                <a:solidFill>
                  <a:srgbClr val="FF0000"/>
                </a:solidFill>
                <a:latin typeface="ＭＳ Ｐゴシック" panose="020B0600070205080204" pitchFamily="50" charset="-128"/>
                <a:ea typeface="ＭＳ Ｐゴシック" panose="020B0600070205080204" pitchFamily="50" charset="-128"/>
              </a:rPr>
              <a:t>実施可能範囲</a:t>
            </a:r>
          </a:p>
        </p:txBody>
      </p:sp>
      <p:sp>
        <p:nvSpPr>
          <p:cNvPr id="20" name="テキスト ボックス 19"/>
          <p:cNvSpPr txBox="1"/>
          <p:nvPr/>
        </p:nvSpPr>
        <p:spPr>
          <a:xfrm>
            <a:off x="1215266" y="6443854"/>
            <a:ext cx="7595349" cy="297517"/>
          </a:xfrm>
          <a:prstGeom prst="rect">
            <a:avLst/>
          </a:prstGeom>
          <a:noFill/>
        </p:spPr>
        <p:txBody>
          <a:bodyPr wrap="none" rtlCol="0">
            <a:spAutoFit/>
          </a:bodyPr>
          <a:lstStyle/>
          <a:p>
            <a:pPr algn="ctr">
              <a:lnSpc>
                <a:spcPts val="1600"/>
              </a:lnSpc>
            </a:pPr>
            <a:r>
              <a:rPr lang="en-US" altLang="ja-JP" sz="1000" b="1" dirty="0">
                <a:solidFill>
                  <a:srgbClr val="FF0000"/>
                </a:solidFill>
                <a:latin typeface="ＭＳ Ｐゴシック" panose="020B0600070205080204" pitchFamily="50" charset="-128"/>
              </a:rPr>
              <a:t>※1</a:t>
            </a:r>
            <a:r>
              <a:rPr lang="ja-JP" altLang="en-US" sz="1000" b="1" dirty="0">
                <a:solidFill>
                  <a:srgbClr val="FF0000"/>
                </a:solidFill>
                <a:latin typeface="ＭＳ Ｐゴシック" panose="020B0600070205080204" pitchFamily="50" charset="-128"/>
              </a:rPr>
              <a:t>：運営権を設定した水道施設の全面更新（全面除却し再整備）は除く　　　</a:t>
            </a:r>
            <a:r>
              <a:rPr lang="en-US" altLang="ja-JP" sz="1000" b="1" dirty="0">
                <a:solidFill>
                  <a:srgbClr val="FF0000"/>
                </a:solidFill>
                <a:latin typeface="ＭＳ Ｐゴシック" panose="020B0600070205080204" pitchFamily="50" charset="-128"/>
              </a:rPr>
              <a:t>※2</a:t>
            </a:r>
            <a:r>
              <a:rPr lang="ja-JP" altLang="en-US" sz="1000" b="1" dirty="0">
                <a:solidFill>
                  <a:srgbClr val="FF0000"/>
                </a:solidFill>
                <a:latin typeface="ＭＳ Ｐゴシック" panose="020B0600070205080204" pitchFamily="50" charset="-128"/>
              </a:rPr>
              <a:t>：条例で定められた範囲での利用料金の設定・収受に限る</a:t>
            </a:r>
          </a:p>
        </p:txBody>
      </p:sp>
      <p:sp>
        <p:nvSpPr>
          <p:cNvPr id="22" name="AutoShape 5"/>
          <p:cNvSpPr>
            <a:spLocks noChangeArrowheads="1"/>
          </p:cNvSpPr>
          <p:nvPr/>
        </p:nvSpPr>
        <p:spPr bwMode="auto">
          <a:xfrm>
            <a:off x="-15552" y="-27384"/>
            <a:ext cx="9906000" cy="576262"/>
          </a:xfrm>
          <a:prstGeom prst="roundRect">
            <a:avLst>
              <a:gd name="adj" fmla="val 0"/>
            </a:avLst>
          </a:prstGeom>
          <a:solidFill>
            <a:srgbClr val="002060"/>
          </a:solidFill>
          <a:ln w="25400" cap="flat" cmpd="sng" algn="ctr">
            <a:solidFill>
              <a:srgbClr val="002060"/>
            </a:solidFill>
            <a:prstDash val="solid"/>
          </a:ln>
          <a:effectLst/>
        </p:spPr>
        <p:txBody>
          <a:bodyPr rtlCol="0" anchor="ctr"/>
          <a:lstStyle/>
          <a:p>
            <a:pPr algn="ctr"/>
            <a:r>
              <a:rPr lang="ja-JP" altLang="en-US" sz="2800" b="1" dirty="0">
                <a:solidFill>
                  <a:prstClr val="white"/>
                </a:solidFill>
                <a:latin typeface="+mj-ea"/>
              </a:rPr>
              <a:t>水道施設運営権者の業務範囲について</a:t>
            </a:r>
          </a:p>
        </p:txBody>
      </p:sp>
      <p:sp>
        <p:nvSpPr>
          <p:cNvPr id="19" name="テキスト ボックス 18"/>
          <p:cNvSpPr txBox="1"/>
          <p:nvPr/>
        </p:nvSpPr>
        <p:spPr>
          <a:xfrm>
            <a:off x="58233" y="719049"/>
            <a:ext cx="9789538" cy="501291"/>
          </a:xfrm>
          <a:prstGeom prst="rect">
            <a:avLst/>
          </a:prstGeom>
          <a:noFill/>
          <a:ln w="66675" cmpd="dbl">
            <a:solidFill>
              <a:schemeClr val="tx1"/>
            </a:solidFill>
          </a:ln>
        </p:spPr>
        <p:txBody>
          <a:bodyPr wrap="square" rtlCol="0" anchor="ctr">
            <a:spAutoFit/>
          </a:bodyPr>
          <a:lstStyle/>
          <a:p>
            <a:pPr algn="ctr">
              <a:lnSpc>
                <a:spcPct val="150000"/>
              </a:lnSpc>
            </a:pPr>
            <a:r>
              <a:rPr lang="ja-JP" altLang="en-US" sz="2000" dirty="0">
                <a:solidFill>
                  <a:prstClr val="black"/>
                </a:solidFill>
              </a:rPr>
              <a:t>具体的な業務範囲は、個々の実施契約によって個別具体的に定められることとなる。</a:t>
            </a:r>
            <a:endParaRPr lang="en-US" altLang="ja-JP" sz="2000" dirty="0">
              <a:solidFill>
                <a:prstClr val="black"/>
              </a:solidFill>
            </a:endParaRPr>
          </a:p>
        </p:txBody>
      </p:sp>
      <p:sp>
        <p:nvSpPr>
          <p:cNvPr id="21"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58</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949026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450166" y="836712"/>
            <a:ext cx="9315626" cy="828113"/>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360000" indent="-285750">
              <a:lnSpc>
                <a:spcPct val="120000"/>
              </a:lnSpc>
              <a:buFont typeface="Wingdings" panose="05000000000000000000" pitchFamily="2" charset="2"/>
              <a:buChar char="l"/>
            </a:pPr>
            <a:r>
              <a:rPr lang="ja-JP" altLang="en-US" sz="1600" dirty="0">
                <a:solidFill>
                  <a:schemeClr val="tx1"/>
                </a:solidFill>
                <a:latin typeface="+mn-ea"/>
              </a:rPr>
              <a:t>地方公共団体は、</a:t>
            </a:r>
            <a:r>
              <a:rPr lang="ja-JP" altLang="en-US" sz="1600" dirty="0">
                <a:solidFill>
                  <a:schemeClr val="tx1"/>
                </a:solidFill>
                <a:effectLst/>
                <a:latin typeface="+mj-ea"/>
              </a:rPr>
              <a:t>実施方針や要求水準書</a:t>
            </a:r>
            <a:r>
              <a:rPr lang="ja-JP" altLang="en-US" sz="1600" dirty="0">
                <a:solidFill>
                  <a:schemeClr val="tx1"/>
                </a:solidFill>
                <a:latin typeface="+mj-ea"/>
              </a:rPr>
              <a:t>を作成し、それらを</a:t>
            </a:r>
            <a:r>
              <a:rPr lang="ja-JP" altLang="en-US" sz="1600" dirty="0">
                <a:solidFill>
                  <a:schemeClr val="tx1"/>
                </a:solidFill>
                <a:effectLst/>
                <a:latin typeface="+mj-ea"/>
              </a:rPr>
              <a:t>満たす提案をした民間</a:t>
            </a:r>
            <a:r>
              <a:rPr lang="ja-JP" altLang="en-US" sz="1600" dirty="0">
                <a:solidFill>
                  <a:schemeClr val="tx1"/>
                </a:solidFill>
                <a:effectLst/>
              </a:rPr>
              <a:t>事業者を選定</a:t>
            </a:r>
            <a:r>
              <a:rPr lang="ja-JP" altLang="en-US" sz="1600" dirty="0">
                <a:solidFill>
                  <a:schemeClr val="tx1"/>
                </a:solidFill>
                <a:effectLst/>
                <a:latin typeface="+mj-ea"/>
              </a:rPr>
              <a:t>　</a:t>
            </a:r>
          </a:p>
          <a:p>
            <a:pPr marL="360000" indent="-285750">
              <a:lnSpc>
                <a:spcPct val="120000"/>
              </a:lnSpc>
              <a:buFont typeface="Wingdings" panose="05000000000000000000" pitchFamily="2" charset="2"/>
              <a:buChar char="l"/>
            </a:pPr>
            <a:r>
              <a:rPr lang="ja-JP" altLang="en-US" sz="1600" dirty="0">
                <a:solidFill>
                  <a:schemeClr val="tx1"/>
                </a:solidFill>
                <a:effectLst/>
                <a:latin typeface="+mj-ea"/>
                <a:ea typeface="+mj-ea"/>
              </a:rPr>
              <a:t>国等は、</a:t>
            </a:r>
            <a:r>
              <a:rPr lang="ja-JP" altLang="en-US" sz="1600" dirty="0">
                <a:solidFill>
                  <a:schemeClr val="tx1"/>
                </a:solidFill>
                <a:effectLst/>
                <a:latin typeface="+mj-ea"/>
              </a:rPr>
              <a:t>事業計画の確実性・合理性</a:t>
            </a:r>
            <a:r>
              <a:rPr lang="ja-JP" altLang="en-US" sz="1600" dirty="0">
                <a:solidFill>
                  <a:schemeClr val="tx1"/>
                </a:solidFill>
                <a:effectLst/>
                <a:latin typeface="+mj-ea"/>
                <a:ea typeface="+mj-ea"/>
              </a:rPr>
              <a:t>を審査</a:t>
            </a:r>
            <a:r>
              <a:rPr lang="ja-JP" altLang="en-US" sz="1600" dirty="0">
                <a:solidFill>
                  <a:schemeClr val="tx1"/>
                </a:solidFill>
                <a:latin typeface="+mj-ea"/>
                <a:ea typeface="+mj-ea"/>
              </a:rPr>
              <a:t>した上で許可</a:t>
            </a:r>
            <a:r>
              <a:rPr lang="ja-JP" altLang="en-US" sz="1600" dirty="0">
                <a:solidFill>
                  <a:srgbClr val="FF0000"/>
                </a:solidFill>
                <a:latin typeface="+mj-ea"/>
                <a:ea typeface="+mj-ea"/>
              </a:rPr>
              <a:t>（水道法）</a:t>
            </a:r>
            <a:endParaRPr lang="en-US" altLang="ja-JP" sz="1600" dirty="0">
              <a:solidFill>
                <a:srgbClr val="FF0000"/>
              </a:solidFill>
              <a:latin typeface="+mj-ea"/>
              <a:ea typeface="+mj-ea"/>
            </a:endParaRPr>
          </a:p>
        </p:txBody>
      </p:sp>
      <p:sp>
        <p:nvSpPr>
          <p:cNvPr id="18" name="角丸四角形 17"/>
          <p:cNvSpPr/>
          <p:nvPr/>
        </p:nvSpPr>
        <p:spPr>
          <a:xfrm>
            <a:off x="330898" y="620728"/>
            <a:ext cx="3765323" cy="36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事業計画の確実性・合理性</a:t>
            </a:r>
          </a:p>
        </p:txBody>
      </p:sp>
      <p:sp>
        <p:nvSpPr>
          <p:cNvPr id="19" name="正方形/長方形 18"/>
          <p:cNvSpPr/>
          <p:nvPr/>
        </p:nvSpPr>
        <p:spPr>
          <a:xfrm>
            <a:off x="450166" y="1930462"/>
            <a:ext cx="9315626" cy="1138498"/>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284400" indent="-285750">
              <a:lnSpc>
                <a:spcPct val="120000"/>
              </a:lnSpc>
              <a:buFont typeface="Wingdings" panose="05000000000000000000" pitchFamily="2" charset="2"/>
              <a:buChar char="l"/>
            </a:pPr>
            <a:r>
              <a:rPr lang="ja-JP" altLang="en-US" sz="1600" dirty="0">
                <a:solidFill>
                  <a:schemeClr val="tx1"/>
                </a:solidFill>
                <a:effectLst/>
              </a:rPr>
              <a:t>地方公共団体は、水道施設の利用料金の範囲等を条例で規定</a:t>
            </a:r>
            <a:r>
              <a:rPr lang="ja-JP" altLang="en-US" sz="1600" dirty="0">
                <a:solidFill>
                  <a:srgbClr val="00B0F0"/>
                </a:solidFill>
                <a:effectLst/>
              </a:rPr>
              <a:t>（ＰＦＩ法）</a:t>
            </a:r>
            <a:endParaRPr lang="en-US" altLang="ja-JP" sz="1600" dirty="0">
              <a:solidFill>
                <a:srgbClr val="00B0F0"/>
              </a:solidFill>
              <a:effectLst/>
            </a:endParaRPr>
          </a:p>
          <a:p>
            <a:pPr marL="284400" indent="-285750">
              <a:lnSpc>
                <a:spcPct val="120000"/>
              </a:lnSpc>
              <a:buFont typeface="Wingdings" panose="05000000000000000000" pitchFamily="2" charset="2"/>
              <a:buChar char="l"/>
            </a:pPr>
            <a:r>
              <a:rPr lang="ja-JP" altLang="en-US" sz="1600" dirty="0">
                <a:solidFill>
                  <a:schemeClr val="tx1"/>
                </a:solidFill>
                <a:effectLst/>
              </a:rPr>
              <a:t>運営権者は、条例の範囲内で利用料金を設定</a:t>
            </a:r>
            <a:r>
              <a:rPr lang="ja-JP" altLang="en-US" sz="1600" dirty="0">
                <a:solidFill>
                  <a:srgbClr val="00B0F0"/>
                </a:solidFill>
                <a:effectLst/>
              </a:rPr>
              <a:t>（ＰＦＩ法）</a:t>
            </a:r>
            <a:endParaRPr lang="en-US" altLang="ja-JP" sz="1600" dirty="0">
              <a:solidFill>
                <a:srgbClr val="00B0F0"/>
              </a:solidFill>
              <a:effectLst/>
            </a:endParaRPr>
          </a:p>
          <a:p>
            <a:pPr marL="284400" indent="-285750">
              <a:lnSpc>
                <a:spcPct val="120000"/>
              </a:lnSpc>
              <a:buFont typeface="Wingdings" panose="05000000000000000000" pitchFamily="2" charset="2"/>
              <a:buChar char="l"/>
            </a:pPr>
            <a:r>
              <a:rPr lang="ja-JP" altLang="en-US" sz="1600" dirty="0">
                <a:solidFill>
                  <a:schemeClr val="tx1"/>
                </a:solidFill>
                <a:effectLst/>
                <a:latin typeface="+mn-ea"/>
              </a:rPr>
              <a:t>国等は、</a:t>
            </a:r>
            <a:r>
              <a:rPr lang="ja-JP" altLang="en-US" sz="1600" dirty="0">
                <a:solidFill>
                  <a:schemeClr val="tx1"/>
                </a:solidFill>
                <a:effectLst/>
              </a:rPr>
              <a:t>原価を適切に算定して利用料金を設定しているか審査</a:t>
            </a:r>
            <a:r>
              <a:rPr lang="ja-JP" altLang="en-US" sz="1600" dirty="0">
                <a:solidFill>
                  <a:schemeClr val="tx1"/>
                </a:solidFill>
                <a:latin typeface="+mn-ea"/>
              </a:rPr>
              <a:t>した上で許可</a:t>
            </a:r>
            <a:r>
              <a:rPr lang="ja-JP" altLang="en-US" sz="1600" dirty="0">
                <a:solidFill>
                  <a:srgbClr val="FF0000"/>
                </a:solidFill>
                <a:latin typeface="+mn-ea"/>
              </a:rPr>
              <a:t>（水道法）</a:t>
            </a:r>
            <a:r>
              <a:rPr lang="ja-JP" altLang="en-US" dirty="0">
                <a:solidFill>
                  <a:srgbClr val="FF0000"/>
                </a:solidFill>
                <a:latin typeface="+mn-ea"/>
              </a:rPr>
              <a:t>　</a:t>
            </a:r>
            <a:r>
              <a:rPr lang="ja-JP" altLang="en-US" dirty="0">
                <a:solidFill>
                  <a:schemeClr val="tx1"/>
                </a:solidFill>
                <a:latin typeface="+mn-ea"/>
              </a:rPr>
              <a:t>　　　　　　　　　　　　　　　　　　　　　　　　　　　　　　　　　　　　　　　　　　　　　</a:t>
            </a:r>
            <a:r>
              <a:rPr lang="ja-JP" altLang="en-US" dirty="0">
                <a:solidFill>
                  <a:srgbClr val="FF0000"/>
                </a:solidFill>
                <a:latin typeface="+mj-ea"/>
              </a:rPr>
              <a:t>　　　　　　　　　　　　　　　　　　　　　　　　　　　　　　　　　　　　　　　　　　　　　　　　　　　　　　　　　　　　　　　　　　　　　　　　　　　　　　　　　　　　　　　　　　</a:t>
            </a:r>
            <a:endParaRPr lang="en-US" altLang="ja-JP" dirty="0">
              <a:solidFill>
                <a:schemeClr val="tx1"/>
              </a:solidFill>
              <a:latin typeface="+mn-ea"/>
            </a:endParaRPr>
          </a:p>
        </p:txBody>
      </p:sp>
      <p:sp>
        <p:nvSpPr>
          <p:cNvPr id="20" name="角丸四角形 19"/>
          <p:cNvSpPr/>
          <p:nvPr/>
        </p:nvSpPr>
        <p:spPr>
          <a:xfrm>
            <a:off x="330897" y="1721375"/>
            <a:ext cx="3765323" cy="3525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料金の設定</a:t>
            </a:r>
            <a:endParaRPr kumimoji="1" lang="ja-JP" altLang="en-US" dirty="0"/>
          </a:p>
        </p:txBody>
      </p:sp>
      <p:sp>
        <p:nvSpPr>
          <p:cNvPr id="21" name="正方形/長方形 20"/>
          <p:cNvSpPr/>
          <p:nvPr/>
        </p:nvSpPr>
        <p:spPr>
          <a:xfrm>
            <a:off x="450166" y="3306191"/>
            <a:ext cx="9315626" cy="3479531"/>
          </a:xfrm>
          <a:prstGeom prst="rect">
            <a:avLst/>
          </a:prstGeom>
          <a:solidFill>
            <a:schemeClr val="tx1">
              <a:alpha val="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0000" indent="-285750">
              <a:lnSpc>
                <a:spcPct val="120000"/>
              </a:lnSpc>
              <a:buFont typeface="Wingdings" panose="05000000000000000000" pitchFamily="2" charset="2"/>
              <a:buChar char="l"/>
            </a:pPr>
            <a:endParaRPr lang="en-US" altLang="ja-JP" sz="1000" dirty="0">
              <a:solidFill>
                <a:schemeClr val="tx1"/>
              </a:solidFill>
              <a:effectLst>
                <a:glow rad="101600">
                  <a:srgbClr val="FFFF00">
                    <a:alpha val="80000"/>
                  </a:srgbClr>
                </a:glow>
              </a:effectLst>
              <a:latin typeface="+mn-ea"/>
            </a:endParaRPr>
          </a:p>
          <a:p>
            <a:pPr marL="360000" indent="-285750">
              <a:lnSpc>
                <a:spcPct val="120000"/>
              </a:lnSpc>
              <a:buFont typeface="Wingdings" panose="05000000000000000000" pitchFamily="2" charset="2"/>
              <a:buChar char="l"/>
            </a:pPr>
            <a:r>
              <a:rPr lang="ja-JP" altLang="en-US" sz="1600" dirty="0">
                <a:solidFill>
                  <a:schemeClr val="tx1"/>
                </a:solidFill>
                <a:effectLst/>
                <a:latin typeface="+mn-ea"/>
              </a:rPr>
              <a:t>地方公共団体は、運営権者に対し業務・経理の状況のモニタリング等を実施</a:t>
            </a:r>
            <a:r>
              <a:rPr lang="ja-JP" altLang="en-US" sz="1600" dirty="0">
                <a:solidFill>
                  <a:srgbClr val="00B0F0"/>
                </a:solidFill>
                <a:effectLst/>
                <a:latin typeface="+mn-ea"/>
              </a:rPr>
              <a:t>（</a:t>
            </a:r>
            <a:r>
              <a:rPr lang="en-US" altLang="ja-JP" sz="1600" dirty="0">
                <a:solidFill>
                  <a:srgbClr val="00B0F0"/>
                </a:solidFill>
                <a:effectLst/>
                <a:latin typeface="+mn-ea"/>
              </a:rPr>
              <a:t>PFI</a:t>
            </a:r>
            <a:r>
              <a:rPr lang="ja-JP" altLang="en-US" sz="1600" dirty="0">
                <a:solidFill>
                  <a:srgbClr val="00B0F0"/>
                </a:solidFill>
                <a:effectLst/>
                <a:latin typeface="+mn-ea"/>
              </a:rPr>
              <a:t>法）</a:t>
            </a:r>
          </a:p>
          <a:p>
            <a:pPr marL="360000" indent="-285750">
              <a:lnSpc>
                <a:spcPct val="120000"/>
              </a:lnSpc>
              <a:buFont typeface="Wingdings" panose="05000000000000000000" pitchFamily="2" charset="2"/>
              <a:buChar char="l"/>
            </a:pPr>
            <a:r>
              <a:rPr lang="ja-JP" altLang="en-US" sz="1600" dirty="0">
                <a:solidFill>
                  <a:schemeClr val="tx1"/>
                </a:solidFill>
                <a:effectLst/>
                <a:latin typeface="+mn-ea"/>
              </a:rPr>
              <a:t>国等は、地方公共団体のモニタリング体制を確認した上で許可</a:t>
            </a:r>
            <a:r>
              <a:rPr lang="ja-JP" altLang="en-US" sz="1600" dirty="0">
                <a:solidFill>
                  <a:srgbClr val="FF0000"/>
                </a:solidFill>
                <a:effectLst/>
                <a:latin typeface="+mn-ea"/>
              </a:rPr>
              <a:t>（水道法）</a:t>
            </a:r>
            <a:endParaRPr lang="en-US" altLang="ja-JP" sz="1600" dirty="0">
              <a:solidFill>
                <a:srgbClr val="FF0000"/>
              </a:solidFill>
              <a:effectLst/>
              <a:latin typeface="+mn-ea"/>
            </a:endParaRPr>
          </a:p>
          <a:p>
            <a:pPr marL="360000" indent="-285750">
              <a:lnSpc>
                <a:spcPct val="120000"/>
              </a:lnSpc>
              <a:buFont typeface="Wingdings" panose="05000000000000000000" pitchFamily="2" charset="2"/>
              <a:buChar char="l"/>
            </a:pPr>
            <a:r>
              <a:rPr lang="ja-JP" altLang="en-US" sz="1600" dirty="0">
                <a:solidFill>
                  <a:schemeClr val="tx1"/>
                </a:solidFill>
                <a:effectLst/>
                <a:latin typeface="+mn-ea"/>
              </a:rPr>
              <a:t>国等は、地方公共団体及び運営権者に対し、必要に応じ報告徴収・立入検査等を実施</a:t>
            </a:r>
            <a:r>
              <a:rPr lang="ja-JP" altLang="en-US" sz="1600" dirty="0">
                <a:solidFill>
                  <a:srgbClr val="FF0000"/>
                </a:solidFill>
                <a:effectLst/>
                <a:latin typeface="+mn-ea"/>
              </a:rPr>
              <a:t>（水道法）</a:t>
            </a:r>
            <a:endParaRPr lang="en-US" altLang="ja-JP" sz="1600" dirty="0">
              <a:solidFill>
                <a:schemeClr val="tx1"/>
              </a:solidFill>
              <a:effectLst/>
              <a:latin typeface="+mn-ea"/>
            </a:endParaRPr>
          </a:p>
          <a:p>
            <a:pPr marL="360000" indent="-285750">
              <a:lnSpc>
                <a:spcPct val="120000"/>
              </a:lnSpc>
              <a:buFont typeface="Wingdings" panose="05000000000000000000" pitchFamily="2" charset="2"/>
              <a:buChar char="l"/>
            </a:pPr>
            <a:endParaRPr lang="en-US" altLang="ja-JP" sz="1600" dirty="0">
              <a:solidFill>
                <a:schemeClr val="tx1"/>
              </a:solidFill>
              <a:effectLst/>
              <a:latin typeface="+mn-ea"/>
            </a:endParaRPr>
          </a:p>
          <a:p>
            <a:pPr marL="360000" indent="-285750">
              <a:lnSpc>
                <a:spcPct val="120000"/>
              </a:lnSpc>
              <a:buFont typeface="Wingdings" panose="05000000000000000000" pitchFamily="2" charset="2"/>
              <a:buChar char="l"/>
            </a:pPr>
            <a:endParaRPr lang="en-US" altLang="ja-JP" sz="1600" dirty="0">
              <a:solidFill>
                <a:schemeClr val="tx1"/>
              </a:solidFill>
              <a:latin typeface="+mn-ea"/>
            </a:endParaRPr>
          </a:p>
          <a:p>
            <a:pPr marL="360000" indent="-285750">
              <a:lnSpc>
                <a:spcPct val="120000"/>
              </a:lnSpc>
              <a:buFont typeface="Wingdings" panose="05000000000000000000" pitchFamily="2" charset="2"/>
              <a:buChar char="l"/>
            </a:pPr>
            <a:endParaRPr lang="en-US" altLang="ja-JP" sz="1600" dirty="0">
              <a:solidFill>
                <a:schemeClr val="tx1"/>
              </a:solidFill>
              <a:latin typeface="+mn-ea"/>
            </a:endParaRPr>
          </a:p>
          <a:p>
            <a:pPr marL="360000" indent="-285750">
              <a:lnSpc>
                <a:spcPct val="120000"/>
              </a:lnSpc>
              <a:buFont typeface="Wingdings" panose="05000000000000000000" pitchFamily="2" charset="2"/>
              <a:buChar char="l"/>
            </a:pPr>
            <a:endParaRPr lang="en-US" altLang="ja-JP" sz="1600" dirty="0">
              <a:solidFill>
                <a:schemeClr val="tx1"/>
              </a:solidFill>
              <a:latin typeface="+mn-ea"/>
            </a:endParaRPr>
          </a:p>
          <a:p>
            <a:pPr marL="360000" indent="-285750">
              <a:lnSpc>
                <a:spcPct val="120000"/>
              </a:lnSpc>
              <a:buFont typeface="Wingdings" panose="05000000000000000000" pitchFamily="2" charset="2"/>
              <a:buChar char="l"/>
            </a:pPr>
            <a:endParaRPr lang="en-US" altLang="ja-JP" sz="1600" dirty="0">
              <a:solidFill>
                <a:schemeClr val="tx1"/>
              </a:solidFill>
              <a:latin typeface="+mn-ea"/>
            </a:endParaRPr>
          </a:p>
          <a:p>
            <a:pPr marL="360000" indent="-285750">
              <a:lnSpc>
                <a:spcPct val="120000"/>
              </a:lnSpc>
              <a:buFont typeface="Wingdings" panose="05000000000000000000" pitchFamily="2" charset="2"/>
              <a:buChar char="l"/>
            </a:pPr>
            <a:endParaRPr lang="en-US" altLang="ja-JP" sz="1600" dirty="0">
              <a:solidFill>
                <a:schemeClr val="tx1"/>
              </a:solidFill>
              <a:latin typeface="+mn-ea"/>
            </a:endParaRPr>
          </a:p>
          <a:p>
            <a:pPr marL="360000" indent="-285750">
              <a:lnSpc>
                <a:spcPct val="120000"/>
              </a:lnSpc>
              <a:buFont typeface="Wingdings" panose="05000000000000000000" pitchFamily="2" charset="2"/>
              <a:buChar char="l"/>
            </a:pPr>
            <a:endParaRPr lang="en-US" altLang="ja-JP" sz="1600" dirty="0">
              <a:solidFill>
                <a:schemeClr val="tx1"/>
              </a:solidFill>
              <a:latin typeface="+mn-ea"/>
            </a:endParaRPr>
          </a:p>
          <a:p>
            <a:pPr marL="360000" indent="-285750">
              <a:lnSpc>
                <a:spcPct val="120000"/>
              </a:lnSpc>
              <a:buFont typeface="Wingdings" panose="05000000000000000000" pitchFamily="2" charset="2"/>
              <a:buChar char="l"/>
            </a:pPr>
            <a:endParaRPr lang="en-US" altLang="ja-JP" sz="1600" dirty="0">
              <a:solidFill>
                <a:schemeClr val="tx1"/>
              </a:solidFill>
              <a:latin typeface="+mn-ea"/>
            </a:endParaRPr>
          </a:p>
        </p:txBody>
      </p:sp>
      <p:cxnSp>
        <p:nvCxnSpPr>
          <p:cNvPr id="23" name="直線矢印コネクタ 22"/>
          <p:cNvCxnSpPr>
            <a:endCxn id="7" idx="1"/>
          </p:cNvCxnSpPr>
          <p:nvPr/>
        </p:nvCxnSpPr>
        <p:spPr>
          <a:xfrm>
            <a:off x="3538497" y="5068126"/>
            <a:ext cx="523736" cy="22653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450166" y="4486379"/>
            <a:ext cx="10573018" cy="2296440"/>
            <a:chOff x="-1295292" y="2917151"/>
            <a:chExt cx="14179459" cy="3515582"/>
          </a:xfrm>
        </p:grpSpPr>
        <p:sp>
          <p:nvSpPr>
            <p:cNvPr id="7" name="正方形/長方形 6"/>
            <p:cNvSpPr/>
            <p:nvPr/>
          </p:nvSpPr>
          <p:spPr>
            <a:xfrm>
              <a:off x="3548844" y="3493214"/>
              <a:ext cx="2730000" cy="1322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zh-TW"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民間事業者</a:t>
              </a:r>
              <a:endParaRPr lang="en-US" altLang="zh-TW"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zh-TW"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運営権者</a:t>
              </a:r>
              <a:r>
                <a:rPr lang="zh-TW"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正方形/長方形 7"/>
            <p:cNvSpPr/>
            <p:nvPr/>
          </p:nvSpPr>
          <p:spPr>
            <a:xfrm>
              <a:off x="116463" y="2917351"/>
              <a:ext cx="2730000" cy="1322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国又は都道府県</a:t>
              </a:r>
              <a:endParaRPr lang="en-US" altLang="ja-JP"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（認可・許可権者）</a:t>
              </a:r>
              <a:endParaRPr lang="en-US" altLang="ja-JP"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 name="正方形/長方形 8"/>
            <p:cNvSpPr/>
            <p:nvPr/>
          </p:nvSpPr>
          <p:spPr>
            <a:xfrm>
              <a:off x="7084971" y="2917151"/>
              <a:ext cx="2704566" cy="1322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地方公共団体</a:t>
              </a:r>
              <a:endParaRPr lang="en-US" altLang="ja-JP"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（水道事業者かつ</a:t>
              </a:r>
              <a:endParaRPr lang="en-US" altLang="ja-JP"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施設管理者）</a:t>
              </a:r>
              <a:endParaRPr lang="en-US" altLang="ja-JP"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52" name="直線矢印コネクタ 51"/>
            <p:cNvCxnSpPr/>
            <p:nvPr/>
          </p:nvCxnSpPr>
          <p:spPr>
            <a:xfrm flipH="1">
              <a:off x="6266483" y="3807739"/>
              <a:ext cx="818487" cy="346794"/>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6385139" y="4398849"/>
              <a:ext cx="6499028" cy="1790446"/>
            </a:xfrm>
            <a:prstGeom prst="rect">
              <a:avLst/>
            </a:prstGeom>
            <a:noFill/>
          </p:spPr>
          <p:txBody>
            <a:bodyPr wrap="square" rtlCol="0">
              <a:spAutoFit/>
            </a:bodyPr>
            <a:lstStyle/>
            <a:p>
              <a:r>
                <a:rPr lang="ja-JP" altLang="en-US" sz="1400" b="1" dirty="0">
                  <a:solidFill>
                    <a:srgbClr val="00B0F0"/>
                  </a:solidFill>
                  <a:latin typeface="+mn-ea"/>
                  <a:cs typeface="メイリオ" panose="020B0604030504040204" pitchFamily="50" charset="-128"/>
                </a:rPr>
                <a:t>（</a:t>
              </a:r>
              <a:r>
                <a:rPr lang="en-US" altLang="ja-JP" sz="1400" b="1" dirty="0">
                  <a:solidFill>
                    <a:srgbClr val="00B0F0"/>
                  </a:solidFill>
                  <a:latin typeface="+mn-ea"/>
                  <a:cs typeface="メイリオ" panose="020B0604030504040204" pitchFamily="50" charset="-128"/>
                </a:rPr>
                <a:t>PFI</a:t>
              </a:r>
              <a:r>
                <a:rPr lang="ja-JP" altLang="en-US" sz="1400" b="1" dirty="0">
                  <a:solidFill>
                    <a:srgbClr val="00B0F0"/>
                  </a:solidFill>
                  <a:latin typeface="+mn-ea"/>
                  <a:cs typeface="メイリオ" panose="020B0604030504040204" pitchFamily="50" charset="-128"/>
                </a:rPr>
                <a:t>法に基づくモニタリング等）</a:t>
              </a:r>
              <a:endParaRPr lang="en-US" altLang="ja-JP" sz="1400" dirty="0">
                <a:solidFill>
                  <a:srgbClr val="00B0F0"/>
                </a:solidFill>
                <a:latin typeface="+mn-ea"/>
                <a:cs typeface="メイリオ" panose="020B0604030504040204" pitchFamily="50" charset="-128"/>
              </a:endParaRPr>
            </a:p>
            <a:p>
              <a:r>
                <a:rPr lang="ja-JP" altLang="en-US" sz="1400" dirty="0">
                  <a:solidFill>
                    <a:srgbClr val="00B0F0"/>
                  </a:solidFill>
                  <a:latin typeface="+mn-ea"/>
                  <a:cs typeface="メイリオ" panose="020B0604030504040204" pitchFamily="50" charset="-128"/>
                </a:rPr>
                <a:t>・業務・経理の状況に関する報告の求め、</a:t>
              </a:r>
              <a:endParaRPr lang="en-US" altLang="ja-JP" sz="1400" dirty="0">
                <a:solidFill>
                  <a:srgbClr val="00B0F0"/>
                </a:solidFill>
                <a:latin typeface="+mn-ea"/>
                <a:cs typeface="メイリオ" panose="020B0604030504040204" pitchFamily="50" charset="-128"/>
              </a:endParaRPr>
            </a:p>
            <a:p>
              <a:r>
                <a:rPr lang="ja-JP" altLang="en-US" sz="1400" dirty="0">
                  <a:solidFill>
                    <a:srgbClr val="00B0F0"/>
                  </a:solidFill>
                  <a:latin typeface="+mn-ea"/>
                  <a:cs typeface="メイリオ" panose="020B0604030504040204" pitchFamily="50" charset="-128"/>
                </a:rPr>
                <a:t>　実地調査、必要な指示</a:t>
              </a:r>
              <a:endParaRPr lang="en-US" altLang="ja-JP" sz="1400" dirty="0">
                <a:solidFill>
                  <a:srgbClr val="00B0F0"/>
                </a:solidFill>
                <a:latin typeface="+mn-ea"/>
                <a:cs typeface="メイリオ" panose="020B0604030504040204" pitchFamily="50" charset="-128"/>
              </a:endParaRPr>
            </a:p>
            <a:p>
              <a:r>
                <a:rPr lang="ja-JP" altLang="en-US" sz="1400" dirty="0">
                  <a:solidFill>
                    <a:srgbClr val="00B0F0"/>
                  </a:solidFill>
                  <a:latin typeface="+mn-ea"/>
                  <a:cs typeface="メイリオ" panose="020B0604030504040204" pitchFamily="50" charset="-128"/>
                </a:rPr>
                <a:t>・</a:t>
              </a:r>
              <a:r>
                <a:rPr lang="ja-JP" altLang="ja-JP" sz="1400" dirty="0">
                  <a:solidFill>
                    <a:srgbClr val="00B0F0"/>
                  </a:solidFill>
                  <a:latin typeface="+mn-ea"/>
                  <a:cs typeface="メイリオ" panose="020B0604030504040204" pitchFamily="50" charset="-128"/>
                </a:rPr>
                <a:t>運営権の取消し</a:t>
              </a:r>
              <a:endParaRPr lang="en-US" altLang="ja-JP" sz="1400" dirty="0">
                <a:solidFill>
                  <a:srgbClr val="00B0F0"/>
                </a:solidFill>
                <a:latin typeface="+mn-ea"/>
                <a:cs typeface="メイリオ" panose="020B0604030504040204" pitchFamily="50" charset="-128"/>
              </a:endParaRPr>
            </a:p>
            <a:p>
              <a:r>
                <a:rPr lang="ja-JP" altLang="en-US" sz="1400" dirty="0">
                  <a:solidFill>
                    <a:srgbClr val="00B0F0"/>
                  </a:solidFill>
                  <a:latin typeface="+mn-ea"/>
                  <a:cs typeface="メイリオ" panose="020B0604030504040204" pitchFamily="50" charset="-128"/>
                </a:rPr>
                <a:t>・運営権の行使の停止</a:t>
              </a:r>
              <a:endParaRPr lang="en-US" altLang="ja-JP" sz="1400" dirty="0">
                <a:solidFill>
                  <a:srgbClr val="00B0F0"/>
                </a:solidFill>
                <a:latin typeface="+mn-ea"/>
                <a:cs typeface="メイリオ" panose="020B0604030504040204" pitchFamily="50" charset="-128"/>
              </a:endParaRPr>
            </a:p>
          </p:txBody>
        </p:sp>
        <p:sp>
          <p:nvSpPr>
            <p:cNvPr id="29" name="テキスト ボックス 28"/>
            <p:cNvSpPr txBox="1"/>
            <p:nvPr/>
          </p:nvSpPr>
          <p:spPr>
            <a:xfrm>
              <a:off x="-1295292" y="4214307"/>
              <a:ext cx="6811301" cy="2218426"/>
            </a:xfrm>
            <a:prstGeom prst="rect">
              <a:avLst/>
            </a:prstGeom>
            <a:noFill/>
          </p:spPr>
          <p:txBody>
            <a:bodyPr wrap="square" rtlCol="0">
              <a:spAutoFit/>
            </a:bodyPr>
            <a:lstStyle/>
            <a:p>
              <a:pPr>
                <a:lnSpc>
                  <a:spcPts val="500"/>
                </a:lnSpc>
              </a:pPr>
              <a:endParaRPr lang="en-US" altLang="ja-JP" sz="1600" dirty="0">
                <a:solidFill>
                  <a:srgbClr val="FF0000"/>
                </a:solidFill>
                <a:latin typeface="+mj-ea"/>
                <a:ea typeface="+mj-ea"/>
                <a:cs typeface="メイリオ" panose="020B0604030504040204" pitchFamily="50" charset="-128"/>
              </a:endParaRPr>
            </a:p>
            <a:p>
              <a:r>
                <a:rPr lang="ja-JP" altLang="en-US" sz="1400" b="1" dirty="0">
                  <a:solidFill>
                    <a:srgbClr val="FF0000"/>
                  </a:solidFill>
                  <a:latin typeface="+mj-ea"/>
                  <a:ea typeface="+mj-ea"/>
                  <a:cs typeface="メイリオ" panose="020B0604030504040204" pitchFamily="50" charset="-128"/>
                </a:rPr>
                <a:t>（水道法に基づく監督等）</a:t>
              </a:r>
              <a:endParaRPr lang="en-US" altLang="ja-JP" sz="1400" b="1" dirty="0">
                <a:solidFill>
                  <a:srgbClr val="FF0000"/>
                </a:solidFill>
                <a:latin typeface="+mj-ea"/>
                <a:ea typeface="+mj-ea"/>
                <a:cs typeface="メイリオ" panose="020B0604030504040204" pitchFamily="50" charset="-128"/>
              </a:endParaRPr>
            </a:p>
            <a:p>
              <a:r>
                <a:rPr lang="ja-JP" altLang="en-US" sz="1400" dirty="0">
                  <a:solidFill>
                    <a:srgbClr val="FF0000"/>
                  </a:solidFill>
                  <a:latin typeface="+mj-ea"/>
                  <a:ea typeface="+mj-ea"/>
                  <a:cs typeface="メイリオ" panose="020B0604030504040204" pitchFamily="50" charset="-128"/>
                </a:rPr>
                <a:t>・水道施設の改善の指示</a:t>
              </a:r>
              <a:endParaRPr lang="en-US" altLang="ja-JP" sz="1400" dirty="0">
                <a:solidFill>
                  <a:srgbClr val="FF0000"/>
                </a:solidFill>
                <a:latin typeface="+mj-ea"/>
                <a:ea typeface="+mj-ea"/>
                <a:cs typeface="メイリオ" panose="020B0604030504040204" pitchFamily="50" charset="-128"/>
              </a:endParaRPr>
            </a:p>
            <a:p>
              <a:r>
                <a:rPr lang="ja-JP" altLang="en-US" sz="1400" dirty="0">
                  <a:solidFill>
                    <a:srgbClr val="FF0000"/>
                  </a:solidFill>
                  <a:latin typeface="+mj-ea"/>
                  <a:ea typeface="+mj-ea"/>
                  <a:cs typeface="メイリオ" panose="020B0604030504040204" pitchFamily="50" charset="-128"/>
                </a:rPr>
                <a:t>・水道技術管理者・水道施設運営等事業技術管理者の変更勧告</a:t>
              </a:r>
              <a:endParaRPr lang="en-US" altLang="ja-JP" sz="1400" dirty="0">
                <a:solidFill>
                  <a:srgbClr val="FF0000"/>
                </a:solidFill>
                <a:latin typeface="+mj-ea"/>
                <a:ea typeface="+mj-ea"/>
                <a:cs typeface="メイリオ" panose="020B0604030504040204" pitchFamily="50" charset="-128"/>
              </a:endParaRPr>
            </a:p>
            <a:p>
              <a:r>
                <a:rPr lang="ja-JP" altLang="en-US" sz="1400" dirty="0">
                  <a:solidFill>
                    <a:srgbClr val="FF0000"/>
                  </a:solidFill>
                  <a:latin typeface="+mj-ea"/>
                  <a:ea typeface="+mj-ea"/>
                  <a:cs typeface="メイリオ" panose="020B0604030504040204" pitchFamily="50" charset="-128"/>
                </a:rPr>
                <a:t>・給水停止命令</a:t>
              </a:r>
              <a:endParaRPr lang="en-US" altLang="ja-JP" sz="1400" dirty="0">
                <a:solidFill>
                  <a:srgbClr val="FF0000"/>
                </a:solidFill>
                <a:latin typeface="+mj-ea"/>
                <a:ea typeface="+mj-ea"/>
                <a:cs typeface="メイリオ" panose="020B0604030504040204" pitchFamily="50" charset="-128"/>
              </a:endParaRPr>
            </a:p>
            <a:p>
              <a:r>
                <a:rPr lang="ja-JP" altLang="en-US" sz="1400" dirty="0">
                  <a:solidFill>
                    <a:srgbClr val="FF0000"/>
                  </a:solidFill>
                  <a:latin typeface="+mj-ea"/>
                  <a:ea typeface="+mj-ea"/>
                  <a:cs typeface="メイリオ" panose="020B0604030504040204" pitchFamily="50" charset="-128"/>
                </a:rPr>
                <a:t>・報告徴収、立入検査　</a:t>
              </a:r>
              <a:endParaRPr lang="en-US" altLang="ja-JP" sz="1400" dirty="0">
                <a:solidFill>
                  <a:srgbClr val="FF0000"/>
                </a:solidFill>
                <a:latin typeface="+mj-ea"/>
                <a:ea typeface="+mj-ea"/>
                <a:cs typeface="メイリオ" panose="020B0604030504040204" pitchFamily="50" charset="-128"/>
              </a:endParaRPr>
            </a:p>
            <a:p>
              <a:r>
                <a:rPr lang="ja-JP" altLang="en-US" sz="1400" dirty="0">
                  <a:solidFill>
                    <a:srgbClr val="FD03CD"/>
                  </a:solidFill>
                  <a:latin typeface="+mj-ea"/>
                  <a:cs typeface="メイリオ" panose="020B0604030504040204" pitchFamily="50" charset="-128"/>
                </a:rPr>
                <a:t>・運営権の取消し等の要求</a:t>
              </a:r>
              <a:endParaRPr lang="en-US" altLang="ja-JP" sz="1400" dirty="0">
                <a:solidFill>
                  <a:srgbClr val="FD03CD"/>
                </a:solidFill>
                <a:latin typeface="+mj-ea"/>
                <a:cs typeface="メイリオ" panose="020B0604030504040204" pitchFamily="50" charset="-128"/>
              </a:endParaRPr>
            </a:p>
          </p:txBody>
        </p:sp>
        <p:cxnSp>
          <p:nvCxnSpPr>
            <p:cNvPr id="16" name="直線矢印コネクタ 15"/>
            <p:cNvCxnSpPr/>
            <p:nvPr/>
          </p:nvCxnSpPr>
          <p:spPr>
            <a:xfrm>
              <a:off x="2846463" y="3277190"/>
              <a:ext cx="4238507"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846463" y="3061166"/>
              <a:ext cx="4238507" cy="0"/>
            </a:xfrm>
            <a:prstGeom prst="straightConnector1">
              <a:avLst/>
            </a:prstGeom>
            <a:ln w="41275">
              <a:solidFill>
                <a:srgbClr val="FD03CD"/>
              </a:solidFill>
              <a:headEnd w="lg" len="lg"/>
              <a:tailEnd type="arrow" w="lg" len="lg"/>
            </a:ln>
          </p:spPr>
          <p:style>
            <a:lnRef idx="1">
              <a:schemeClr val="accent1"/>
            </a:lnRef>
            <a:fillRef idx="0">
              <a:schemeClr val="accent1"/>
            </a:fillRef>
            <a:effectRef idx="0">
              <a:schemeClr val="accent1"/>
            </a:effectRef>
            <a:fontRef idx="minor">
              <a:schemeClr val="tx1"/>
            </a:fontRef>
          </p:style>
        </p:cxnSp>
      </p:grpSp>
      <p:sp>
        <p:nvSpPr>
          <p:cNvPr id="27" name="角丸四角形 26"/>
          <p:cNvSpPr/>
          <p:nvPr/>
        </p:nvSpPr>
        <p:spPr>
          <a:xfrm>
            <a:off x="344488" y="3122346"/>
            <a:ext cx="3765323" cy="3525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モニタリング</a:t>
            </a:r>
          </a:p>
        </p:txBody>
      </p:sp>
      <p:sp>
        <p:nvSpPr>
          <p:cNvPr id="22" name="AutoShape 5"/>
          <p:cNvSpPr>
            <a:spLocks noChangeArrowheads="1"/>
          </p:cNvSpPr>
          <p:nvPr/>
        </p:nvSpPr>
        <p:spPr bwMode="auto">
          <a:xfrm>
            <a:off x="-15552" y="-27384"/>
            <a:ext cx="9906000" cy="576262"/>
          </a:xfrm>
          <a:prstGeom prst="roundRect">
            <a:avLst>
              <a:gd name="adj" fmla="val 0"/>
            </a:avLst>
          </a:prstGeom>
          <a:solidFill>
            <a:srgbClr val="002060"/>
          </a:solidFill>
          <a:ln w="25400" cap="flat" cmpd="sng" algn="ctr">
            <a:solidFill>
              <a:srgbClr val="002060"/>
            </a:solidFill>
            <a:prstDash val="solid"/>
          </a:ln>
          <a:effectLst/>
        </p:spPr>
        <p:txBody>
          <a:bodyPr rtlCol="0" anchor="ctr"/>
          <a:lstStyle/>
          <a:p>
            <a:pPr algn="ctr"/>
            <a:r>
              <a:rPr lang="ja-JP" altLang="en-US" sz="2800" b="1" dirty="0">
                <a:solidFill>
                  <a:prstClr val="white"/>
                </a:solidFill>
                <a:latin typeface="+mj-ea"/>
              </a:rPr>
              <a:t>コンセッション事業者に対する関与の仕組み</a:t>
            </a:r>
          </a:p>
        </p:txBody>
      </p:sp>
      <p:sp>
        <p:nvSpPr>
          <p:cNvPr id="24"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59</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84358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81000" y="-27384"/>
            <a:ext cx="9144000" cy="706090"/>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defPPr>
              <a:defRPr lang="ja-JP"/>
            </a:defPPr>
            <a:lvl1pPr algn="ctr" eaLnBrk="0" hangingPunct="0">
              <a:defRPr sz="3600">
                <a:solidFill>
                  <a:prstClr val="white"/>
                </a:solidFill>
              </a:defRPr>
            </a:lvl1pPr>
          </a:lstStyle>
          <a:p>
            <a:r>
              <a:rPr lang="ja-JP" altLang="en-US" dirty="0"/>
              <a:t>都道府県別の管路更新率（平成</a:t>
            </a:r>
            <a:r>
              <a:rPr lang="en-US" altLang="ja-JP" dirty="0"/>
              <a:t>26</a:t>
            </a:r>
            <a:r>
              <a:rPr lang="ja-JP" altLang="en-US" dirty="0"/>
              <a:t>年度末）</a:t>
            </a:r>
          </a:p>
        </p:txBody>
      </p:sp>
      <p:graphicFrame>
        <p:nvGraphicFramePr>
          <p:cNvPr id="8" name="グラフ 7"/>
          <p:cNvGraphicFramePr>
            <a:graphicFrameLocks/>
          </p:cNvGraphicFramePr>
          <p:nvPr>
            <p:extLst/>
          </p:nvPr>
        </p:nvGraphicFramePr>
        <p:xfrm>
          <a:off x="381004" y="764704"/>
          <a:ext cx="9099233" cy="6093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9185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nvPr>
        </p:nvGraphicFramePr>
        <p:xfrm>
          <a:off x="528021" y="1302042"/>
          <a:ext cx="8915400" cy="4935271"/>
        </p:xfrm>
        <a:graphic>
          <a:graphicData uri="http://schemas.openxmlformats.org/drawingml/2006/table">
            <a:tbl>
              <a:tblPr firstRow="1" bandRow="1">
                <a:tableStyleId>{5C22544A-7EE6-4342-B048-85BDC9FD1C3A}</a:tableStyleId>
              </a:tblPr>
              <a:tblGrid>
                <a:gridCol w="353244">
                  <a:extLst>
                    <a:ext uri="{9D8B030D-6E8A-4147-A177-3AD203B41FA5}">
                      <a16:colId xmlns:a16="http://schemas.microsoft.com/office/drawing/2014/main" val="621066920"/>
                    </a:ext>
                  </a:extLst>
                </a:gridCol>
                <a:gridCol w="1623463">
                  <a:extLst>
                    <a:ext uri="{9D8B030D-6E8A-4147-A177-3AD203B41FA5}">
                      <a16:colId xmlns:a16="http://schemas.microsoft.com/office/drawing/2014/main" val="1979179200"/>
                    </a:ext>
                  </a:extLst>
                </a:gridCol>
                <a:gridCol w="1760913">
                  <a:extLst>
                    <a:ext uri="{9D8B030D-6E8A-4147-A177-3AD203B41FA5}">
                      <a16:colId xmlns:a16="http://schemas.microsoft.com/office/drawing/2014/main" val="3310811899"/>
                    </a:ext>
                  </a:extLst>
                </a:gridCol>
                <a:gridCol w="5177780">
                  <a:extLst>
                    <a:ext uri="{9D8B030D-6E8A-4147-A177-3AD203B41FA5}">
                      <a16:colId xmlns:a16="http://schemas.microsoft.com/office/drawing/2014/main" val="2380695689"/>
                    </a:ext>
                  </a:extLst>
                </a:gridCol>
              </a:tblGrid>
              <a:tr h="549446">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ja-JP" altLang="en-US" dirty="0">
                          <a:solidFill>
                            <a:schemeClr val="tx1"/>
                          </a:solidFill>
                        </a:rPr>
                        <a:t>事例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tc>
                <a:tc>
                  <a:txBody>
                    <a:bodyPr/>
                    <a:lstStyle/>
                    <a:p>
                      <a:pPr algn="ctr"/>
                      <a:r>
                        <a:rPr kumimoji="1" lang="ja-JP" altLang="en-US" dirty="0">
                          <a:solidFill>
                            <a:schemeClr val="tx1"/>
                          </a:solidFill>
                        </a:rPr>
                        <a:t>水道法改正案等における対応策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12955852"/>
                  </a:ext>
                </a:extLst>
              </a:tr>
              <a:tr h="1430393">
                <a:tc>
                  <a:txBody>
                    <a:bodyPr/>
                    <a:lstStyle/>
                    <a:p>
                      <a:r>
                        <a:rPr kumimoji="1" lang="ja-JP" altLang="en-US" dirty="0"/>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t>水道料金の高騰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パリ、ベルリン、</a:t>
                      </a:r>
                      <a:endParaRPr lang="en-US" alt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インディアナポリス、アルマトイ、</a:t>
                      </a:r>
                      <a:endParaRPr lang="en-US" alt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クアラルンプール</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t>・水道料金については、ＰＦＩ法に基づき、地方公共団体が事前に条例で基本的な料金の枠組みを定めることとされており、加えて、今般の水道法改正法案においては、厚生労働大臣も原価を適切に算定して水道料金を設定していることを確認することと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3726321"/>
                  </a:ext>
                </a:extLst>
              </a:tr>
              <a:tr h="1430393">
                <a:tc>
                  <a:txBody>
                    <a:bodyPr/>
                    <a:lstStyle/>
                    <a:p>
                      <a:r>
                        <a:rPr kumimoji="1" lang="ja-JP" altLang="en-US" dirty="0"/>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400" kern="1200" dirty="0">
                          <a:solidFill>
                            <a:schemeClr val="dk1"/>
                          </a:solidFill>
                          <a:effectLst/>
                          <a:latin typeface="+mn-lt"/>
                          <a:ea typeface="+mn-ea"/>
                          <a:cs typeface="+mn-cs"/>
                        </a:rPr>
                        <a:t>水道施設の管理運営レベルの低下</a:t>
                      </a:r>
                      <a:br>
                        <a:rPr kumimoji="1" lang="en-US" altLang="ja-JP" sz="1400" kern="1200" dirty="0">
                          <a:solidFill>
                            <a:schemeClr val="dk1"/>
                          </a:solidFill>
                          <a:effectLst/>
                          <a:latin typeface="+mn-lt"/>
                          <a:ea typeface="+mn-ea"/>
                          <a:cs typeface="+mn-cs"/>
                        </a:rPr>
                      </a:br>
                      <a:r>
                        <a:rPr kumimoji="1" lang="ja-JP" altLang="ja-JP" sz="1400" kern="1200" dirty="0">
                          <a:solidFill>
                            <a:schemeClr val="dk1"/>
                          </a:solidFill>
                          <a:effectLst/>
                          <a:latin typeface="+mn-lt"/>
                          <a:ea typeface="+mn-ea"/>
                          <a:cs typeface="+mn-cs"/>
                        </a:rPr>
                        <a:t>（水質の悪化等）</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パリ、アトラン夕、</a:t>
                      </a:r>
                      <a:endParaRPr lang="en-US" alt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インディアナポリス、ダルエスサラーム</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400" dirty="0"/>
                        <a:t>・管理運営レベルの低下、設備投資の不履行といった、サービス水準の問題は、どこまでをコンセッション事業者に委ねるかについてＰＦＩ法に基づく実施方針及び実施契約において明確に定めた上で、業務・経理の実施状況等について定期的にモニタリング（報告徴収・実地調査）を行い、早期に問題を指摘し、改善を求めることで対応が可能である。</a:t>
                      </a:r>
                      <a:endParaRPr kumimoji="1" lang="en-US" altLang="ja-JP" sz="1400" dirty="0"/>
                    </a:p>
                    <a:p>
                      <a:endParaRPr kumimoji="1" lang="ja-JP" altLang="en-US" sz="1400" dirty="0"/>
                    </a:p>
                    <a:p>
                      <a:r>
                        <a:rPr kumimoji="1" lang="ja-JP" altLang="en-US" sz="1400" dirty="0"/>
                        <a:t>・今般の水道法改正法案においては、厚生労働大臣が、地方公共団体のモニタリング体制が専門的な知見や知識を有する者により適時適切に実施できる体制となっているかを確認した上で許可するとともに、水道法に基づく水質や水道施設の基準を満たしているか、厚生労働省から直接コンセッション事業者に対して報告徴収・立入検査等を実施する仕組みと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224899"/>
                  </a:ext>
                </a:extLst>
              </a:tr>
              <a:tr h="1525039">
                <a:tc>
                  <a:txBody>
                    <a:bodyPr/>
                    <a:lstStyle/>
                    <a:p>
                      <a:r>
                        <a:rPr kumimoji="1" lang="ja-JP" altLang="en-US" dirty="0"/>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a:t>約束された設備投資の不履行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ベルリン、</a:t>
                      </a:r>
                      <a:endParaRPr lang="en-US" alt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rPr>
                        <a:t>ブエノスアイレス</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777983"/>
                  </a:ext>
                </a:extLst>
              </a:tr>
            </a:tbl>
          </a:graphicData>
        </a:graphic>
      </p:graphicFrame>
      <p:sp>
        <p:nvSpPr>
          <p:cNvPr id="4" name="スライド番号プレースホルダー 3"/>
          <p:cNvSpPr>
            <a:spLocks noGrp="1"/>
          </p:cNvSpPr>
          <p:nvPr>
            <p:ph type="sldNum" sz="quarter" idx="12"/>
          </p:nvPr>
        </p:nvSpPr>
        <p:spPr/>
        <p:txBody>
          <a:bodyPr/>
          <a:lstStyle/>
          <a:p>
            <a:fld id="{332EF2D9-00D6-42E9-8D21-4B2B9FE66B7A}" type="slidenum">
              <a:rPr lang="ja-JP" altLang="en-US" smtClean="0">
                <a:solidFill>
                  <a:prstClr val="black">
                    <a:tint val="75000"/>
                  </a:prstClr>
                </a:solidFill>
              </a:rPr>
              <a:pPr/>
              <a:t>60</a:t>
            </a:fld>
            <a:endParaRPr lang="ja-JP" altLang="en-US" dirty="0">
              <a:solidFill>
                <a:prstClr val="black">
                  <a:tint val="75000"/>
                </a:prstClr>
              </a:solidFill>
            </a:endParaRPr>
          </a:p>
        </p:txBody>
      </p:sp>
      <p:sp>
        <p:nvSpPr>
          <p:cNvPr id="6" name="タイトル 5"/>
          <p:cNvSpPr txBox="1">
            <a:spLocks noGrp="1"/>
          </p:cNvSpPr>
          <p:nvPr>
            <p:ph type="title"/>
          </p:nvPr>
        </p:nvSpPr>
        <p:spPr>
          <a:xfrm>
            <a:off x="528021" y="260648"/>
            <a:ext cx="8915400" cy="562074"/>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defPPr>
              <a:defRPr lang="ja-JP"/>
            </a:defPPr>
            <a:lvl1pPr algn="ctr">
              <a:defRPr sz="3200">
                <a:solidFill>
                  <a:prstClr val="black"/>
                </a:solidFill>
                <a:latin typeface="ＭＳ Ｐゴシック"/>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2400" dirty="0">
                <a:solidFill>
                  <a:schemeClr val="bg1"/>
                </a:solidFill>
              </a:rPr>
              <a:t>海外における水道事業の再公営化事例を踏まえた対応策</a:t>
            </a:r>
          </a:p>
        </p:txBody>
      </p:sp>
    </p:spTree>
    <p:extLst>
      <p:ext uri="{BB962C8B-B14F-4D97-AF65-F5344CB8AC3E}">
        <p14:creationId xmlns:p14="http://schemas.microsoft.com/office/powerpoint/2010/main" val="1807454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3616" y="910896"/>
            <a:ext cx="4283325" cy="5686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7" name="正方形/長方形 16"/>
          <p:cNvSpPr/>
          <p:nvPr/>
        </p:nvSpPr>
        <p:spPr>
          <a:xfrm>
            <a:off x="15552" y="13952"/>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600" b="1" kern="0" dirty="0">
                <a:solidFill>
                  <a:prstClr val="white"/>
                </a:solidFill>
                <a:latin typeface="ＭＳ Ｐゴシック"/>
              </a:rPr>
              <a:t>４．指定給水装置工事事業者制度の改善（第</a:t>
            </a:r>
            <a:r>
              <a:rPr kumimoji="0" lang="en-US" altLang="ja-JP" sz="2600" b="1" kern="0" dirty="0">
                <a:solidFill>
                  <a:prstClr val="white"/>
                </a:solidFill>
                <a:latin typeface="ＭＳ Ｐゴシック"/>
              </a:rPr>
              <a:t>25</a:t>
            </a:r>
            <a:r>
              <a:rPr kumimoji="0" lang="ja-JP" altLang="en-US" sz="2600" b="1" kern="0" dirty="0">
                <a:solidFill>
                  <a:prstClr val="white"/>
                </a:solidFill>
                <a:latin typeface="ＭＳ Ｐゴシック"/>
              </a:rPr>
              <a:t>条の３の２）</a:t>
            </a:r>
            <a:endParaRPr kumimoji="0" lang="en-US" altLang="ja-JP" sz="2600" b="1" kern="0" dirty="0">
              <a:solidFill>
                <a:prstClr val="white"/>
              </a:solidFill>
              <a:latin typeface="ＭＳ Ｐゴシック"/>
            </a:endParaRPr>
          </a:p>
        </p:txBody>
      </p:sp>
      <p:sp>
        <p:nvSpPr>
          <p:cNvPr id="5" name="右矢印 4"/>
          <p:cNvSpPr/>
          <p:nvPr/>
        </p:nvSpPr>
        <p:spPr>
          <a:xfrm>
            <a:off x="4448944" y="2996952"/>
            <a:ext cx="498748"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246360" y="626734"/>
            <a:ext cx="1928664"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557"/>
            <a:r>
              <a:rPr lang="ja-JP" altLang="en-US" sz="2000" b="1" dirty="0">
                <a:solidFill>
                  <a:srgbClr val="000000"/>
                </a:solidFill>
              </a:rPr>
              <a:t>現状・課題</a:t>
            </a:r>
          </a:p>
        </p:txBody>
      </p:sp>
      <p:sp>
        <p:nvSpPr>
          <p:cNvPr id="14" name="テキスト ボックス 13"/>
          <p:cNvSpPr txBox="1"/>
          <p:nvPr/>
        </p:nvSpPr>
        <p:spPr>
          <a:xfrm>
            <a:off x="93616" y="1196756"/>
            <a:ext cx="4277524" cy="5062924"/>
          </a:xfrm>
          <a:prstGeom prst="rect">
            <a:avLst/>
          </a:prstGeom>
          <a:noFill/>
        </p:spPr>
        <p:txBody>
          <a:bodyPr wrap="square" rtlCol="0">
            <a:spAutoFit/>
          </a:bodyPr>
          <a:lstStyle/>
          <a:p>
            <a:pPr marL="177800" indent="-177800">
              <a:defRPr/>
            </a:pPr>
            <a:r>
              <a:rPr kumimoji="0" lang="ja-JP" altLang="ja-JP" sz="1600" kern="0" dirty="0">
                <a:solidFill>
                  <a:prstClr val="black"/>
                </a:solidFill>
              </a:rPr>
              <a:t>○</a:t>
            </a:r>
            <a:r>
              <a:rPr kumimoji="0" lang="ja-JP" altLang="en-US" sz="1600" kern="0" dirty="0">
                <a:solidFill>
                  <a:prstClr val="black"/>
                </a:solidFill>
              </a:rPr>
              <a:t>　従来は、各水道事業者が独自の指定基準で給水装置工事を施行する者を指定していたが、規制緩和の要請を受け、平成８年に全国一律の指定基準による現行制度を創設。</a:t>
            </a:r>
            <a:endParaRPr kumimoji="0" lang="en-US" altLang="ja-JP" sz="1600" kern="0" dirty="0">
              <a:solidFill>
                <a:prstClr val="black"/>
              </a:solidFill>
            </a:endParaRPr>
          </a:p>
          <a:p>
            <a:pPr marL="177800" indent="-177800">
              <a:defRPr/>
            </a:pPr>
            <a:endParaRPr kumimoji="0" lang="en-US" altLang="ja-JP" sz="1600" kern="0" dirty="0">
              <a:solidFill>
                <a:prstClr val="black"/>
              </a:solidFill>
            </a:endParaRPr>
          </a:p>
          <a:p>
            <a:pPr marL="177800" indent="-177800">
              <a:defRPr/>
            </a:pPr>
            <a:r>
              <a:rPr kumimoji="0" lang="ja-JP" altLang="en-US" sz="1600" kern="0" dirty="0">
                <a:solidFill>
                  <a:prstClr val="black"/>
                </a:solidFill>
              </a:rPr>
              <a:t>○　広く門戸が開かれたことにより、事業者数が大幅に増加。　　</a:t>
            </a:r>
            <a:r>
              <a:rPr kumimoji="0" lang="ja-JP" altLang="en-US" sz="1600" b="1" kern="0" dirty="0">
                <a:solidFill>
                  <a:prstClr val="black"/>
                </a:solidFill>
              </a:rPr>
              <a:t>　　　　　</a:t>
            </a:r>
            <a:endParaRPr kumimoji="0" lang="en-US" altLang="ja-JP" sz="1600" b="1" kern="0" dirty="0">
              <a:solidFill>
                <a:prstClr val="black"/>
              </a:solidFill>
            </a:endParaRPr>
          </a:p>
          <a:p>
            <a:pPr>
              <a:lnSpc>
                <a:spcPct val="150000"/>
              </a:lnSpc>
              <a:defRPr/>
            </a:pPr>
            <a:r>
              <a:rPr kumimoji="0" lang="ja-JP" altLang="en-US" sz="1100" b="1" kern="0" dirty="0">
                <a:solidFill>
                  <a:prstClr val="black"/>
                </a:solidFill>
              </a:rPr>
              <a:t>　　　</a:t>
            </a:r>
            <a:r>
              <a:rPr kumimoji="0" lang="en-US" altLang="ja-JP" sz="1100" b="1" kern="0" dirty="0">
                <a:solidFill>
                  <a:prstClr val="black"/>
                </a:solidFill>
                <a:latin typeface="ＭＳ 明朝" panose="02020609040205080304" pitchFamily="17" charset="-128"/>
                <a:ea typeface="ＭＳ 明朝" panose="02020609040205080304" pitchFamily="17" charset="-128"/>
              </a:rPr>
              <a:t>H9</a:t>
            </a:r>
            <a:r>
              <a:rPr kumimoji="0" lang="ja-JP" altLang="en-US" sz="1100" b="1" kern="0" dirty="0">
                <a:solidFill>
                  <a:prstClr val="black"/>
                </a:solidFill>
                <a:latin typeface="ＭＳ 明朝" panose="02020609040205080304" pitchFamily="17" charset="-128"/>
                <a:ea typeface="ＭＳ 明朝" panose="02020609040205080304" pitchFamily="17" charset="-128"/>
              </a:rPr>
              <a:t>：</a:t>
            </a:r>
            <a:r>
              <a:rPr kumimoji="0" lang="en-US" altLang="ja-JP" sz="1100" b="1" kern="0" dirty="0">
                <a:solidFill>
                  <a:prstClr val="black"/>
                </a:solidFill>
                <a:latin typeface="ＭＳ 明朝" panose="02020609040205080304" pitchFamily="17" charset="-128"/>
                <a:ea typeface="ＭＳ 明朝" panose="02020609040205080304" pitchFamily="17" charset="-128"/>
              </a:rPr>
              <a:t>2</a:t>
            </a:r>
            <a:r>
              <a:rPr kumimoji="0" lang="ja-JP" altLang="en-US" sz="1100" b="1" kern="0" dirty="0">
                <a:solidFill>
                  <a:prstClr val="black"/>
                </a:solidFill>
                <a:latin typeface="ＭＳ 明朝" panose="02020609040205080304" pitchFamily="17" charset="-128"/>
                <a:ea typeface="ＭＳ 明朝" panose="02020609040205080304" pitchFamily="17" charset="-128"/>
              </a:rPr>
              <a:t>万</a:t>
            </a:r>
            <a:r>
              <a:rPr kumimoji="0" lang="en-US" altLang="ja-JP" sz="1100" b="1" kern="0" dirty="0">
                <a:solidFill>
                  <a:prstClr val="black"/>
                </a:solidFill>
                <a:latin typeface="ＭＳ 明朝" panose="02020609040205080304" pitchFamily="17" charset="-128"/>
                <a:ea typeface="ＭＳ 明朝" panose="02020609040205080304" pitchFamily="17" charset="-128"/>
              </a:rPr>
              <a:t>5</a:t>
            </a:r>
            <a:r>
              <a:rPr kumimoji="0" lang="ja-JP" altLang="en-US" sz="1100" b="1" kern="0" dirty="0">
                <a:solidFill>
                  <a:prstClr val="black"/>
                </a:solidFill>
                <a:latin typeface="ＭＳ 明朝" panose="02020609040205080304" pitchFamily="17" charset="-128"/>
                <a:ea typeface="ＭＳ 明朝" panose="02020609040205080304" pitchFamily="17" charset="-128"/>
              </a:rPr>
              <a:t>千者 → </a:t>
            </a:r>
            <a:r>
              <a:rPr kumimoji="0" lang="en-US" altLang="ja-JP" sz="1100" b="1" kern="0" dirty="0">
                <a:latin typeface="ＭＳ 明朝" panose="02020609040205080304" pitchFamily="17" charset="-128"/>
                <a:ea typeface="ＭＳ 明朝" panose="02020609040205080304" pitchFamily="17" charset="-128"/>
              </a:rPr>
              <a:t>H27</a:t>
            </a:r>
            <a:r>
              <a:rPr kumimoji="0" lang="ja-JP" altLang="en-US" sz="1100" b="1" kern="0" dirty="0">
                <a:latin typeface="ＭＳ 明朝" panose="02020609040205080304" pitchFamily="17" charset="-128"/>
                <a:ea typeface="ＭＳ 明朝" panose="02020609040205080304" pitchFamily="17" charset="-128"/>
              </a:rPr>
              <a:t>：</a:t>
            </a:r>
            <a:r>
              <a:rPr kumimoji="0" lang="en-US" altLang="ja-JP" sz="1100" b="1" kern="0" dirty="0">
                <a:solidFill>
                  <a:prstClr val="black"/>
                </a:solidFill>
                <a:latin typeface="ＭＳ 明朝" panose="02020609040205080304" pitchFamily="17" charset="-128"/>
                <a:ea typeface="ＭＳ 明朝" panose="02020609040205080304" pitchFamily="17" charset="-128"/>
              </a:rPr>
              <a:t>23</a:t>
            </a:r>
            <a:r>
              <a:rPr kumimoji="0" lang="ja-JP" altLang="en-US" sz="1100" b="1" kern="0" dirty="0">
                <a:solidFill>
                  <a:prstClr val="black"/>
                </a:solidFill>
                <a:latin typeface="ＭＳ 明朝" panose="02020609040205080304" pitchFamily="17" charset="-128"/>
                <a:ea typeface="ＭＳ 明朝" panose="02020609040205080304" pitchFamily="17" charset="-128"/>
              </a:rPr>
              <a:t>万</a:t>
            </a:r>
            <a:r>
              <a:rPr kumimoji="0" lang="en-US" altLang="ja-JP" sz="1100" b="1" kern="0" dirty="0">
                <a:solidFill>
                  <a:prstClr val="black"/>
                </a:solidFill>
                <a:latin typeface="ＭＳ 明朝" panose="02020609040205080304" pitchFamily="17" charset="-128"/>
                <a:ea typeface="ＭＳ 明朝" panose="02020609040205080304" pitchFamily="17" charset="-128"/>
              </a:rPr>
              <a:t>1</a:t>
            </a:r>
            <a:r>
              <a:rPr kumimoji="0" lang="ja-JP" altLang="en-US" sz="1100" b="1" kern="0" dirty="0">
                <a:solidFill>
                  <a:prstClr val="black"/>
                </a:solidFill>
                <a:latin typeface="ＭＳ 明朝" panose="02020609040205080304" pitchFamily="17" charset="-128"/>
                <a:ea typeface="ＭＳ 明朝" panose="02020609040205080304" pitchFamily="17" charset="-128"/>
              </a:rPr>
              <a:t>千者、約</a:t>
            </a:r>
            <a:r>
              <a:rPr kumimoji="0" lang="en-US" altLang="ja-JP" sz="1100" b="1" kern="0" dirty="0">
                <a:solidFill>
                  <a:prstClr val="black"/>
                </a:solidFill>
                <a:latin typeface="ＭＳ 明朝" panose="02020609040205080304" pitchFamily="17" charset="-128"/>
                <a:ea typeface="ＭＳ 明朝" panose="02020609040205080304" pitchFamily="17" charset="-128"/>
              </a:rPr>
              <a:t>9</a:t>
            </a:r>
            <a:r>
              <a:rPr kumimoji="0" lang="ja-JP" altLang="en-US" sz="1100" b="1" kern="0" dirty="0">
                <a:solidFill>
                  <a:prstClr val="black"/>
                </a:solidFill>
                <a:latin typeface="ＭＳ 明朝" panose="02020609040205080304" pitchFamily="17" charset="-128"/>
                <a:ea typeface="ＭＳ 明朝" panose="02020609040205080304" pitchFamily="17" charset="-128"/>
              </a:rPr>
              <a:t>倍</a:t>
            </a:r>
            <a:endParaRPr kumimoji="0" lang="en-US" altLang="ja-JP" sz="1100" b="1" kern="0" dirty="0">
              <a:solidFill>
                <a:prstClr val="black"/>
              </a:solidFill>
              <a:latin typeface="ＭＳ 明朝" panose="02020609040205080304" pitchFamily="17" charset="-128"/>
              <a:ea typeface="ＭＳ 明朝" panose="02020609040205080304" pitchFamily="17" charset="-128"/>
            </a:endParaRPr>
          </a:p>
          <a:p>
            <a:pPr marL="177800" indent="-177800">
              <a:defRPr/>
            </a:pPr>
            <a:endParaRPr kumimoji="0" lang="en-US" altLang="ja-JP" sz="1600" kern="0" dirty="0">
              <a:solidFill>
                <a:prstClr val="black"/>
              </a:solidFill>
            </a:endParaRPr>
          </a:p>
          <a:p>
            <a:pPr marL="177800" indent="-177800">
              <a:defRPr/>
            </a:pPr>
            <a:r>
              <a:rPr kumimoji="0" lang="ja-JP" altLang="en-US" sz="1600" kern="0" dirty="0">
                <a:solidFill>
                  <a:prstClr val="black"/>
                </a:solidFill>
              </a:rPr>
              <a:t>○　現行制度は、</a:t>
            </a:r>
            <a:r>
              <a:rPr kumimoji="0" lang="ja-JP" altLang="en-US" sz="1600" u="sng" kern="0" dirty="0">
                <a:solidFill>
                  <a:prstClr val="black"/>
                </a:solidFill>
              </a:rPr>
              <a:t>新規の指定のみ</a:t>
            </a:r>
            <a:r>
              <a:rPr kumimoji="0" lang="ja-JP" altLang="en-US" sz="1600" kern="0" dirty="0">
                <a:solidFill>
                  <a:prstClr val="black"/>
                </a:solidFill>
              </a:rPr>
              <a:t>で、休廃止等の実態が反映されづらく、無届工事や不良工事も発生。</a:t>
            </a:r>
            <a:endParaRPr kumimoji="0" lang="en-US" altLang="ja-JP" sz="1600" kern="0" dirty="0">
              <a:solidFill>
                <a:prstClr val="black"/>
              </a:solidFill>
            </a:endParaRPr>
          </a:p>
          <a:p>
            <a:pPr indent="177800">
              <a:lnSpc>
                <a:spcPct val="150000"/>
              </a:lnSpc>
              <a:defRPr/>
            </a:pPr>
            <a:r>
              <a:rPr kumimoji="0" lang="ja-JP" altLang="en-US" sz="1100" b="1" kern="0" dirty="0">
                <a:solidFill>
                  <a:prstClr val="black"/>
                </a:solidFill>
                <a:latin typeface="ＭＳ 明朝" panose="02020609040205080304" pitchFamily="17" charset="-128"/>
                <a:ea typeface="ＭＳ 明朝" panose="02020609040205080304" pitchFamily="17" charset="-128"/>
              </a:rPr>
              <a:t>・所在不明な指定給水装置工事事業者：少なくとも約</a:t>
            </a:r>
            <a:r>
              <a:rPr kumimoji="0" lang="en-US" altLang="ja-JP" sz="1100" b="1" kern="0" dirty="0">
                <a:solidFill>
                  <a:prstClr val="black"/>
                </a:solidFill>
                <a:latin typeface="ＭＳ 明朝" panose="02020609040205080304" pitchFamily="17" charset="-128"/>
                <a:ea typeface="ＭＳ 明朝" panose="02020609040205080304" pitchFamily="17" charset="-128"/>
              </a:rPr>
              <a:t>5</a:t>
            </a:r>
            <a:r>
              <a:rPr kumimoji="0" lang="ja-JP" altLang="en-US" sz="1100" b="1" kern="0" dirty="0">
                <a:solidFill>
                  <a:prstClr val="black"/>
                </a:solidFill>
                <a:latin typeface="ＭＳ 明朝" panose="02020609040205080304" pitchFamily="17" charset="-128"/>
                <a:ea typeface="ＭＳ 明朝" panose="02020609040205080304" pitchFamily="17" charset="-128"/>
              </a:rPr>
              <a:t>千</a:t>
            </a:r>
            <a:r>
              <a:rPr kumimoji="0" lang="en-US" altLang="ja-JP" sz="1100" b="1" kern="0" dirty="0">
                <a:solidFill>
                  <a:prstClr val="black"/>
                </a:solidFill>
                <a:latin typeface="ＭＳ 明朝" panose="02020609040205080304" pitchFamily="17" charset="-128"/>
                <a:ea typeface="ＭＳ 明朝" panose="02020609040205080304" pitchFamily="17" charset="-128"/>
              </a:rPr>
              <a:t>6</a:t>
            </a:r>
            <a:r>
              <a:rPr kumimoji="0" lang="ja-JP" altLang="en-US" sz="1100" b="1" kern="0" dirty="0">
                <a:solidFill>
                  <a:prstClr val="black"/>
                </a:solidFill>
                <a:latin typeface="ＭＳ 明朝" panose="02020609040205080304" pitchFamily="17" charset="-128"/>
                <a:ea typeface="ＭＳ 明朝" panose="02020609040205080304" pitchFamily="17" charset="-128"/>
              </a:rPr>
              <a:t>百者</a:t>
            </a:r>
          </a:p>
          <a:p>
            <a:pPr indent="177800">
              <a:lnSpc>
                <a:spcPct val="150000"/>
              </a:lnSpc>
              <a:defRPr/>
            </a:pPr>
            <a:r>
              <a:rPr kumimoji="0" lang="ja-JP" altLang="en-US" sz="1100" b="1" kern="0" dirty="0">
                <a:solidFill>
                  <a:prstClr val="black"/>
                </a:solidFill>
                <a:latin typeface="ＭＳ 明朝" panose="02020609040205080304" pitchFamily="17" charset="-128"/>
                <a:ea typeface="ＭＳ 明朝" panose="02020609040205080304" pitchFamily="17" charset="-128"/>
              </a:rPr>
              <a:t>・違反工事件数：</a:t>
            </a:r>
            <a:r>
              <a:rPr kumimoji="0" lang="en-US" altLang="ja-JP" sz="1100" b="1" kern="0" dirty="0">
                <a:solidFill>
                  <a:prstClr val="black"/>
                </a:solidFill>
                <a:latin typeface="ＭＳ 明朝" panose="02020609040205080304" pitchFamily="17" charset="-128"/>
                <a:ea typeface="ＭＳ 明朝" panose="02020609040205080304" pitchFamily="17" charset="-128"/>
              </a:rPr>
              <a:t>1,718</a:t>
            </a:r>
            <a:r>
              <a:rPr kumimoji="0" lang="ja-JP" altLang="en-US" sz="1100" b="1" kern="0" dirty="0">
                <a:solidFill>
                  <a:prstClr val="black"/>
                </a:solidFill>
                <a:latin typeface="ＭＳ 明朝" panose="02020609040205080304" pitchFamily="17" charset="-128"/>
                <a:ea typeface="ＭＳ 明朝" panose="02020609040205080304" pitchFamily="17" charset="-128"/>
              </a:rPr>
              <a:t>件（</a:t>
            </a:r>
            <a:r>
              <a:rPr kumimoji="0" lang="en-US" altLang="ja-JP" sz="1100" b="1" kern="0" dirty="0">
                <a:solidFill>
                  <a:prstClr val="black"/>
                </a:solidFill>
                <a:latin typeface="ＭＳ 明朝" panose="02020609040205080304" pitchFamily="17" charset="-128"/>
                <a:ea typeface="ＭＳ 明朝" panose="02020609040205080304" pitchFamily="17" charset="-128"/>
              </a:rPr>
              <a:t>H27</a:t>
            </a:r>
            <a:r>
              <a:rPr kumimoji="0" lang="ja-JP" altLang="en-US" sz="1100" b="1" kern="0" dirty="0">
                <a:solidFill>
                  <a:prstClr val="black"/>
                </a:solidFill>
                <a:latin typeface="ＭＳ 明朝" panose="02020609040205080304" pitchFamily="17" charset="-128"/>
                <a:ea typeface="ＭＳ 明朝" panose="02020609040205080304" pitchFamily="17" charset="-128"/>
              </a:rPr>
              <a:t>）</a:t>
            </a:r>
          </a:p>
          <a:p>
            <a:pPr indent="177800">
              <a:lnSpc>
                <a:spcPct val="150000"/>
              </a:lnSpc>
              <a:defRPr/>
            </a:pPr>
            <a:r>
              <a:rPr kumimoji="0" lang="ja-JP" altLang="en-US" sz="1100" b="1" kern="0" dirty="0">
                <a:solidFill>
                  <a:prstClr val="black"/>
                </a:solidFill>
                <a:latin typeface="ＭＳ 明朝" panose="02020609040205080304" pitchFamily="17" charset="-128"/>
                <a:ea typeface="ＭＳ 明朝" panose="02020609040205080304" pitchFamily="17" charset="-128"/>
              </a:rPr>
              <a:t>・苦情件数：</a:t>
            </a:r>
            <a:r>
              <a:rPr kumimoji="0" lang="en-US" altLang="ja-JP" sz="1100" b="1" kern="0" dirty="0">
                <a:solidFill>
                  <a:prstClr val="black"/>
                </a:solidFill>
                <a:latin typeface="ＭＳ 明朝" panose="02020609040205080304" pitchFamily="17" charset="-128"/>
                <a:ea typeface="ＭＳ 明朝" panose="02020609040205080304" pitchFamily="17" charset="-128"/>
              </a:rPr>
              <a:t>4,077</a:t>
            </a:r>
            <a:r>
              <a:rPr kumimoji="0" lang="ja-JP" altLang="en-US" sz="1100" b="1" kern="0" dirty="0">
                <a:solidFill>
                  <a:prstClr val="black"/>
                </a:solidFill>
                <a:latin typeface="ＭＳ 明朝" panose="02020609040205080304" pitchFamily="17" charset="-128"/>
                <a:ea typeface="ＭＳ 明朝" panose="02020609040205080304" pitchFamily="17" charset="-128"/>
              </a:rPr>
              <a:t>件（</a:t>
            </a:r>
            <a:r>
              <a:rPr kumimoji="0" lang="en-US" altLang="ja-JP" sz="1100" b="1" kern="0" dirty="0">
                <a:solidFill>
                  <a:prstClr val="black"/>
                </a:solidFill>
                <a:latin typeface="ＭＳ 明朝" panose="02020609040205080304" pitchFamily="17" charset="-128"/>
                <a:ea typeface="ＭＳ 明朝" panose="02020609040205080304" pitchFamily="17" charset="-128"/>
              </a:rPr>
              <a:t>H27</a:t>
            </a:r>
            <a:r>
              <a:rPr kumimoji="0" lang="ja-JP" altLang="en-US" sz="1100" b="1" kern="0" dirty="0">
                <a:solidFill>
                  <a:prstClr val="black"/>
                </a:solidFill>
                <a:latin typeface="ＭＳ 明朝" panose="02020609040205080304" pitchFamily="17" charset="-128"/>
                <a:ea typeface="ＭＳ 明朝" panose="02020609040205080304" pitchFamily="17" charset="-128"/>
              </a:rPr>
              <a:t>）</a:t>
            </a:r>
          </a:p>
          <a:p>
            <a:pPr>
              <a:spcBef>
                <a:spcPts val="600"/>
              </a:spcBef>
              <a:defRPr/>
            </a:pPr>
            <a:endParaRPr kumimoji="0" lang="en-US" altLang="ja-JP" sz="1100" kern="0" dirty="0">
              <a:solidFill>
                <a:prstClr val="black"/>
              </a:solidFill>
            </a:endParaRPr>
          </a:p>
          <a:p>
            <a:pPr>
              <a:spcBef>
                <a:spcPts val="600"/>
              </a:spcBef>
              <a:defRPr/>
            </a:pPr>
            <a:r>
              <a:rPr kumimoji="0" lang="en-US" altLang="ja-JP" sz="1200" kern="0" dirty="0">
                <a:solidFill>
                  <a:prstClr val="black"/>
                </a:solidFill>
              </a:rPr>
              <a:t>※</a:t>
            </a:r>
            <a:r>
              <a:rPr kumimoji="0" lang="ja-JP" altLang="en-US" sz="1200" kern="0" dirty="0">
                <a:solidFill>
                  <a:prstClr val="black"/>
                </a:solidFill>
              </a:rPr>
              <a:t>指定給水装置工事事業者制度：</a:t>
            </a:r>
            <a:endParaRPr kumimoji="0" lang="en-US" altLang="ja-JP" sz="1200" kern="0" dirty="0">
              <a:solidFill>
                <a:prstClr val="black"/>
              </a:solidFill>
            </a:endParaRPr>
          </a:p>
          <a:p>
            <a:pPr>
              <a:defRPr/>
            </a:pPr>
            <a:r>
              <a:rPr kumimoji="0" lang="ja-JP" altLang="en-US" sz="1200" kern="0" dirty="0">
                <a:solidFill>
                  <a:prstClr val="black"/>
                </a:solidFill>
              </a:rPr>
              <a:t>　各水道事業者は給水装置（蛇口、トイレなどの給水用具・給水管）の工事を施行する者を指定することができ、条例において、給水装置工事は指定給水装置工事事業者が行う旨を規定。</a:t>
            </a:r>
            <a:endParaRPr kumimoji="0" lang="en-US" altLang="ja-JP" sz="1100" b="1" kern="0" dirty="0">
              <a:solidFill>
                <a:prstClr val="black"/>
              </a:solidFill>
              <a:latin typeface="ＭＳ 明朝" panose="02020609040205080304" pitchFamily="17" charset="-128"/>
              <a:ea typeface="ＭＳ 明朝" panose="02020609040205080304" pitchFamily="17" charset="-128"/>
            </a:endParaRPr>
          </a:p>
        </p:txBody>
      </p:sp>
      <p:sp>
        <p:nvSpPr>
          <p:cNvPr id="18" name="テキスト ボックス 17"/>
          <p:cNvSpPr txBox="1"/>
          <p:nvPr/>
        </p:nvSpPr>
        <p:spPr>
          <a:xfrm>
            <a:off x="5052016" y="1124744"/>
            <a:ext cx="4437492" cy="5586145"/>
          </a:xfrm>
          <a:prstGeom prst="rect">
            <a:avLst/>
          </a:prstGeom>
          <a:noFill/>
        </p:spPr>
        <p:txBody>
          <a:bodyPr wrap="square" rtlCol="0">
            <a:spAutoFit/>
          </a:bodyPr>
          <a:lstStyle/>
          <a:p>
            <a:pPr marL="177800" indent="-177800">
              <a:lnSpc>
                <a:spcPct val="150000"/>
              </a:lnSpc>
            </a:pPr>
            <a:r>
              <a:rPr lang="ja-JP" altLang="en-US" sz="1600" dirty="0">
                <a:solidFill>
                  <a:prstClr val="black"/>
                </a:solidFill>
                <a:latin typeface="ＭＳ Ｐゴシック"/>
              </a:rPr>
              <a:t>○　工事を適正に行うための資質の保持や実体との乖離の防止を図るため、</a:t>
            </a:r>
            <a:r>
              <a:rPr lang="ja-JP" altLang="en-US" sz="1600" u="sng" dirty="0">
                <a:solidFill>
                  <a:prstClr val="black"/>
                </a:solidFill>
                <a:latin typeface="ＭＳ Ｐゴシック"/>
              </a:rPr>
              <a:t>指定給水装置工事事業者の指定の更新制（５年）を導入</a:t>
            </a:r>
            <a:r>
              <a:rPr lang="ja-JP" altLang="en-US" sz="1600" dirty="0">
                <a:solidFill>
                  <a:prstClr val="black"/>
                </a:solidFill>
                <a:latin typeface="ＭＳ Ｐゴシック"/>
              </a:rPr>
              <a:t>する。　</a:t>
            </a:r>
            <a:endParaRPr lang="en-US" altLang="ja-JP" sz="1600" dirty="0">
              <a:solidFill>
                <a:prstClr val="black"/>
              </a:solidFill>
              <a:latin typeface="ＭＳ Ｐゴシック"/>
            </a:endParaRPr>
          </a:p>
          <a:p>
            <a:pPr marL="177800" indent="-177800">
              <a:lnSpc>
                <a:spcPct val="150000"/>
              </a:lnSpc>
            </a:pPr>
            <a:endParaRPr lang="en-US" altLang="ja-JP" sz="1600" dirty="0">
              <a:solidFill>
                <a:prstClr val="black"/>
              </a:solidFill>
              <a:latin typeface="ＭＳ Ｐゴシック"/>
            </a:endParaRPr>
          </a:p>
          <a:p>
            <a:pPr marL="361950" indent="-184150">
              <a:lnSpc>
                <a:spcPct val="150000"/>
              </a:lnSpc>
            </a:pPr>
            <a:r>
              <a:rPr lang="en-US" altLang="ja-JP" sz="1600" dirty="0">
                <a:solidFill>
                  <a:prstClr val="black"/>
                </a:solidFill>
                <a:latin typeface="ＭＳ Ｐゴシック"/>
              </a:rPr>
              <a:t>※</a:t>
            </a:r>
            <a:r>
              <a:rPr lang="ja-JP" altLang="en-US" sz="1600" dirty="0">
                <a:solidFill>
                  <a:prstClr val="black"/>
                </a:solidFill>
                <a:latin typeface="ＭＳ Ｐゴシック"/>
              </a:rPr>
              <a:t>　従来の指定の要件を変更するものではない。</a:t>
            </a:r>
            <a:endParaRPr lang="en-US" altLang="ja-JP" sz="1600" dirty="0">
              <a:solidFill>
                <a:prstClr val="black"/>
              </a:solidFill>
              <a:latin typeface="ＭＳ Ｐゴシック"/>
            </a:endParaRPr>
          </a:p>
          <a:p>
            <a:pPr marL="361950" indent="-184150">
              <a:lnSpc>
                <a:spcPct val="150000"/>
              </a:lnSpc>
            </a:pPr>
            <a:r>
              <a:rPr lang="ja-JP" altLang="en-US" sz="1400" dirty="0">
                <a:solidFill>
                  <a:prstClr val="black"/>
                </a:solidFill>
                <a:latin typeface="ＭＳ Ｐゴシック"/>
              </a:rPr>
              <a:t>（参考）指定の基準</a:t>
            </a:r>
            <a:endParaRPr lang="en-US" altLang="ja-JP" sz="1400" dirty="0">
              <a:solidFill>
                <a:prstClr val="black"/>
              </a:solidFill>
              <a:latin typeface="ＭＳ Ｐゴシック"/>
            </a:endParaRPr>
          </a:p>
          <a:p>
            <a:pPr marL="361950" indent="-184150">
              <a:lnSpc>
                <a:spcPct val="150000"/>
              </a:lnSpc>
            </a:pPr>
            <a:r>
              <a:rPr lang="ja-JP" altLang="en-US" sz="1400" dirty="0">
                <a:solidFill>
                  <a:prstClr val="black"/>
                </a:solidFill>
                <a:latin typeface="ＭＳ Ｐゴシック"/>
              </a:rPr>
              <a:t>・　事業所ごとに、給水装置工事主任技術者を置くこと</a:t>
            </a:r>
            <a:endParaRPr lang="en-US" altLang="ja-JP" sz="1400" dirty="0">
              <a:solidFill>
                <a:prstClr val="black"/>
              </a:solidFill>
              <a:latin typeface="ＭＳ Ｐゴシック"/>
            </a:endParaRPr>
          </a:p>
          <a:p>
            <a:pPr marL="361950" indent="-184150">
              <a:lnSpc>
                <a:spcPct val="150000"/>
              </a:lnSpc>
            </a:pPr>
            <a:r>
              <a:rPr lang="ja-JP" altLang="en-US" sz="1400" dirty="0">
                <a:solidFill>
                  <a:prstClr val="black"/>
                </a:solidFill>
                <a:latin typeface="ＭＳ Ｐゴシック"/>
              </a:rPr>
              <a:t>・　切断用器具等の機械器具を有する者であること　等</a:t>
            </a:r>
            <a:endParaRPr lang="en-US" altLang="ja-JP" sz="1400" dirty="0">
              <a:solidFill>
                <a:prstClr val="black"/>
              </a:solidFill>
              <a:latin typeface="ＭＳ Ｐゴシック"/>
            </a:endParaRPr>
          </a:p>
          <a:p>
            <a:pPr marL="361950" indent="-184150">
              <a:lnSpc>
                <a:spcPct val="150000"/>
              </a:lnSpc>
            </a:pPr>
            <a:endParaRPr lang="en-US" altLang="ja-JP" sz="1400" dirty="0">
              <a:solidFill>
                <a:prstClr val="black"/>
              </a:solidFill>
              <a:latin typeface="ＭＳ Ｐゴシック"/>
            </a:endParaRPr>
          </a:p>
          <a:p>
            <a:pPr marL="361950" indent="-184150">
              <a:lnSpc>
                <a:spcPct val="150000"/>
              </a:lnSpc>
            </a:pPr>
            <a:r>
              <a:rPr lang="en-US" altLang="ja-JP" sz="1600" dirty="0">
                <a:solidFill>
                  <a:prstClr val="black"/>
                </a:solidFill>
                <a:latin typeface="ＭＳ Ｐゴシック"/>
              </a:rPr>
              <a:t>※</a:t>
            </a:r>
            <a:r>
              <a:rPr lang="ja-JP" altLang="en-US" sz="1600" dirty="0">
                <a:solidFill>
                  <a:prstClr val="black"/>
                </a:solidFill>
                <a:latin typeface="ＭＳ Ｐゴシック"/>
              </a:rPr>
              <a:t>　既存指定工事事業者の最初の更新時期を分散させ、事務の平準化を図ることを予定。</a:t>
            </a:r>
          </a:p>
          <a:p>
            <a:pPr marL="361950" indent="-184150">
              <a:lnSpc>
                <a:spcPct val="150000"/>
              </a:lnSpc>
            </a:pPr>
            <a:r>
              <a:rPr lang="ja-JP" altLang="en-US" sz="1400" dirty="0">
                <a:solidFill>
                  <a:prstClr val="black"/>
                </a:solidFill>
                <a:latin typeface="ＭＳ Ｐゴシック"/>
              </a:rPr>
              <a:t>・平成</a:t>
            </a:r>
            <a:r>
              <a:rPr lang="en-US" altLang="ja-JP" sz="1400" dirty="0">
                <a:solidFill>
                  <a:prstClr val="black"/>
                </a:solidFill>
                <a:latin typeface="ＭＳ Ｐゴシック"/>
              </a:rPr>
              <a:t>26</a:t>
            </a:r>
            <a:r>
              <a:rPr lang="ja-JP" altLang="en-US" sz="1400" dirty="0">
                <a:solidFill>
                  <a:prstClr val="black"/>
                </a:solidFill>
                <a:latin typeface="ＭＳ Ｐゴシック"/>
              </a:rPr>
              <a:t>年度以降に指定⇒施行後</a:t>
            </a:r>
            <a:r>
              <a:rPr lang="en-US" altLang="ja-JP" sz="1400" dirty="0">
                <a:solidFill>
                  <a:prstClr val="black"/>
                </a:solidFill>
                <a:latin typeface="ＭＳ Ｐゴシック"/>
              </a:rPr>
              <a:t>5</a:t>
            </a:r>
            <a:r>
              <a:rPr lang="ja-JP" altLang="en-US" sz="1400" dirty="0">
                <a:solidFill>
                  <a:prstClr val="black"/>
                </a:solidFill>
                <a:latin typeface="ＭＳ Ｐゴシック"/>
              </a:rPr>
              <a:t>年は指定が有効</a:t>
            </a:r>
          </a:p>
          <a:p>
            <a:pPr marL="361950" indent="-184150">
              <a:lnSpc>
                <a:spcPct val="150000"/>
              </a:lnSpc>
            </a:pPr>
            <a:r>
              <a:rPr lang="ja-JP" altLang="en-US" sz="1400" dirty="0">
                <a:solidFill>
                  <a:prstClr val="black"/>
                </a:solidFill>
                <a:latin typeface="ＭＳ Ｐゴシック"/>
              </a:rPr>
              <a:t>・平成</a:t>
            </a:r>
            <a:r>
              <a:rPr lang="en-US" altLang="ja-JP" sz="1400" dirty="0">
                <a:solidFill>
                  <a:prstClr val="black"/>
                </a:solidFill>
                <a:latin typeface="ＭＳ Ｐゴシック"/>
              </a:rPr>
              <a:t>25</a:t>
            </a:r>
            <a:r>
              <a:rPr lang="ja-JP" altLang="en-US" sz="1400" dirty="0">
                <a:solidFill>
                  <a:prstClr val="black"/>
                </a:solidFill>
                <a:latin typeface="ＭＳ Ｐゴシック"/>
              </a:rPr>
              <a:t>年度以前に指定⇒指定を受けている期間の長さに応じて段階的に</a:t>
            </a:r>
            <a:r>
              <a:rPr lang="en-US" altLang="ja-JP" sz="1400" dirty="0">
                <a:solidFill>
                  <a:prstClr val="black"/>
                </a:solidFill>
                <a:latin typeface="ＭＳ Ｐゴシック"/>
              </a:rPr>
              <a:t>5</a:t>
            </a:r>
            <a:r>
              <a:rPr lang="ja-JP" altLang="en-US" sz="1400" dirty="0">
                <a:solidFill>
                  <a:prstClr val="black"/>
                </a:solidFill>
                <a:latin typeface="ＭＳ Ｐゴシック"/>
              </a:rPr>
              <a:t>年を超えない有効期間を政令に規定</a:t>
            </a:r>
          </a:p>
          <a:p>
            <a:pPr marL="361950" indent="-184150">
              <a:lnSpc>
                <a:spcPct val="150000"/>
              </a:lnSpc>
            </a:pPr>
            <a:endParaRPr lang="en-US" altLang="ja-JP" sz="1400" dirty="0">
              <a:solidFill>
                <a:prstClr val="black"/>
              </a:solidFill>
              <a:latin typeface="ＭＳ Ｐゴシック"/>
            </a:endParaRPr>
          </a:p>
        </p:txBody>
      </p:sp>
      <p:sp>
        <p:nvSpPr>
          <p:cNvPr id="8" name="正方形/長方形 7"/>
          <p:cNvSpPr/>
          <p:nvPr/>
        </p:nvSpPr>
        <p:spPr>
          <a:xfrm>
            <a:off x="5052015" y="910898"/>
            <a:ext cx="4437492" cy="56933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3" name="正方形/長方形 12"/>
          <p:cNvSpPr/>
          <p:nvPr/>
        </p:nvSpPr>
        <p:spPr>
          <a:xfrm>
            <a:off x="5247485" y="627458"/>
            <a:ext cx="1928664" cy="425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557"/>
            <a:r>
              <a:rPr lang="ja-JP" altLang="en-US" sz="2000" b="1" dirty="0">
                <a:solidFill>
                  <a:srgbClr val="000000"/>
                </a:solidFill>
              </a:rPr>
              <a:t>改正案</a:t>
            </a:r>
          </a:p>
        </p:txBody>
      </p:sp>
      <p:cxnSp>
        <p:nvCxnSpPr>
          <p:cNvPr id="3" name="直線コネクタ 2"/>
          <p:cNvCxnSpPr/>
          <p:nvPr/>
        </p:nvCxnSpPr>
        <p:spPr>
          <a:xfrm>
            <a:off x="2720752" y="3169104"/>
            <a:ext cx="343917" cy="3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61</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430193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右矢印 18"/>
          <p:cNvSpPr/>
          <p:nvPr/>
        </p:nvSpPr>
        <p:spPr>
          <a:xfrm rot="5400000">
            <a:off x="2173435" y="2504048"/>
            <a:ext cx="1035833" cy="2666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285267" y="4406669"/>
            <a:ext cx="4104459" cy="2132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0" name="正方形/長方形 9"/>
          <p:cNvSpPr/>
          <p:nvPr/>
        </p:nvSpPr>
        <p:spPr>
          <a:xfrm>
            <a:off x="882600" y="988091"/>
            <a:ext cx="8243760" cy="22340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17" name="正方形/長方形 16"/>
          <p:cNvSpPr/>
          <p:nvPr/>
        </p:nvSpPr>
        <p:spPr>
          <a:xfrm>
            <a:off x="-5308" y="1"/>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600" b="1" kern="0" dirty="0">
                <a:solidFill>
                  <a:prstClr val="white"/>
                </a:solidFill>
              </a:rPr>
              <a:t>確認事項の活用方法</a:t>
            </a:r>
            <a:endParaRPr kumimoji="0" lang="en-US" altLang="ja-JP" sz="2600" b="1" kern="0" dirty="0">
              <a:solidFill>
                <a:prstClr val="white"/>
              </a:solidFill>
            </a:endParaRPr>
          </a:p>
        </p:txBody>
      </p:sp>
      <p:sp>
        <p:nvSpPr>
          <p:cNvPr id="12" name="正方形/長方形 11"/>
          <p:cNvSpPr/>
          <p:nvPr/>
        </p:nvSpPr>
        <p:spPr>
          <a:xfrm>
            <a:off x="246360" y="626760"/>
            <a:ext cx="5714752"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algn="ctr" defTabSz="812557"/>
            <a:r>
              <a:rPr lang="ja-JP" altLang="en-US" sz="2000" b="1" dirty="0">
                <a:solidFill>
                  <a:prstClr val="white"/>
                </a:solidFill>
              </a:rPr>
              <a:t>更新にあわせて確認することが望ましい事項</a:t>
            </a:r>
          </a:p>
        </p:txBody>
      </p:sp>
      <p:sp>
        <p:nvSpPr>
          <p:cNvPr id="14" name="テキスト ボックス 13"/>
          <p:cNvSpPr txBox="1"/>
          <p:nvPr/>
        </p:nvSpPr>
        <p:spPr>
          <a:xfrm>
            <a:off x="1362743" y="1151785"/>
            <a:ext cx="6911728" cy="461665"/>
          </a:xfrm>
          <a:prstGeom prst="rect">
            <a:avLst/>
          </a:prstGeom>
          <a:noFill/>
        </p:spPr>
        <p:txBody>
          <a:bodyPr wrap="square" rtlCol="0">
            <a:spAutoFit/>
          </a:bodyPr>
          <a:lstStyle/>
          <a:p>
            <a:pPr marL="177800" indent="-177800">
              <a:defRPr/>
            </a:pPr>
            <a:r>
              <a:rPr kumimoji="0" lang="ja-JP" altLang="ja-JP" sz="2400" kern="0" dirty="0">
                <a:solidFill>
                  <a:prstClr val="black"/>
                </a:solidFill>
              </a:rPr>
              <a:t>○</a:t>
            </a:r>
            <a:r>
              <a:rPr kumimoji="0" lang="ja-JP" altLang="en-US" sz="2400" kern="0" dirty="0">
                <a:solidFill>
                  <a:prstClr val="black"/>
                </a:solidFill>
              </a:rPr>
              <a:t>指定工事事業者講習会の受講状況</a:t>
            </a:r>
          </a:p>
        </p:txBody>
      </p:sp>
      <p:sp>
        <p:nvSpPr>
          <p:cNvPr id="18" name="テキスト ボックス 17"/>
          <p:cNvSpPr txBox="1"/>
          <p:nvPr/>
        </p:nvSpPr>
        <p:spPr>
          <a:xfrm>
            <a:off x="5349485" y="4489188"/>
            <a:ext cx="3960444" cy="1200329"/>
          </a:xfrm>
          <a:prstGeom prst="rect">
            <a:avLst/>
          </a:prstGeom>
          <a:noFill/>
        </p:spPr>
        <p:txBody>
          <a:bodyPr wrap="square" rtlCol="0">
            <a:spAutoFit/>
          </a:bodyPr>
          <a:lstStyle/>
          <a:p>
            <a:pPr marL="177800" indent="-177800">
              <a:lnSpc>
                <a:spcPct val="150000"/>
              </a:lnSpc>
            </a:pPr>
            <a:r>
              <a:rPr lang="ja-JP" altLang="en-US" sz="1600" dirty="0">
                <a:solidFill>
                  <a:prstClr val="black"/>
                </a:solidFill>
              </a:rPr>
              <a:t>○　利用者が指定工事事業者を選択する際に有用な情報となるようなわかりやすい情報発信の一つとして活用することが有効。</a:t>
            </a:r>
            <a:endParaRPr lang="en-US" altLang="ja-JP" sz="1600" dirty="0">
              <a:solidFill>
                <a:prstClr val="black"/>
              </a:solidFill>
            </a:endParaRPr>
          </a:p>
        </p:txBody>
      </p:sp>
      <p:sp>
        <p:nvSpPr>
          <p:cNvPr id="11" name="テキスト ボックス 10"/>
          <p:cNvSpPr txBox="1"/>
          <p:nvPr/>
        </p:nvSpPr>
        <p:spPr>
          <a:xfrm>
            <a:off x="1355892" y="1627512"/>
            <a:ext cx="6911728" cy="461665"/>
          </a:xfrm>
          <a:prstGeom prst="rect">
            <a:avLst/>
          </a:prstGeom>
          <a:noFill/>
        </p:spPr>
        <p:txBody>
          <a:bodyPr wrap="square" rtlCol="0">
            <a:spAutoFit/>
          </a:bodyPr>
          <a:lstStyle/>
          <a:p>
            <a:pPr marL="177800" indent="-177800">
              <a:defRPr/>
            </a:pPr>
            <a:r>
              <a:rPr kumimoji="0" lang="ja-JP" altLang="ja-JP" sz="2400" kern="0" dirty="0">
                <a:solidFill>
                  <a:prstClr val="black"/>
                </a:solidFill>
              </a:rPr>
              <a:t>○</a:t>
            </a:r>
            <a:r>
              <a:rPr kumimoji="0" lang="ja-JP" altLang="en-US" sz="2400" kern="0" dirty="0">
                <a:solidFill>
                  <a:prstClr val="black"/>
                </a:solidFill>
              </a:rPr>
              <a:t>主任技術者等の研修会の受講状況</a:t>
            </a:r>
          </a:p>
        </p:txBody>
      </p:sp>
      <p:sp>
        <p:nvSpPr>
          <p:cNvPr id="15" name="テキスト ボックス 14"/>
          <p:cNvSpPr txBox="1"/>
          <p:nvPr/>
        </p:nvSpPr>
        <p:spPr>
          <a:xfrm>
            <a:off x="1352600" y="2110100"/>
            <a:ext cx="6251522" cy="461665"/>
          </a:xfrm>
          <a:prstGeom prst="rect">
            <a:avLst/>
          </a:prstGeom>
          <a:noFill/>
        </p:spPr>
        <p:txBody>
          <a:bodyPr wrap="square" rtlCol="0">
            <a:spAutoFit/>
          </a:bodyPr>
          <a:lstStyle/>
          <a:p>
            <a:pPr marL="177800" indent="-177800">
              <a:defRPr/>
            </a:pPr>
            <a:r>
              <a:rPr kumimoji="0" lang="ja-JP" altLang="ja-JP" sz="2400" kern="0" dirty="0">
                <a:solidFill>
                  <a:prstClr val="black"/>
                </a:solidFill>
              </a:rPr>
              <a:t>○</a:t>
            </a:r>
            <a:r>
              <a:rPr kumimoji="0" lang="ja-JP" altLang="en-US" sz="2400" kern="0" dirty="0">
                <a:solidFill>
                  <a:prstClr val="black"/>
                </a:solidFill>
              </a:rPr>
              <a:t>配管技能者の配置状況</a:t>
            </a:r>
          </a:p>
        </p:txBody>
      </p:sp>
      <p:sp>
        <p:nvSpPr>
          <p:cNvPr id="16" name="テキスト ボックス 15"/>
          <p:cNvSpPr txBox="1"/>
          <p:nvPr/>
        </p:nvSpPr>
        <p:spPr>
          <a:xfrm>
            <a:off x="1355888" y="2586279"/>
            <a:ext cx="6251522" cy="461665"/>
          </a:xfrm>
          <a:prstGeom prst="rect">
            <a:avLst/>
          </a:prstGeom>
          <a:noFill/>
        </p:spPr>
        <p:txBody>
          <a:bodyPr wrap="square" rtlCol="0">
            <a:spAutoFit/>
          </a:bodyPr>
          <a:lstStyle/>
          <a:p>
            <a:pPr marL="177800" indent="-177800">
              <a:defRPr/>
            </a:pPr>
            <a:r>
              <a:rPr kumimoji="0" lang="ja-JP" altLang="ja-JP" sz="2400" kern="0" dirty="0">
                <a:solidFill>
                  <a:prstClr val="black"/>
                </a:solidFill>
              </a:rPr>
              <a:t>○</a:t>
            </a:r>
            <a:r>
              <a:rPr kumimoji="0" lang="ja-JP" altLang="en-US" sz="2400" kern="0" dirty="0">
                <a:solidFill>
                  <a:prstClr val="black"/>
                </a:solidFill>
              </a:rPr>
              <a:t>指定工事事業者の業務内容</a:t>
            </a:r>
          </a:p>
        </p:txBody>
      </p:sp>
      <p:sp>
        <p:nvSpPr>
          <p:cNvPr id="2" name="テキスト ボックス 1"/>
          <p:cNvSpPr txBox="1"/>
          <p:nvPr/>
        </p:nvSpPr>
        <p:spPr>
          <a:xfrm>
            <a:off x="2144021" y="3539218"/>
            <a:ext cx="1094634" cy="523220"/>
          </a:xfrm>
          <a:prstGeom prst="rect">
            <a:avLst/>
          </a:prstGeom>
          <a:noFill/>
        </p:spPr>
        <p:txBody>
          <a:bodyPr wrap="square" rtlCol="0">
            <a:spAutoFit/>
          </a:bodyPr>
          <a:lstStyle/>
          <a:p>
            <a:pPr algn="ctr"/>
            <a:r>
              <a:rPr lang="ja-JP" altLang="en-US" sz="2800" b="1" dirty="0">
                <a:solidFill>
                  <a:prstClr val="white"/>
                </a:solidFill>
              </a:rPr>
              <a:t>指導</a:t>
            </a:r>
          </a:p>
        </p:txBody>
      </p:sp>
      <p:sp>
        <p:nvSpPr>
          <p:cNvPr id="21" name="右矢印 20"/>
          <p:cNvSpPr/>
          <p:nvPr/>
        </p:nvSpPr>
        <p:spPr>
          <a:xfrm rot="5400000">
            <a:off x="6804381" y="2513917"/>
            <a:ext cx="1035833" cy="2666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テキスト ボックス 21"/>
          <p:cNvSpPr txBox="1"/>
          <p:nvPr/>
        </p:nvSpPr>
        <p:spPr>
          <a:xfrm>
            <a:off x="6864146" y="3323781"/>
            <a:ext cx="908525" cy="954107"/>
          </a:xfrm>
          <a:prstGeom prst="rect">
            <a:avLst/>
          </a:prstGeom>
          <a:noFill/>
        </p:spPr>
        <p:txBody>
          <a:bodyPr wrap="square" rtlCol="0">
            <a:spAutoFit/>
          </a:bodyPr>
          <a:lstStyle/>
          <a:p>
            <a:pPr algn="ctr"/>
            <a:r>
              <a:rPr lang="ja-JP" altLang="en-US" sz="2800" b="1" dirty="0">
                <a:solidFill>
                  <a:prstClr val="white"/>
                </a:solidFill>
              </a:rPr>
              <a:t>情報発信</a:t>
            </a:r>
          </a:p>
        </p:txBody>
      </p:sp>
      <p:sp>
        <p:nvSpPr>
          <p:cNvPr id="23" name="正方形/長方形 22"/>
          <p:cNvSpPr/>
          <p:nvPr/>
        </p:nvSpPr>
        <p:spPr>
          <a:xfrm>
            <a:off x="633531" y="4445093"/>
            <a:ext cx="4104459" cy="21216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4" name="テキスト ボックス 23"/>
          <p:cNvSpPr txBox="1"/>
          <p:nvPr/>
        </p:nvSpPr>
        <p:spPr>
          <a:xfrm>
            <a:off x="705526" y="4550491"/>
            <a:ext cx="3960444" cy="1938992"/>
          </a:xfrm>
          <a:prstGeom prst="rect">
            <a:avLst/>
          </a:prstGeom>
          <a:noFill/>
        </p:spPr>
        <p:txBody>
          <a:bodyPr wrap="square" rtlCol="0">
            <a:spAutoFit/>
          </a:bodyPr>
          <a:lstStyle/>
          <a:p>
            <a:pPr marL="177800" indent="-177800">
              <a:lnSpc>
                <a:spcPct val="150000"/>
              </a:lnSpc>
            </a:pPr>
            <a:r>
              <a:rPr lang="ja-JP" altLang="en-US" sz="1600" dirty="0">
                <a:solidFill>
                  <a:prstClr val="black"/>
                </a:solidFill>
              </a:rPr>
              <a:t>○　確認した情報をもとに、指定工事事業者を指導することで、資質の保持を図り、</a:t>
            </a:r>
            <a:endParaRPr lang="en-US" altLang="ja-JP" sz="1600" dirty="0">
              <a:solidFill>
                <a:prstClr val="black"/>
              </a:solidFill>
            </a:endParaRPr>
          </a:p>
          <a:p>
            <a:pPr marL="177800" indent="-177800">
              <a:lnSpc>
                <a:spcPct val="150000"/>
              </a:lnSpc>
            </a:pPr>
            <a:r>
              <a:rPr lang="ja-JP" altLang="en-US" sz="1600" dirty="0">
                <a:solidFill>
                  <a:prstClr val="black"/>
                </a:solidFill>
              </a:rPr>
              <a:t>　　・安全で信頼される給水装置工事の確保</a:t>
            </a:r>
          </a:p>
          <a:p>
            <a:pPr marL="177800" indent="-177800">
              <a:lnSpc>
                <a:spcPct val="150000"/>
              </a:lnSpc>
            </a:pPr>
            <a:r>
              <a:rPr lang="ja-JP" altLang="en-US" sz="1600" dirty="0">
                <a:solidFill>
                  <a:prstClr val="black"/>
                </a:solidFill>
              </a:rPr>
              <a:t>　　・違反行為・苦情・トラブルの減少</a:t>
            </a:r>
          </a:p>
          <a:p>
            <a:pPr marL="177800" indent="-177800">
              <a:lnSpc>
                <a:spcPct val="150000"/>
              </a:lnSpc>
            </a:pPr>
            <a:r>
              <a:rPr lang="ja-JP" altLang="en-US" sz="1600" dirty="0">
                <a:solidFill>
                  <a:prstClr val="black"/>
                </a:solidFill>
              </a:rPr>
              <a:t>　につなげる。</a:t>
            </a:r>
            <a:endParaRPr lang="en-US" altLang="ja-JP" sz="1600" dirty="0">
              <a:solidFill>
                <a:prstClr val="black"/>
              </a:solidFill>
            </a:endParaRPr>
          </a:p>
        </p:txBody>
      </p:sp>
      <p:sp>
        <p:nvSpPr>
          <p:cNvPr id="20"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62</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264153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5308" y="1"/>
            <a:ext cx="9906000" cy="548680"/>
          </a:xfrm>
          <a:prstGeom prst="rect">
            <a:avLst/>
          </a:prstGeom>
          <a:solidFill>
            <a:srgbClr val="002060"/>
          </a:solidFill>
          <a:ln w="25400" cap="flat" cmpd="sng" algn="ctr">
            <a:solidFill>
              <a:srgbClr val="002060"/>
            </a:solidFill>
            <a:prstDash val="solid"/>
          </a:ln>
          <a:effectLst/>
        </p:spPr>
        <p:txBody>
          <a:bodyPr rtlCol="0" anchor="ctr"/>
          <a:lstStyle/>
          <a:p>
            <a:pPr algn="ctr">
              <a:defRPr/>
            </a:pPr>
            <a:r>
              <a:rPr kumimoji="0" lang="ja-JP" altLang="en-US" sz="2600" b="1" kern="0" dirty="0">
                <a:solidFill>
                  <a:schemeClr val="bg1"/>
                </a:solidFill>
                <a:latin typeface="+mn-ea"/>
              </a:rPr>
              <a:t>５．その他の主な改正事項（第</a:t>
            </a:r>
            <a:r>
              <a:rPr kumimoji="0" lang="en-US" altLang="ja-JP" sz="2600" b="1" kern="0" dirty="0">
                <a:solidFill>
                  <a:schemeClr val="bg1"/>
                </a:solidFill>
                <a:latin typeface="+mn-ea"/>
              </a:rPr>
              <a:t>11</a:t>
            </a:r>
            <a:r>
              <a:rPr kumimoji="0" lang="ja-JP" altLang="en-US" sz="2600" b="1" kern="0" dirty="0">
                <a:solidFill>
                  <a:schemeClr val="bg1"/>
                </a:solidFill>
                <a:latin typeface="+mn-ea"/>
              </a:rPr>
              <a:t>条、第</a:t>
            </a:r>
            <a:r>
              <a:rPr kumimoji="0" lang="en-US" altLang="ja-JP" sz="2600" b="1" kern="0" dirty="0">
                <a:solidFill>
                  <a:schemeClr val="bg1"/>
                </a:solidFill>
                <a:latin typeface="+mn-ea"/>
              </a:rPr>
              <a:t>14</a:t>
            </a:r>
            <a:r>
              <a:rPr kumimoji="0" lang="ja-JP" altLang="en-US" sz="2600" b="1" kern="0" dirty="0">
                <a:solidFill>
                  <a:schemeClr val="bg1"/>
                </a:solidFill>
                <a:latin typeface="+mn-ea"/>
              </a:rPr>
              <a:t>条、第</a:t>
            </a:r>
            <a:r>
              <a:rPr kumimoji="0" lang="en-US" altLang="ja-JP" sz="2600" b="1" kern="0" dirty="0">
                <a:solidFill>
                  <a:schemeClr val="bg1"/>
                </a:solidFill>
                <a:latin typeface="+mn-ea"/>
              </a:rPr>
              <a:t>39</a:t>
            </a:r>
            <a:r>
              <a:rPr kumimoji="0" lang="ja-JP" altLang="en-US" sz="2600" b="1" kern="0" dirty="0">
                <a:solidFill>
                  <a:schemeClr val="bg1"/>
                </a:solidFill>
                <a:latin typeface="+mn-ea"/>
              </a:rPr>
              <a:t>条の２関係）</a:t>
            </a:r>
            <a:endParaRPr kumimoji="0" lang="en-US" altLang="ja-JP" sz="2600" b="1" kern="0" dirty="0">
              <a:solidFill>
                <a:schemeClr val="bg1"/>
              </a:solidFill>
              <a:latin typeface="+mn-ea"/>
            </a:endParaRPr>
          </a:p>
        </p:txBody>
      </p:sp>
      <p:sp>
        <p:nvSpPr>
          <p:cNvPr id="19" name="正方形/長方形 18"/>
          <p:cNvSpPr/>
          <p:nvPr/>
        </p:nvSpPr>
        <p:spPr>
          <a:xfrm>
            <a:off x="192668" y="1196752"/>
            <a:ext cx="9491836"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a:lnSpc>
                <a:spcPct val="120000"/>
              </a:lnSpc>
            </a:pPr>
            <a:r>
              <a:rPr lang="ja-JP" altLang="en-US" sz="2000" dirty="0">
                <a:solidFill>
                  <a:schemeClr val="tx1"/>
                </a:solidFill>
                <a:latin typeface="+mn-ea"/>
              </a:rPr>
              <a:t>○　地方公共団体以外の水道事業者（</a:t>
            </a:r>
            <a:r>
              <a:rPr lang="en-US" altLang="ja-JP" sz="2000" dirty="0">
                <a:solidFill>
                  <a:schemeClr val="tx1"/>
                </a:solidFill>
                <a:latin typeface="+mn-ea"/>
              </a:rPr>
              <a:t>※</a:t>
            </a:r>
            <a:r>
              <a:rPr lang="ja-JP" altLang="en-US" sz="2000" dirty="0">
                <a:solidFill>
                  <a:schemeClr val="tx1"/>
                </a:solidFill>
                <a:latin typeface="+mn-ea"/>
              </a:rPr>
              <a:t>）が、水道事業の全部又は一部の休止又は廃止の許可を申請しようとするときは、</a:t>
            </a:r>
            <a:r>
              <a:rPr lang="ja-JP" altLang="en-US" sz="2000" u="sng" dirty="0">
                <a:solidFill>
                  <a:schemeClr val="tx1"/>
                </a:solidFill>
                <a:latin typeface="+mn-ea"/>
              </a:rPr>
              <a:t>あらかじめ、当該申請に係る給水区域をその区域に含む市町村に協議しなければならない</a:t>
            </a:r>
            <a:r>
              <a:rPr lang="ja-JP" altLang="en-US" sz="2000" dirty="0">
                <a:solidFill>
                  <a:schemeClr val="tx1"/>
                </a:solidFill>
                <a:latin typeface="+mn-ea"/>
              </a:rPr>
              <a:t>ものとすること。</a:t>
            </a:r>
            <a:endParaRPr lang="en-US" altLang="ja-JP" sz="2000" dirty="0">
              <a:solidFill>
                <a:schemeClr val="tx1"/>
              </a:solidFill>
              <a:latin typeface="+mn-ea"/>
            </a:endParaRPr>
          </a:p>
          <a:p>
            <a:pPr marL="180975" indent="-180975">
              <a:lnSpc>
                <a:spcPct val="120000"/>
              </a:lnSpc>
            </a:pPr>
            <a:r>
              <a:rPr lang="ja-JP" altLang="en-US" sz="1600" dirty="0">
                <a:solidFill>
                  <a:schemeClr val="tx1"/>
                </a:solidFill>
                <a:latin typeface="+mn-ea"/>
              </a:rPr>
              <a:t>　　</a:t>
            </a:r>
            <a:r>
              <a:rPr lang="en-US" altLang="ja-JP" sz="1600" dirty="0">
                <a:solidFill>
                  <a:schemeClr val="tx1"/>
                </a:solidFill>
                <a:latin typeface="+mn-ea"/>
              </a:rPr>
              <a:t>※</a:t>
            </a:r>
            <a:r>
              <a:rPr lang="ja-JP" altLang="en-US" sz="1600" dirty="0">
                <a:solidFill>
                  <a:srgbClr val="0070C0"/>
                </a:solidFill>
                <a:latin typeface="+mn-ea"/>
              </a:rPr>
              <a:t>　</a:t>
            </a:r>
            <a:r>
              <a:rPr lang="ja-JP" altLang="en-US" sz="1600" dirty="0">
                <a:solidFill>
                  <a:schemeClr val="tx1"/>
                </a:solidFill>
                <a:latin typeface="+mn-ea"/>
              </a:rPr>
              <a:t>その給水人口が政令で定める基準（関係者と調整）を超えるものに限る。なお、改正法第</a:t>
            </a:r>
            <a:r>
              <a:rPr lang="en-US" altLang="ja-JP" sz="1600" dirty="0">
                <a:solidFill>
                  <a:schemeClr val="tx1"/>
                </a:solidFill>
                <a:latin typeface="+mn-ea"/>
              </a:rPr>
              <a:t>24</a:t>
            </a:r>
            <a:r>
              <a:rPr lang="ja-JP" altLang="en-US" sz="1600" dirty="0">
                <a:solidFill>
                  <a:schemeClr val="tx1"/>
                </a:solidFill>
                <a:latin typeface="+mn-ea"/>
              </a:rPr>
              <a:t>条の４に</a:t>
            </a:r>
            <a:endParaRPr lang="en-US" altLang="ja-JP" sz="1600" dirty="0">
              <a:solidFill>
                <a:schemeClr val="tx1"/>
              </a:solidFill>
              <a:latin typeface="+mn-ea"/>
            </a:endParaRPr>
          </a:p>
          <a:p>
            <a:pPr marL="180975" indent="-180975">
              <a:lnSpc>
                <a:spcPct val="120000"/>
              </a:lnSpc>
            </a:pPr>
            <a:r>
              <a:rPr lang="ja-JP" altLang="en-US" sz="1600" dirty="0">
                <a:solidFill>
                  <a:schemeClr val="tx1"/>
                </a:solidFill>
                <a:latin typeface="+mn-ea"/>
              </a:rPr>
              <a:t>　　　　基づく水道施設運営権者は含まない。</a:t>
            </a:r>
            <a:endParaRPr lang="en-US" altLang="ja-JP" sz="1600" dirty="0">
              <a:solidFill>
                <a:schemeClr val="tx1"/>
              </a:solidFill>
              <a:latin typeface="+mn-ea"/>
            </a:endParaRPr>
          </a:p>
        </p:txBody>
      </p:sp>
      <p:sp>
        <p:nvSpPr>
          <p:cNvPr id="20" name="正方形/長方形 19"/>
          <p:cNvSpPr/>
          <p:nvPr/>
        </p:nvSpPr>
        <p:spPr>
          <a:xfrm>
            <a:off x="200472" y="3482720"/>
            <a:ext cx="9484032" cy="1440000"/>
          </a:xfrm>
          <a:prstGeom prst="rect">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a:lnSpc>
                <a:spcPct val="120000"/>
              </a:lnSpc>
            </a:pPr>
            <a:r>
              <a:rPr lang="ja-JP" altLang="en-US" sz="2000" dirty="0">
                <a:solidFill>
                  <a:schemeClr val="tx1"/>
                </a:solidFill>
                <a:latin typeface="+mn-ea"/>
              </a:rPr>
              <a:t>○　供給規程に定められる料金は、能率的な経営の下における適正な原価に照らし、</a:t>
            </a:r>
            <a:r>
              <a:rPr lang="ja-JP" altLang="en-US" sz="2000" u="sng" dirty="0">
                <a:solidFill>
                  <a:schemeClr val="tx1"/>
                </a:solidFill>
                <a:latin typeface="+mn-ea"/>
              </a:rPr>
              <a:t>健全な経営を確保することができる公正妥当なものでなければならない</a:t>
            </a:r>
            <a:r>
              <a:rPr lang="ja-JP" altLang="en-US" sz="2000" dirty="0">
                <a:solidFill>
                  <a:schemeClr val="tx1"/>
                </a:solidFill>
                <a:latin typeface="+mn-ea"/>
              </a:rPr>
              <a:t>ものとすること。</a:t>
            </a:r>
            <a:endParaRPr lang="en-US" altLang="ja-JP" sz="2000" dirty="0">
              <a:solidFill>
                <a:schemeClr val="tx1"/>
              </a:solidFill>
              <a:latin typeface="+mn-ea"/>
            </a:endParaRPr>
          </a:p>
          <a:p>
            <a:pPr marL="180975" indent="-180975">
              <a:lnSpc>
                <a:spcPct val="120000"/>
              </a:lnSpc>
            </a:pPr>
            <a:r>
              <a:rPr lang="ja-JP" altLang="en-US" sz="1600" dirty="0">
                <a:solidFill>
                  <a:schemeClr val="tx1"/>
                </a:solidFill>
                <a:latin typeface="+mn-ea"/>
              </a:rPr>
              <a:t>　　</a:t>
            </a:r>
            <a:r>
              <a:rPr lang="en-US" altLang="ja-JP" sz="1600" dirty="0">
                <a:solidFill>
                  <a:schemeClr val="tx1"/>
                </a:solidFill>
                <a:latin typeface="+mn-ea"/>
              </a:rPr>
              <a:t>※</a:t>
            </a:r>
            <a:r>
              <a:rPr lang="ja-JP" altLang="en-US" sz="1600" dirty="0">
                <a:solidFill>
                  <a:schemeClr val="tx1"/>
                </a:solidFill>
                <a:latin typeface="+mn-ea"/>
              </a:rPr>
              <a:t>　「健全な経営を確保」とは、老朽化する水道施設の維持、修繕や更新を計画的に行うなど、継続的に</a:t>
            </a:r>
            <a:endParaRPr lang="en-US" altLang="ja-JP" sz="1600" dirty="0">
              <a:solidFill>
                <a:schemeClr val="tx1"/>
              </a:solidFill>
              <a:latin typeface="+mn-ea"/>
            </a:endParaRPr>
          </a:p>
          <a:p>
            <a:pPr marL="180975" indent="-180975">
              <a:lnSpc>
                <a:spcPct val="120000"/>
              </a:lnSpc>
            </a:pPr>
            <a:r>
              <a:rPr lang="ja-JP" altLang="en-US" sz="1600" dirty="0">
                <a:solidFill>
                  <a:schemeClr val="tx1"/>
                </a:solidFill>
                <a:latin typeface="+mn-ea"/>
              </a:rPr>
              <a:t>　　　　サービスを提供していけるように水道事業を経営する状態を指し、そのことを明示的に規定するもの。</a:t>
            </a:r>
            <a:endParaRPr lang="en-US" altLang="ja-JP" sz="1600" dirty="0">
              <a:solidFill>
                <a:schemeClr val="tx1"/>
              </a:solidFill>
              <a:latin typeface="+mn-ea"/>
            </a:endParaRPr>
          </a:p>
          <a:p>
            <a:pPr marL="180975" indent="-180975">
              <a:lnSpc>
                <a:spcPct val="120000"/>
              </a:lnSpc>
            </a:pPr>
            <a:endParaRPr lang="en-US" altLang="ja-JP" sz="2000" dirty="0">
              <a:solidFill>
                <a:schemeClr val="tx1"/>
              </a:solidFill>
              <a:latin typeface="+mn-ea"/>
            </a:endParaRPr>
          </a:p>
        </p:txBody>
      </p:sp>
      <p:sp>
        <p:nvSpPr>
          <p:cNvPr id="21" name="正方形/長方形 20"/>
          <p:cNvSpPr/>
          <p:nvPr/>
        </p:nvSpPr>
        <p:spPr>
          <a:xfrm>
            <a:off x="200472" y="5570952"/>
            <a:ext cx="9484032" cy="12424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a:lnSpc>
                <a:spcPct val="120000"/>
              </a:lnSpc>
            </a:pPr>
            <a:r>
              <a:rPr lang="ja-JP" altLang="en-US" sz="2000" dirty="0">
                <a:solidFill>
                  <a:schemeClr val="tx1"/>
                </a:solidFill>
                <a:latin typeface="+mn-ea"/>
              </a:rPr>
              <a:t>○　</a:t>
            </a:r>
            <a:r>
              <a:rPr lang="ja-JP" altLang="en-US" sz="2000" u="sng" dirty="0">
                <a:solidFill>
                  <a:schemeClr val="tx1"/>
                </a:solidFill>
                <a:latin typeface="+mn-ea"/>
              </a:rPr>
              <a:t>国、都道府県、市町村及び水道事業者等並びにその他関係者</a:t>
            </a:r>
            <a:r>
              <a:rPr lang="ja-JP" altLang="en-US" sz="2000" dirty="0">
                <a:solidFill>
                  <a:schemeClr val="tx1"/>
                </a:solidFill>
                <a:latin typeface="+mn-ea"/>
              </a:rPr>
              <a:t>は、災害その他非常の場合における</a:t>
            </a:r>
            <a:r>
              <a:rPr lang="ja-JP" altLang="en-US" sz="2000" u="sng" dirty="0">
                <a:solidFill>
                  <a:schemeClr val="tx1"/>
                </a:solidFill>
                <a:latin typeface="+mn-ea"/>
              </a:rPr>
              <a:t>応急の給水</a:t>
            </a:r>
            <a:r>
              <a:rPr lang="ja-JP" altLang="en-US" sz="2000" dirty="0">
                <a:solidFill>
                  <a:schemeClr val="tx1"/>
                </a:solidFill>
                <a:latin typeface="+mn-ea"/>
              </a:rPr>
              <a:t>及び</a:t>
            </a:r>
            <a:r>
              <a:rPr lang="ja-JP" altLang="en-US" sz="2000" u="sng" dirty="0">
                <a:solidFill>
                  <a:schemeClr val="tx1"/>
                </a:solidFill>
                <a:latin typeface="+mn-ea"/>
              </a:rPr>
              <a:t>速やかな水道施設の復旧を図る</a:t>
            </a:r>
            <a:r>
              <a:rPr lang="ja-JP" altLang="en-US" sz="2000" dirty="0">
                <a:solidFill>
                  <a:schemeClr val="tx1"/>
                </a:solidFill>
                <a:latin typeface="+mn-ea"/>
              </a:rPr>
              <a:t>ため、</a:t>
            </a:r>
            <a:r>
              <a:rPr lang="ja-JP" altLang="en-US" sz="2000" u="sng" dirty="0">
                <a:solidFill>
                  <a:schemeClr val="tx1"/>
                </a:solidFill>
                <a:latin typeface="+mn-ea"/>
              </a:rPr>
              <a:t>相互に連携を図りながら協力するよう努めなければならない</a:t>
            </a:r>
            <a:r>
              <a:rPr lang="ja-JP" altLang="en-US" sz="2000" dirty="0">
                <a:solidFill>
                  <a:schemeClr val="tx1"/>
                </a:solidFill>
                <a:latin typeface="+mn-ea"/>
              </a:rPr>
              <a:t>ものとすること。</a:t>
            </a:r>
            <a:endParaRPr lang="en-US" altLang="ja-JP" sz="1600" dirty="0">
              <a:solidFill>
                <a:schemeClr val="tx1"/>
              </a:solidFill>
              <a:latin typeface="+mn-ea"/>
            </a:endParaRPr>
          </a:p>
        </p:txBody>
      </p:sp>
      <p:sp>
        <p:nvSpPr>
          <p:cNvPr id="22" name="正方形/長方形 21"/>
          <p:cNvSpPr/>
          <p:nvPr/>
        </p:nvSpPr>
        <p:spPr>
          <a:xfrm>
            <a:off x="192668" y="770666"/>
            <a:ext cx="5426720"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defTabSz="812557"/>
            <a:r>
              <a:rPr lang="ja-JP" altLang="en-US" sz="2000" b="1" dirty="0">
                <a:solidFill>
                  <a:srgbClr val="000000"/>
                </a:solidFill>
              </a:rPr>
              <a:t>１．事業の休止及び廃止に関する事項（第</a:t>
            </a:r>
            <a:r>
              <a:rPr lang="en-US" altLang="ja-JP" sz="2000" b="1" dirty="0">
                <a:solidFill>
                  <a:srgbClr val="000000"/>
                </a:solidFill>
              </a:rPr>
              <a:t>11</a:t>
            </a:r>
            <a:r>
              <a:rPr lang="ja-JP" altLang="en-US" sz="2000" b="1" dirty="0">
                <a:solidFill>
                  <a:srgbClr val="000000"/>
                </a:solidFill>
              </a:rPr>
              <a:t>条）</a:t>
            </a:r>
          </a:p>
        </p:txBody>
      </p:sp>
      <p:sp>
        <p:nvSpPr>
          <p:cNvPr id="23" name="正方形/長方形 22"/>
          <p:cNvSpPr/>
          <p:nvPr/>
        </p:nvSpPr>
        <p:spPr>
          <a:xfrm>
            <a:off x="200478" y="3050672"/>
            <a:ext cx="41044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defTabSz="812557"/>
            <a:r>
              <a:rPr lang="ja-JP" altLang="en-US" sz="2000" b="1" dirty="0">
                <a:solidFill>
                  <a:srgbClr val="000000"/>
                </a:solidFill>
              </a:rPr>
              <a:t>２．供給規程に関する事項（第</a:t>
            </a:r>
            <a:r>
              <a:rPr lang="en-US" altLang="ja-JP" sz="2000" b="1" dirty="0">
                <a:solidFill>
                  <a:srgbClr val="000000"/>
                </a:solidFill>
              </a:rPr>
              <a:t>14</a:t>
            </a:r>
            <a:r>
              <a:rPr lang="ja-JP" altLang="en-US" sz="2000" b="1" dirty="0">
                <a:solidFill>
                  <a:srgbClr val="000000"/>
                </a:solidFill>
              </a:rPr>
              <a:t>条）</a:t>
            </a:r>
          </a:p>
        </p:txBody>
      </p:sp>
      <p:sp>
        <p:nvSpPr>
          <p:cNvPr id="24" name="正方形/長方形 23"/>
          <p:cNvSpPr/>
          <p:nvPr/>
        </p:nvSpPr>
        <p:spPr>
          <a:xfrm>
            <a:off x="200472" y="5138960"/>
            <a:ext cx="9289032" cy="426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256" tIns="40628" rIns="81256" bIns="40628" rtlCol="0" anchor="ctr"/>
          <a:lstStyle/>
          <a:p>
            <a:pPr defTabSz="812557"/>
            <a:r>
              <a:rPr lang="ja-JP" altLang="en-US" sz="2000" b="1" dirty="0">
                <a:solidFill>
                  <a:srgbClr val="000000"/>
                </a:solidFill>
              </a:rPr>
              <a:t>３．災害その他非常の場合における連携及び協力の確保に関する事項（第</a:t>
            </a:r>
            <a:r>
              <a:rPr lang="en-US" altLang="ja-JP" sz="2000" b="1" dirty="0">
                <a:solidFill>
                  <a:srgbClr val="000000"/>
                </a:solidFill>
              </a:rPr>
              <a:t>39</a:t>
            </a:r>
            <a:r>
              <a:rPr lang="ja-JP" altLang="en-US" sz="2000" b="1" dirty="0">
                <a:solidFill>
                  <a:srgbClr val="000000"/>
                </a:solidFill>
              </a:rPr>
              <a:t>条の２）</a:t>
            </a:r>
          </a:p>
        </p:txBody>
      </p:sp>
      <p:sp>
        <p:nvSpPr>
          <p:cNvPr id="9"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63</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896328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lnSpcReduction="10000"/>
          </a:bodyPr>
          <a:lstStyle/>
          <a:p>
            <a:pPr>
              <a:buFont typeface="Wingdings" panose="05000000000000000000" pitchFamily="2" charset="2"/>
              <a:buChar char="l"/>
            </a:pPr>
            <a:r>
              <a:rPr lang="ja-JP" altLang="en-US" dirty="0"/>
              <a:t>水道サービスの維持・向上のために</a:t>
            </a:r>
          </a:p>
          <a:p>
            <a:pPr lvl="1">
              <a:buFont typeface="Wingdings" panose="05000000000000000000" pitchFamily="2" charset="2"/>
              <a:buChar char="Ø"/>
            </a:pPr>
            <a:r>
              <a:rPr lang="ja-JP" altLang="en-US" dirty="0"/>
              <a:t>数多くの課題への挑戦の姿勢</a:t>
            </a:r>
          </a:p>
          <a:p>
            <a:pPr lvl="1">
              <a:buFont typeface="Wingdings" panose="05000000000000000000" pitchFamily="2" charset="2"/>
              <a:buChar char="Ø"/>
            </a:pPr>
            <a:r>
              <a:rPr kumimoji="1" lang="ja-JP" altLang="en-US" dirty="0"/>
              <a:t>いいこと悪いこと包み隠さず</a:t>
            </a:r>
          </a:p>
          <a:p>
            <a:pPr lvl="1">
              <a:buFont typeface="Wingdings" panose="05000000000000000000" pitchFamily="2" charset="2"/>
              <a:buChar char="Ø"/>
            </a:pPr>
            <a:r>
              <a:rPr lang="ja-JP" altLang="en-US" dirty="0"/>
              <a:t>ユーザーの理解を得つつ</a:t>
            </a:r>
            <a:endParaRPr kumimoji="1" lang="ja-JP" altLang="en-US" dirty="0"/>
          </a:p>
          <a:p>
            <a:pPr lvl="1">
              <a:buFont typeface="Wingdings" panose="05000000000000000000" pitchFamily="2" charset="2"/>
              <a:buChar char="Ø"/>
            </a:pPr>
            <a:r>
              <a:rPr lang="ja-JP" altLang="en-US" dirty="0"/>
              <a:t>技術力＋経営センスを備え</a:t>
            </a:r>
          </a:p>
          <a:p>
            <a:pPr lvl="1">
              <a:buFont typeface="Wingdings" panose="05000000000000000000" pitchFamily="2" charset="2"/>
              <a:buChar char="Ø"/>
            </a:pPr>
            <a:r>
              <a:rPr lang="en-US" altLang="ja-JP" dirty="0"/>
              <a:t>CPS/</a:t>
            </a:r>
            <a:r>
              <a:rPr lang="ja-JP" altLang="en-US" dirty="0"/>
              <a:t>Ｉ</a:t>
            </a:r>
            <a:r>
              <a:rPr lang="en-US" altLang="ja-JP" dirty="0"/>
              <a:t>o</a:t>
            </a:r>
            <a:r>
              <a:rPr lang="ja-JP" altLang="en-US" dirty="0"/>
              <a:t>Ｔの活用も</a:t>
            </a:r>
          </a:p>
          <a:p>
            <a:pPr lvl="1">
              <a:buFont typeface="Wingdings" panose="05000000000000000000" pitchFamily="2" charset="2"/>
              <a:buChar char="Ø"/>
            </a:pPr>
            <a:r>
              <a:rPr lang="ja-JP" altLang="en-US" dirty="0"/>
              <a:t>水道人としての誇りを胸に</a:t>
            </a:r>
          </a:p>
          <a:p>
            <a:pPr>
              <a:buFont typeface="Wingdings" panose="05000000000000000000" pitchFamily="2" charset="2"/>
              <a:buChar char="Ø"/>
            </a:pPr>
            <a:endParaRPr lang="ja-JP" altLang="en-US" dirty="0"/>
          </a:p>
          <a:p>
            <a:pPr>
              <a:buFont typeface="Wingdings" panose="05000000000000000000" pitchFamily="2" charset="2"/>
              <a:buChar char="l"/>
            </a:pPr>
            <a:r>
              <a:rPr lang="ja-JP" altLang="en-US" dirty="0"/>
              <a:t>水道文化の世界への発信</a:t>
            </a:r>
          </a:p>
          <a:p>
            <a:pPr>
              <a:buFont typeface="Wingdings" panose="05000000000000000000" pitchFamily="2" charset="2"/>
              <a:buChar char="l"/>
            </a:pPr>
            <a:endParaRPr lang="ja-JP" altLang="en-US" dirty="0"/>
          </a:p>
          <a:p>
            <a:pPr marL="0" indent="0">
              <a:buNone/>
            </a:pP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332EF2D9-00D6-42E9-8D21-4B2B9FE66B7A}" type="slidenum">
              <a:rPr kumimoji="1" lang="ja-JP" altLang="en-US" smtClean="0"/>
              <a:t>64</a:t>
            </a:fld>
            <a:endParaRPr kumimoji="1" lang="ja-JP" altLang="en-US"/>
          </a:p>
        </p:txBody>
      </p:sp>
      <p:sp>
        <p:nvSpPr>
          <p:cNvPr id="6" name="テキスト ボックス 5"/>
          <p:cNvSpPr txBox="1"/>
          <p:nvPr/>
        </p:nvSpPr>
        <p:spPr>
          <a:xfrm>
            <a:off x="381000" y="44626"/>
            <a:ext cx="9144000" cy="461665"/>
          </a:xfrm>
          <a:prstGeom prst="rect">
            <a:avLst/>
          </a:prstGeom>
          <a:solidFill>
            <a:schemeClr val="accent1"/>
          </a:solidFill>
          <a:ln>
            <a:solidFill>
              <a:schemeClr val="tx2"/>
            </a:solidFill>
          </a:ln>
        </p:spPr>
        <p:txBody>
          <a:bodyPr wrap="square" rtlCol="0">
            <a:spAutoFit/>
          </a:bodyPr>
          <a:lstStyle/>
          <a:p>
            <a:pPr algn="ctr"/>
            <a:r>
              <a:rPr lang="ja-JP" altLang="en-US" sz="2400" b="1" dirty="0">
                <a:solidFill>
                  <a:schemeClr val="bg1"/>
                </a:solidFill>
              </a:rPr>
              <a:t>おわりに</a:t>
            </a:r>
          </a:p>
        </p:txBody>
      </p:sp>
    </p:spTree>
    <p:extLst>
      <p:ext uri="{BB962C8B-B14F-4D97-AF65-F5344CB8AC3E}">
        <p14:creationId xmlns:p14="http://schemas.microsoft.com/office/powerpoint/2010/main" val="608771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79517" y="1988840"/>
            <a:ext cx="9127014" cy="122413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3400" b="1" dirty="0">
                <a:solidFill>
                  <a:prstClr val="white"/>
                </a:solidFill>
                <a:latin typeface="HG丸ｺﾞｼｯｸM-PRO" pitchFamily="50" charset="-128"/>
                <a:ea typeface="HG丸ｺﾞｼｯｸM-PRO" pitchFamily="50" charset="-128"/>
              </a:rPr>
              <a:t>参考　水道施設整備に係る予算</a:t>
            </a:r>
          </a:p>
        </p:txBody>
      </p:sp>
      <p:sp>
        <p:nvSpPr>
          <p:cNvPr id="3"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latin typeface="Arial Unicode MS" panose="020B0604020202020204" pitchFamily="50" charset="-128"/>
                <a:ea typeface="Arial Unicode MS" panose="020B0604020202020204" pitchFamily="50" charset="-128"/>
                <a:cs typeface="Arial Unicode MS" panose="020B0604020202020204" pitchFamily="50" charset="-128"/>
              </a:rPr>
              <a:pPr/>
              <a:t>65</a:t>
            </a:fld>
            <a:endParaRPr lang="ja-JP" altLang="en-US" sz="1600" b="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867263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704529" y="-521322"/>
          <a:ext cx="9389528" cy="6571023"/>
        </p:xfrm>
        <a:graphic>
          <a:graphicData uri="http://schemas.openxmlformats.org/drawingml/2006/table">
            <a:tbl>
              <a:tblPr firstRow="1" bandRow="1">
                <a:tableStyleId>{5C22544A-7EE6-4342-B048-85BDC9FD1C3A}</a:tableStyleId>
              </a:tblPr>
              <a:tblGrid>
                <a:gridCol w="9389528">
                  <a:extLst>
                    <a:ext uri="{9D8B030D-6E8A-4147-A177-3AD203B41FA5}">
                      <a16:colId xmlns:a16="http://schemas.microsoft.com/office/drawing/2014/main" val="20000"/>
                    </a:ext>
                  </a:extLst>
                </a:gridCol>
              </a:tblGrid>
              <a:tr h="1441156">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0"/>
                  </a:ext>
                </a:extLst>
              </a:tr>
              <a:tr h="466084">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1"/>
                  </a:ext>
                </a:extLst>
              </a:tr>
              <a:tr h="469027">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2"/>
                  </a:ext>
                </a:extLst>
              </a:tr>
              <a:tr h="466084">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3"/>
                  </a:ext>
                </a:extLst>
              </a:tr>
              <a:tr h="466084">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4"/>
                  </a:ext>
                </a:extLst>
              </a:tr>
              <a:tr h="466084">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5"/>
                  </a:ext>
                </a:extLst>
              </a:tr>
              <a:tr h="466084">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solidFill>
                      <a:schemeClr val="bg1"/>
                    </a:solidFill>
                  </a:tcPr>
                </a:tc>
                <a:extLst>
                  <a:ext uri="{0D108BD9-81ED-4DB2-BD59-A6C34878D82A}">
                    <a16:rowId xmlns:a16="http://schemas.microsoft.com/office/drawing/2014/main" val="10006"/>
                  </a:ext>
                </a:extLst>
              </a:tr>
              <a:tr h="466084">
                <a:tc>
                  <a:txBody>
                    <a:bodyPr/>
                    <a:lstStyle/>
                    <a:p>
                      <a:endParaRPr kumimoji="1" lang="ja-JP" altLang="en-US" b="0"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7"/>
                  </a:ext>
                </a:extLst>
              </a:tr>
              <a:tr h="466084">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8"/>
                  </a:ext>
                </a:extLst>
              </a:tr>
              <a:tr h="466084">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09"/>
                  </a:ext>
                </a:extLst>
              </a:tr>
              <a:tr h="466084">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rgbClr val="0070C0"/>
                      </a:solidFill>
                      <a:prstDash val="sysDot"/>
                      <a:round/>
                      <a:headEnd type="none" w="med" len="med"/>
                      <a:tailEnd type="none" w="med" len="med"/>
                    </a:lnB>
                    <a:noFill/>
                  </a:tcPr>
                </a:tc>
                <a:extLst>
                  <a:ext uri="{0D108BD9-81ED-4DB2-BD59-A6C34878D82A}">
                    <a16:rowId xmlns:a16="http://schemas.microsoft.com/office/drawing/2014/main" val="10010"/>
                  </a:ext>
                </a:extLst>
              </a:tr>
              <a:tr h="466084">
                <a:tc>
                  <a:txBody>
                    <a:bodyPr/>
                    <a:lstStyle/>
                    <a:p>
                      <a:endParaRPr kumimoji="1" lang="ja-JP" altLang="en-US" dirty="0"/>
                    </a:p>
                  </a:txBody>
                  <a:tcPr marL="99060" marR="99060">
                    <a:lnL w="3175" cap="flat" cmpd="sng" algn="ctr">
                      <a:solidFill>
                        <a:schemeClr val="tx1"/>
                      </a:solidFill>
                      <a:prstDash val="solid"/>
                      <a:round/>
                      <a:headEnd type="none" w="med" len="med"/>
                      <a:tailEnd type="none" w="med" len="med"/>
                    </a:lnL>
                    <a:lnT w="3175" cap="flat" cmpd="sng" algn="ctr">
                      <a:solidFill>
                        <a:srgbClr val="0070C0"/>
                      </a:solidFill>
                      <a:prstDash val="sysDot"/>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21" name="正方形/長方形 120"/>
          <p:cNvSpPr/>
          <p:nvPr/>
        </p:nvSpPr>
        <p:spPr>
          <a:xfrm>
            <a:off x="9647724" y="2187113"/>
            <a:ext cx="227975" cy="2884860"/>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非公共</a:t>
            </a:r>
          </a:p>
        </p:txBody>
      </p:sp>
      <p:sp>
        <p:nvSpPr>
          <p:cNvPr id="122" name="正方形/長方形 121"/>
          <p:cNvSpPr/>
          <p:nvPr/>
        </p:nvSpPr>
        <p:spPr>
          <a:xfrm>
            <a:off x="9638622" y="5071973"/>
            <a:ext cx="239227" cy="974184"/>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公共</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97" name="Text Box 20"/>
          <p:cNvSpPr txBox="1">
            <a:spLocks noChangeArrowheads="1"/>
          </p:cNvSpPr>
          <p:nvPr/>
        </p:nvSpPr>
        <p:spPr bwMode="auto">
          <a:xfrm>
            <a:off x="27427" y="6397808"/>
            <a:ext cx="9740099" cy="548680"/>
          </a:xfrm>
          <a:prstGeom prst="rect">
            <a:avLst/>
          </a:prstGeom>
          <a:noFill/>
          <a:ln w="9525">
            <a:noFill/>
            <a:miter lim="800000"/>
            <a:headEnd/>
            <a:tailEnd/>
          </a:ln>
        </p:spPr>
        <p:txBody>
          <a:bodyPr wrap="square" lIns="18288" tIns="18288"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900" dirty="0">
                <a:solidFill>
                  <a:srgbClr val="000000"/>
                </a:solidFill>
                <a:latin typeface="HG丸ｺﾞｼｯｸM-PRO" panose="020F0600000000000000" pitchFamily="50" charset="-128"/>
                <a:ea typeface="HG丸ｺﾞｼｯｸM-PRO" panose="020F0600000000000000" pitchFamily="50" charset="-128"/>
              </a:rPr>
              <a:t>注１）内閣府（沖縄県）、国土交通省（北海道、離島・奄美地域、水資源機構）計上分を含む。</a:t>
            </a: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sz="1000"/>
            </a:pPr>
            <a:r>
              <a:rPr lang="ja-JP" altLang="en-US" sz="900" dirty="0">
                <a:solidFill>
                  <a:srgbClr val="000000"/>
                </a:solidFill>
                <a:latin typeface="HG丸ｺﾞｼｯｸM-PRO" panose="020F0600000000000000" pitchFamily="50" charset="-128"/>
                <a:ea typeface="HG丸ｺﾞｼｯｸM-PRO" panose="020F0600000000000000" pitchFamily="50" charset="-128"/>
              </a:rPr>
              <a:t>注２）</a:t>
            </a:r>
            <a:r>
              <a:rPr lang="ja-JP" altLang="en-US" sz="9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900" dirty="0">
                <a:solidFill>
                  <a:prstClr val="black"/>
                </a:solidFill>
                <a:latin typeface="HG丸ｺﾞｼｯｸM-PRO" panose="020F0600000000000000" pitchFamily="50" charset="-128"/>
                <a:ea typeface="HG丸ｺﾞｼｯｸM-PRO" panose="020F0600000000000000" pitchFamily="50" charset="-128"/>
              </a:rPr>
              <a:t>25</a:t>
            </a:r>
            <a:r>
              <a:rPr lang="ja-JP" altLang="en-US" sz="900" dirty="0">
                <a:solidFill>
                  <a:prstClr val="black"/>
                </a:solidFill>
                <a:latin typeface="HG丸ｺﾞｼｯｸM-PRO" panose="020F0600000000000000" pitchFamily="50" charset="-128"/>
                <a:ea typeface="HG丸ｺﾞｼｯｸM-PRO" panose="020F0600000000000000" pitchFamily="50" charset="-128"/>
              </a:rPr>
              <a:t>年度以降は、前年度補正予算額を翌年度に繰越し、翌年度当初予算と一体的に執行していることから、当該補正予算額は翌年度の執行可能額に計上。</a:t>
            </a:r>
          </a:p>
          <a:p>
            <a:pPr fontAlgn="auto">
              <a:spcBef>
                <a:spcPts val="0"/>
              </a:spcBef>
              <a:spcAft>
                <a:spcPts val="0"/>
              </a:spcAft>
              <a:defRPr sz="1000"/>
            </a:pPr>
            <a:r>
              <a:rPr lang="ja-JP" altLang="ja-JP" sz="900" dirty="0">
                <a:latin typeface="HG丸ｺﾞｼｯｸM-PRO" panose="020F0600000000000000" pitchFamily="50" charset="-128"/>
                <a:ea typeface="HG丸ｺﾞｼｯｸM-PRO" panose="020F0600000000000000" pitchFamily="50" charset="-128"/>
              </a:rPr>
              <a:t>注</a:t>
            </a:r>
            <a:r>
              <a:rPr lang="ja-JP" altLang="en-US" sz="900" dirty="0">
                <a:latin typeface="HG丸ｺﾞｼｯｸM-PRO" panose="020F0600000000000000" pitchFamily="50" charset="-128"/>
                <a:ea typeface="HG丸ｺﾞｼｯｸM-PRO" panose="020F0600000000000000" pitchFamily="50" charset="-128"/>
              </a:rPr>
              <a:t>３</a:t>
            </a:r>
            <a:r>
              <a:rPr lang="ja-JP"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億</a:t>
            </a:r>
            <a:r>
              <a:rPr lang="ja-JP" altLang="ja-JP" sz="900" dirty="0">
                <a:latin typeface="HG丸ｺﾞｼｯｸM-PRO" panose="020F0600000000000000" pitchFamily="50" charset="-128"/>
                <a:ea typeface="HG丸ｺﾞｼｯｸM-PRO" panose="020F0600000000000000" pitchFamily="50" charset="-128"/>
              </a:rPr>
              <a:t>円単位未満</a:t>
            </a:r>
            <a:r>
              <a:rPr lang="ja-JP" altLang="en-US" sz="900" dirty="0">
                <a:latin typeface="HG丸ｺﾞｼｯｸM-PRO" panose="020F0600000000000000" pitchFamily="50" charset="-128"/>
                <a:ea typeface="HG丸ｺﾞｼｯｸM-PRO" panose="020F0600000000000000" pitchFamily="50" charset="-128"/>
              </a:rPr>
              <a:t>を</a:t>
            </a:r>
            <a:r>
              <a:rPr lang="ja-JP" altLang="ja-JP" sz="900" dirty="0">
                <a:latin typeface="HG丸ｺﾞｼｯｸM-PRO" panose="020F0600000000000000" pitchFamily="50" charset="-128"/>
                <a:ea typeface="HG丸ｺﾞｼｯｸM-PRO" panose="020F0600000000000000" pitchFamily="50" charset="-128"/>
              </a:rPr>
              <a:t>四捨五入しているため、合計額は一致しない</a:t>
            </a:r>
            <a:r>
              <a:rPr lang="ja-JP" altLang="en-US" sz="1000" dirty="0">
                <a:solidFill>
                  <a:srgbClr val="000000"/>
                </a:solidFill>
                <a:latin typeface="HGPｺﾞｼｯｸM" panose="020B0600000000000000" pitchFamily="50" charset="-128"/>
                <a:ea typeface="HGPｺﾞｼｯｸM" panose="020B0600000000000000" pitchFamily="50" charset="-128"/>
              </a:rPr>
              <a:t>。</a:t>
            </a:r>
            <a:endParaRPr lang="en-US" altLang="ja-JP" sz="9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31" name="正方形/長方形 130"/>
          <p:cNvSpPr/>
          <p:nvPr/>
        </p:nvSpPr>
        <p:spPr>
          <a:xfrm>
            <a:off x="5812084" y="3529584"/>
            <a:ext cx="239227" cy="1217003"/>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非公共</a:t>
            </a:r>
          </a:p>
        </p:txBody>
      </p:sp>
      <p:sp>
        <p:nvSpPr>
          <p:cNvPr id="130" name="正方形/長方形 129"/>
          <p:cNvSpPr/>
          <p:nvPr/>
        </p:nvSpPr>
        <p:spPr>
          <a:xfrm>
            <a:off x="5812084" y="4746586"/>
            <a:ext cx="239227" cy="1274702"/>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公共</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203440" y="3068960"/>
            <a:ext cx="892798" cy="261610"/>
          </a:xfrm>
          <a:prstGeom prst="rect">
            <a:avLst/>
          </a:prstGeom>
          <a:noFill/>
        </p:spPr>
        <p:txBody>
          <a:bodyPr wrap="square" rtlCol="0">
            <a:spAutoFit/>
          </a:bodyPr>
          <a:lstStyle/>
          <a:p>
            <a:pPr algn="r" fontAlgn="auto">
              <a:spcBef>
                <a:spcPts val="0"/>
              </a:spcBef>
              <a:spcAft>
                <a:spcPts val="0"/>
              </a:spcAft>
            </a:pPr>
            <a:r>
              <a:rPr lang="en-US" altLang="ja-JP" sz="1100" dirty="0">
                <a:solidFill>
                  <a:prstClr val="black"/>
                </a:solidFill>
                <a:latin typeface="HGPｺﾞｼｯｸM" panose="020B0600000000000000" pitchFamily="50" charset="-128"/>
                <a:ea typeface="HGPｺﾞｼｯｸM" panose="020B0600000000000000" pitchFamily="50" charset="-128"/>
              </a:rPr>
              <a:t>600</a:t>
            </a:r>
            <a:r>
              <a:rPr lang="ja-JP" altLang="en-US" sz="1100" dirty="0">
                <a:solidFill>
                  <a:prstClr val="black"/>
                </a:solidFill>
                <a:latin typeface="HGPｺﾞｼｯｸM" panose="020B0600000000000000" pitchFamily="50" charset="-128"/>
                <a:ea typeface="HGPｺﾞｼｯｸM" panose="020B0600000000000000" pitchFamily="50" charset="-128"/>
              </a:rPr>
              <a:t>億円</a:t>
            </a:r>
          </a:p>
        </p:txBody>
      </p:sp>
      <p:sp>
        <p:nvSpPr>
          <p:cNvPr id="7" name="テキスト ボックス 6"/>
          <p:cNvSpPr txBox="1"/>
          <p:nvPr/>
        </p:nvSpPr>
        <p:spPr>
          <a:xfrm>
            <a:off x="-203440" y="4077072"/>
            <a:ext cx="892798" cy="261610"/>
          </a:xfrm>
          <a:prstGeom prst="rect">
            <a:avLst/>
          </a:prstGeom>
          <a:noFill/>
        </p:spPr>
        <p:txBody>
          <a:bodyPr wrap="square" rtlCol="0">
            <a:spAutoFit/>
          </a:bodyPr>
          <a:lstStyle/>
          <a:p>
            <a:pPr algn="r" fontAlgn="auto">
              <a:spcBef>
                <a:spcPts val="0"/>
              </a:spcBef>
              <a:spcAft>
                <a:spcPts val="0"/>
              </a:spcAft>
            </a:pPr>
            <a:r>
              <a:rPr lang="en-US" altLang="ja-JP" sz="1100" dirty="0">
                <a:solidFill>
                  <a:prstClr val="black"/>
                </a:solidFill>
                <a:latin typeface="HGPｺﾞｼｯｸM" panose="020B0600000000000000" pitchFamily="50" charset="-128"/>
                <a:ea typeface="HGPｺﾞｼｯｸM" panose="020B0600000000000000" pitchFamily="50" charset="-128"/>
              </a:rPr>
              <a:t>400</a:t>
            </a:r>
            <a:r>
              <a:rPr lang="ja-JP" altLang="en-US" sz="1100" dirty="0">
                <a:solidFill>
                  <a:prstClr val="black"/>
                </a:solidFill>
                <a:latin typeface="HGPｺﾞｼｯｸM" panose="020B0600000000000000" pitchFamily="50" charset="-128"/>
                <a:ea typeface="HGPｺﾞｼｯｸM" panose="020B0600000000000000" pitchFamily="50" charset="-128"/>
              </a:rPr>
              <a:t>億円</a:t>
            </a:r>
          </a:p>
        </p:txBody>
      </p:sp>
      <p:sp>
        <p:nvSpPr>
          <p:cNvPr id="8" name="テキスト ボックス 7"/>
          <p:cNvSpPr txBox="1"/>
          <p:nvPr/>
        </p:nvSpPr>
        <p:spPr>
          <a:xfrm>
            <a:off x="-147168" y="2132856"/>
            <a:ext cx="820300" cy="269846"/>
          </a:xfrm>
          <a:prstGeom prst="rect">
            <a:avLst/>
          </a:prstGeom>
          <a:noFill/>
        </p:spPr>
        <p:txBody>
          <a:bodyPr wrap="square" rtlCol="0">
            <a:spAutoFit/>
          </a:bodyPr>
          <a:lstStyle/>
          <a:p>
            <a:pPr algn="r" fontAlgn="auto">
              <a:spcBef>
                <a:spcPts val="0"/>
              </a:spcBef>
              <a:spcAft>
                <a:spcPts val="0"/>
              </a:spcAft>
            </a:pPr>
            <a:r>
              <a:rPr lang="en-US" altLang="ja-JP" sz="1100" dirty="0">
                <a:solidFill>
                  <a:prstClr val="black"/>
                </a:solidFill>
                <a:latin typeface="HGPｺﾞｼｯｸM" panose="020B0600000000000000" pitchFamily="50" charset="-128"/>
                <a:ea typeface="HGPｺﾞｼｯｸM" panose="020B0600000000000000" pitchFamily="50" charset="-128"/>
              </a:rPr>
              <a:t>800</a:t>
            </a:r>
            <a:r>
              <a:rPr lang="ja-JP" altLang="en-US" sz="1100" dirty="0">
                <a:solidFill>
                  <a:prstClr val="black"/>
                </a:solidFill>
                <a:latin typeface="HGPｺﾞｼｯｸM" panose="020B0600000000000000" pitchFamily="50" charset="-128"/>
                <a:ea typeface="HGPｺﾞｼｯｸM" panose="020B0600000000000000" pitchFamily="50" charset="-128"/>
              </a:rPr>
              <a:t>億円</a:t>
            </a:r>
          </a:p>
        </p:txBody>
      </p:sp>
      <p:sp>
        <p:nvSpPr>
          <p:cNvPr id="42" name="テキスト ボックス 41"/>
          <p:cNvSpPr txBox="1"/>
          <p:nvPr/>
        </p:nvSpPr>
        <p:spPr>
          <a:xfrm>
            <a:off x="-203440" y="4941168"/>
            <a:ext cx="892798" cy="261610"/>
          </a:xfrm>
          <a:prstGeom prst="rect">
            <a:avLst/>
          </a:prstGeom>
          <a:noFill/>
        </p:spPr>
        <p:txBody>
          <a:bodyPr wrap="square" rtlCol="0">
            <a:spAutoFit/>
          </a:bodyPr>
          <a:lstStyle/>
          <a:p>
            <a:pPr algn="r" fontAlgn="auto">
              <a:spcBef>
                <a:spcPts val="0"/>
              </a:spcBef>
              <a:spcAft>
                <a:spcPts val="0"/>
              </a:spcAft>
            </a:pPr>
            <a:r>
              <a:rPr lang="en-US" altLang="ja-JP" sz="1100" dirty="0">
                <a:solidFill>
                  <a:prstClr val="black"/>
                </a:solidFill>
                <a:latin typeface="HGPｺﾞｼｯｸM" panose="020B0600000000000000" pitchFamily="50" charset="-128"/>
                <a:ea typeface="HGPｺﾞｼｯｸM" panose="020B0600000000000000" pitchFamily="50" charset="-128"/>
              </a:rPr>
              <a:t>200</a:t>
            </a:r>
            <a:r>
              <a:rPr lang="ja-JP" altLang="en-US" sz="1100" dirty="0">
                <a:solidFill>
                  <a:prstClr val="black"/>
                </a:solidFill>
                <a:latin typeface="HGPｺﾞｼｯｸM" panose="020B0600000000000000" pitchFamily="50" charset="-128"/>
                <a:ea typeface="HGPｺﾞｼｯｸM" panose="020B0600000000000000" pitchFamily="50" charset="-128"/>
              </a:rPr>
              <a:t>億円</a:t>
            </a:r>
          </a:p>
        </p:txBody>
      </p:sp>
      <p:sp>
        <p:nvSpPr>
          <p:cNvPr id="43" name="テキスト ボックス 42"/>
          <p:cNvSpPr txBox="1"/>
          <p:nvPr/>
        </p:nvSpPr>
        <p:spPr>
          <a:xfrm>
            <a:off x="-161236" y="1196752"/>
            <a:ext cx="892798" cy="261610"/>
          </a:xfrm>
          <a:prstGeom prst="rect">
            <a:avLst/>
          </a:prstGeom>
          <a:noFill/>
        </p:spPr>
        <p:txBody>
          <a:bodyPr wrap="square" lIns="36000" rtlCol="0">
            <a:spAutoFit/>
          </a:bodyPr>
          <a:lstStyle/>
          <a:p>
            <a:pPr algn="r" fontAlgn="auto">
              <a:spcBef>
                <a:spcPts val="0"/>
              </a:spcBef>
              <a:spcAft>
                <a:spcPts val="0"/>
              </a:spcAft>
            </a:pPr>
            <a:r>
              <a:rPr lang="en-US" altLang="ja-JP" sz="1100" dirty="0">
                <a:solidFill>
                  <a:prstClr val="black"/>
                </a:solidFill>
                <a:latin typeface="HGPｺﾞｼｯｸM" panose="020B0600000000000000" pitchFamily="50" charset="-128"/>
                <a:ea typeface="HGPｺﾞｼｯｸM" panose="020B0600000000000000" pitchFamily="50" charset="-128"/>
              </a:rPr>
              <a:t>1,000</a:t>
            </a:r>
            <a:r>
              <a:rPr lang="ja-JP" altLang="en-US" sz="1100" dirty="0">
                <a:solidFill>
                  <a:prstClr val="black"/>
                </a:solidFill>
                <a:latin typeface="HGPｺﾞｼｯｸM" panose="020B0600000000000000" pitchFamily="50" charset="-128"/>
                <a:ea typeface="HGPｺﾞｼｯｸM" panose="020B0600000000000000" pitchFamily="50" charset="-128"/>
              </a:rPr>
              <a:t>億円</a:t>
            </a:r>
          </a:p>
        </p:txBody>
      </p:sp>
      <p:sp>
        <p:nvSpPr>
          <p:cNvPr id="11" name="正方形/長方形 10"/>
          <p:cNvSpPr/>
          <p:nvPr/>
        </p:nvSpPr>
        <p:spPr>
          <a:xfrm>
            <a:off x="750164" y="1701288"/>
            <a:ext cx="546805" cy="4320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当初</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958</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23" name="正方形/長方形 22"/>
          <p:cNvSpPr/>
          <p:nvPr/>
        </p:nvSpPr>
        <p:spPr>
          <a:xfrm>
            <a:off x="750164" y="1340800"/>
            <a:ext cx="546805"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補正</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76</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p>
        </p:txBody>
      </p:sp>
      <p:sp>
        <p:nvSpPr>
          <p:cNvPr id="52" name="正方形/長方形 51"/>
          <p:cNvSpPr/>
          <p:nvPr/>
        </p:nvSpPr>
        <p:spPr>
          <a:xfrm>
            <a:off x="1515466" y="2708952"/>
            <a:ext cx="546805" cy="331230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当初</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737</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p>
        </p:txBody>
      </p:sp>
      <p:sp>
        <p:nvSpPr>
          <p:cNvPr id="55" name="正方形/長方形 54"/>
          <p:cNvSpPr/>
          <p:nvPr/>
        </p:nvSpPr>
        <p:spPr>
          <a:xfrm>
            <a:off x="1515466" y="2528920"/>
            <a:ext cx="546805" cy="18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700" dirty="0">
                <a:solidFill>
                  <a:prstClr val="black"/>
                </a:solidFill>
                <a:latin typeface="HGPｺﾞｼｯｸM" panose="020B0600000000000000" pitchFamily="50" charset="-128"/>
                <a:ea typeface="HGPｺﾞｼｯｸM" panose="020B0600000000000000" pitchFamily="50" charset="-128"/>
              </a:rPr>
              <a:t>補正 </a:t>
            </a:r>
            <a:r>
              <a:rPr lang="en-US" altLang="ja-JP" sz="700" dirty="0">
                <a:solidFill>
                  <a:prstClr val="black"/>
                </a:solidFill>
                <a:latin typeface="HGPｺﾞｼｯｸM" panose="020B0600000000000000" pitchFamily="50" charset="-128"/>
                <a:ea typeface="HGPｺﾞｼｯｸM" panose="020B0600000000000000" pitchFamily="50" charset="-128"/>
              </a:rPr>
              <a:t>25</a:t>
            </a:r>
            <a:r>
              <a:rPr lang="ja-JP" altLang="en-US" sz="700" dirty="0">
                <a:solidFill>
                  <a:prstClr val="black"/>
                </a:solidFill>
                <a:latin typeface="HGPｺﾞｼｯｸM" panose="020B0600000000000000" pitchFamily="50" charset="-128"/>
                <a:ea typeface="HGPｺﾞｼｯｸM" panose="020B0600000000000000" pitchFamily="50" charset="-128"/>
              </a:rPr>
              <a:t>億円</a:t>
            </a:r>
          </a:p>
        </p:txBody>
      </p:sp>
      <p:sp>
        <p:nvSpPr>
          <p:cNvPr id="59" name="正方形/長方形 58"/>
          <p:cNvSpPr/>
          <p:nvPr/>
        </p:nvSpPr>
        <p:spPr>
          <a:xfrm>
            <a:off x="2257456" y="4113288"/>
            <a:ext cx="546805" cy="190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当初</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416</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p>
        </p:txBody>
      </p:sp>
      <p:sp>
        <p:nvSpPr>
          <p:cNvPr id="63" name="正方形/長方形 62"/>
          <p:cNvSpPr/>
          <p:nvPr/>
        </p:nvSpPr>
        <p:spPr>
          <a:xfrm>
            <a:off x="3009396" y="3668246"/>
            <a:ext cx="546805" cy="235304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66" name="正方形/長方形 65"/>
          <p:cNvSpPr/>
          <p:nvPr/>
        </p:nvSpPr>
        <p:spPr>
          <a:xfrm>
            <a:off x="3761337" y="4437112"/>
            <a:ext cx="546805" cy="1584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77" name="正方形/長方形 76"/>
          <p:cNvSpPr/>
          <p:nvPr/>
        </p:nvSpPr>
        <p:spPr>
          <a:xfrm>
            <a:off x="4513277" y="4833288"/>
            <a:ext cx="546805" cy="118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当初</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255</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p>
        </p:txBody>
      </p:sp>
      <p:sp>
        <p:nvSpPr>
          <p:cNvPr id="80" name="テキスト ボックス 79"/>
          <p:cNvSpPr txBox="1"/>
          <p:nvPr/>
        </p:nvSpPr>
        <p:spPr>
          <a:xfrm>
            <a:off x="616860" y="6063111"/>
            <a:ext cx="760531" cy="230832"/>
          </a:xfrm>
          <a:prstGeom prst="rect">
            <a:avLst/>
          </a:prstGeom>
          <a:noFill/>
        </p:spPr>
        <p:txBody>
          <a:bodyPr wrap="square" rtlCol="0">
            <a:spAutoFit/>
          </a:bodyPr>
          <a:lstStyle/>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21’</a:t>
            </a:r>
            <a:r>
              <a:rPr lang="ja-JP" altLang="en-US" sz="900" dirty="0">
                <a:solidFill>
                  <a:prstClr val="black"/>
                </a:solidFill>
                <a:latin typeface="HGPｺﾞｼｯｸM" panose="020B0600000000000000" pitchFamily="50" charset="-128"/>
                <a:ea typeface="HGPｺﾞｼｯｸM" panose="020B0600000000000000" pitchFamily="50" charset="-128"/>
              </a:rPr>
              <a:t>予算額</a:t>
            </a:r>
          </a:p>
        </p:txBody>
      </p:sp>
      <p:sp>
        <p:nvSpPr>
          <p:cNvPr id="81" name="テキスト ボックス 80"/>
          <p:cNvSpPr txBox="1"/>
          <p:nvPr/>
        </p:nvSpPr>
        <p:spPr>
          <a:xfrm>
            <a:off x="1368800" y="6063111"/>
            <a:ext cx="760531" cy="230832"/>
          </a:xfrm>
          <a:prstGeom prst="rect">
            <a:avLst/>
          </a:prstGeom>
          <a:noFill/>
        </p:spPr>
        <p:txBody>
          <a:bodyPr wrap="square" rtlCol="0">
            <a:spAutoFit/>
          </a:bodyPr>
          <a:lstStyle/>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22’</a:t>
            </a:r>
            <a:r>
              <a:rPr lang="ja-JP" altLang="en-US" sz="900" dirty="0">
                <a:solidFill>
                  <a:prstClr val="black"/>
                </a:solidFill>
                <a:latin typeface="HGPｺﾞｼｯｸM" panose="020B0600000000000000" pitchFamily="50" charset="-128"/>
                <a:ea typeface="HGPｺﾞｼｯｸM" panose="020B0600000000000000" pitchFamily="50" charset="-128"/>
              </a:rPr>
              <a:t>予算額</a:t>
            </a:r>
          </a:p>
        </p:txBody>
      </p:sp>
      <p:sp>
        <p:nvSpPr>
          <p:cNvPr id="82" name="テキスト ボックス 81"/>
          <p:cNvSpPr txBox="1"/>
          <p:nvPr/>
        </p:nvSpPr>
        <p:spPr>
          <a:xfrm>
            <a:off x="2120740" y="6063111"/>
            <a:ext cx="760531" cy="230832"/>
          </a:xfrm>
          <a:prstGeom prst="rect">
            <a:avLst/>
          </a:prstGeom>
          <a:noFill/>
        </p:spPr>
        <p:txBody>
          <a:bodyPr wrap="square" rtlCol="0">
            <a:spAutoFit/>
          </a:bodyPr>
          <a:lstStyle/>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23’</a:t>
            </a:r>
            <a:r>
              <a:rPr lang="ja-JP" altLang="en-US" sz="900" dirty="0">
                <a:solidFill>
                  <a:prstClr val="black"/>
                </a:solidFill>
                <a:latin typeface="HGPｺﾞｼｯｸM" panose="020B0600000000000000" pitchFamily="50" charset="-128"/>
                <a:ea typeface="HGPｺﾞｼｯｸM" panose="020B0600000000000000" pitchFamily="50" charset="-128"/>
              </a:rPr>
              <a:t>予算額</a:t>
            </a:r>
          </a:p>
        </p:txBody>
      </p:sp>
      <p:sp>
        <p:nvSpPr>
          <p:cNvPr id="83" name="テキスト ボックス 82"/>
          <p:cNvSpPr txBox="1"/>
          <p:nvPr/>
        </p:nvSpPr>
        <p:spPr>
          <a:xfrm>
            <a:off x="2872682" y="6063111"/>
            <a:ext cx="760531" cy="230832"/>
          </a:xfrm>
          <a:prstGeom prst="rect">
            <a:avLst/>
          </a:prstGeom>
          <a:noFill/>
        </p:spPr>
        <p:txBody>
          <a:bodyPr wrap="square" rtlCol="0">
            <a:spAutoFit/>
          </a:bodyPr>
          <a:lstStyle/>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24’</a:t>
            </a:r>
            <a:r>
              <a:rPr lang="ja-JP" altLang="en-US" sz="900" dirty="0">
                <a:solidFill>
                  <a:prstClr val="black"/>
                </a:solidFill>
                <a:latin typeface="HGPｺﾞｼｯｸM" panose="020B0600000000000000" pitchFamily="50" charset="-128"/>
                <a:ea typeface="HGPｺﾞｼｯｸM" panose="020B0600000000000000" pitchFamily="50" charset="-128"/>
              </a:rPr>
              <a:t>予算額</a:t>
            </a:r>
          </a:p>
        </p:txBody>
      </p:sp>
      <p:sp>
        <p:nvSpPr>
          <p:cNvPr id="84" name="テキスト ボックス 83"/>
          <p:cNvSpPr txBox="1"/>
          <p:nvPr/>
        </p:nvSpPr>
        <p:spPr>
          <a:xfrm>
            <a:off x="3556264" y="6063103"/>
            <a:ext cx="958930" cy="338554"/>
          </a:xfrm>
          <a:prstGeom prst="rect">
            <a:avLst/>
          </a:prstGeom>
          <a:noFill/>
        </p:spPr>
        <p:txBody>
          <a:bodyPr wrap="square" rtlCol="0">
            <a:spAutoFit/>
          </a:bodyPr>
          <a:lstStyle/>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25’</a:t>
            </a:r>
            <a:r>
              <a:rPr lang="ja-JP" altLang="en-US" sz="800" dirty="0">
                <a:solidFill>
                  <a:prstClr val="black"/>
                </a:solidFill>
                <a:latin typeface="HGPｺﾞｼｯｸM" panose="020B0600000000000000" pitchFamily="50" charset="-128"/>
                <a:ea typeface="HGPｺﾞｼｯｸM" panose="020B0600000000000000" pitchFamily="50" charset="-128"/>
              </a:rPr>
              <a:t>予算額　 ＋　　</a:t>
            </a: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24’</a:t>
            </a:r>
            <a:r>
              <a:rPr lang="ja-JP" altLang="en-US" sz="800"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86" name="テキスト ボックス 85"/>
          <p:cNvSpPr txBox="1"/>
          <p:nvPr/>
        </p:nvSpPr>
        <p:spPr>
          <a:xfrm>
            <a:off x="616860" y="1052751"/>
            <a:ext cx="909316" cy="276999"/>
          </a:xfrm>
          <a:prstGeom prst="rect">
            <a:avLst/>
          </a:prstGeom>
          <a:noFill/>
        </p:spPr>
        <p:txBody>
          <a:bodyPr wrap="square" rtlCol="0">
            <a:spAutoFit/>
          </a:bodyPr>
          <a:lstStyle/>
          <a:p>
            <a:pPr algn="ctr" fontAlgn="auto">
              <a:spcBef>
                <a:spcPts val="0"/>
              </a:spcBef>
              <a:spcAft>
                <a:spcPts val="0"/>
              </a:spcAft>
            </a:pPr>
            <a:r>
              <a:rPr lang="en-US" altLang="ja-JP" sz="1200" dirty="0">
                <a:solidFill>
                  <a:prstClr val="black"/>
                </a:solidFill>
                <a:latin typeface="HGPｺﾞｼｯｸM" panose="020B0600000000000000" pitchFamily="50" charset="-128"/>
                <a:ea typeface="HGPｺﾞｼｯｸM" panose="020B0600000000000000" pitchFamily="50" charset="-128"/>
              </a:rPr>
              <a:t>1,034</a:t>
            </a:r>
            <a:r>
              <a:rPr lang="ja-JP" altLang="en-US" sz="1200" dirty="0">
                <a:solidFill>
                  <a:prstClr val="black"/>
                </a:solidFill>
                <a:latin typeface="HGPｺﾞｼｯｸM" panose="020B0600000000000000" pitchFamily="50" charset="-128"/>
                <a:ea typeface="HGPｺﾞｼｯｸM" panose="020B0600000000000000" pitchFamily="50" charset="-128"/>
              </a:rPr>
              <a:t>億円</a:t>
            </a:r>
          </a:p>
        </p:txBody>
      </p:sp>
      <p:sp>
        <p:nvSpPr>
          <p:cNvPr id="87" name="テキスト ボックス 86"/>
          <p:cNvSpPr txBox="1"/>
          <p:nvPr/>
        </p:nvSpPr>
        <p:spPr>
          <a:xfrm>
            <a:off x="1368799" y="2215912"/>
            <a:ext cx="859826" cy="276999"/>
          </a:xfrm>
          <a:prstGeom prst="rect">
            <a:avLst/>
          </a:prstGeom>
          <a:noFill/>
        </p:spPr>
        <p:txBody>
          <a:bodyPr wrap="square" rtlCol="0">
            <a:spAutoFit/>
          </a:bodyPr>
          <a:lstStyle/>
          <a:p>
            <a:pPr algn="ctr" fontAlgn="auto">
              <a:spcBef>
                <a:spcPts val="0"/>
              </a:spcBef>
              <a:spcAft>
                <a:spcPts val="0"/>
              </a:spcAft>
            </a:pPr>
            <a:r>
              <a:rPr lang="en-US" altLang="ja-JP" sz="1200" dirty="0">
                <a:solidFill>
                  <a:prstClr val="black"/>
                </a:solidFill>
                <a:latin typeface="HGPｺﾞｼｯｸM" panose="020B0600000000000000" pitchFamily="50" charset="-128"/>
                <a:ea typeface="HGPｺﾞｼｯｸM" panose="020B0600000000000000" pitchFamily="50" charset="-128"/>
              </a:rPr>
              <a:t>762</a:t>
            </a:r>
            <a:r>
              <a:rPr lang="ja-JP" altLang="en-US" sz="1200" dirty="0">
                <a:solidFill>
                  <a:prstClr val="black"/>
                </a:solidFill>
                <a:latin typeface="HGPｺﾞｼｯｸM" panose="020B0600000000000000" pitchFamily="50" charset="-128"/>
                <a:ea typeface="HGPｺﾞｼｯｸM" panose="020B0600000000000000" pitchFamily="50" charset="-128"/>
              </a:rPr>
              <a:t>億円</a:t>
            </a:r>
          </a:p>
        </p:txBody>
      </p:sp>
      <p:sp>
        <p:nvSpPr>
          <p:cNvPr id="88" name="テキスト ボックス 87"/>
          <p:cNvSpPr txBox="1"/>
          <p:nvPr/>
        </p:nvSpPr>
        <p:spPr>
          <a:xfrm>
            <a:off x="2857759" y="3368028"/>
            <a:ext cx="892767" cy="276999"/>
          </a:xfrm>
          <a:prstGeom prst="rect">
            <a:avLst/>
          </a:prstGeom>
          <a:noFill/>
        </p:spPr>
        <p:txBody>
          <a:bodyPr wrap="square" rtlCol="0">
            <a:spAutoFit/>
          </a:bodyPr>
          <a:lstStyle/>
          <a:p>
            <a:pPr algn="ctr" fontAlgn="auto">
              <a:spcBef>
                <a:spcPts val="0"/>
              </a:spcBef>
              <a:spcAft>
                <a:spcPts val="0"/>
              </a:spcAft>
            </a:pPr>
            <a:r>
              <a:rPr lang="en-US" altLang="ja-JP" sz="1200" dirty="0">
                <a:solidFill>
                  <a:prstClr val="black"/>
                </a:solidFill>
                <a:latin typeface="HGPｺﾞｼｯｸM" panose="020B0600000000000000" pitchFamily="50" charset="-128"/>
                <a:ea typeface="HGPｺﾞｼｯｸM" panose="020B0600000000000000" pitchFamily="50" charset="-128"/>
              </a:rPr>
              <a:t>518</a:t>
            </a:r>
            <a:r>
              <a:rPr lang="ja-JP" altLang="en-US" sz="1200" dirty="0">
                <a:solidFill>
                  <a:prstClr val="black"/>
                </a:solidFill>
                <a:latin typeface="HGPｺﾞｼｯｸM" panose="020B0600000000000000" pitchFamily="50" charset="-128"/>
                <a:ea typeface="HGPｺﾞｼｯｸM" panose="020B0600000000000000" pitchFamily="50" charset="-128"/>
              </a:rPr>
              <a:t>億円</a:t>
            </a:r>
          </a:p>
        </p:txBody>
      </p:sp>
      <p:sp>
        <p:nvSpPr>
          <p:cNvPr id="89" name="テキスト ボックス 88"/>
          <p:cNvSpPr txBox="1"/>
          <p:nvPr/>
        </p:nvSpPr>
        <p:spPr>
          <a:xfrm>
            <a:off x="3556262" y="2754230"/>
            <a:ext cx="922226" cy="276999"/>
          </a:xfrm>
          <a:prstGeom prst="rect">
            <a:avLst/>
          </a:prstGeom>
          <a:noFill/>
        </p:spPr>
        <p:txBody>
          <a:bodyPr wrap="square" rtlCol="0">
            <a:spAutoFit/>
          </a:bodyPr>
          <a:lstStyle/>
          <a:p>
            <a:pPr algn="ctr" fontAlgn="auto">
              <a:spcBef>
                <a:spcPts val="0"/>
              </a:spcBef>
              <a:spcAft>
                <a:spcPts val="0"/>
              </a:spcAft>
            </a:pPr>
            <a:r>
              <a:rPr lang="en-US" altLang="ja-JP" sz="1200" dirty="0">
                <a:solidFill>
                  <a:prstClr val="black"/>
                </a:solidFill>
                <a:latin typeface="HGPｺﾞｼｯｸM" panose="020B0600000000000000" pitchFamily="50" charset="-128"/>
                <a:ea typeface="HGPｺﾞｼｯｸM" panose="020B0600000000000000" pitchFamily="50" charset="-128"/>
              </a:rPr>
              <a:t>644</a:t>
            </a:r>
            <a:r>
              <a:rPr lang="ja-JP" altLang="en-US" sz="1200" dirty="0">
                <a:solidFill>
                  <a:prstClr val="black"/>
                </a:solidFill>
                <a:latin typeface="HGPｺﾞｼｯｸM" panose="020B0600000000000000" pitchFamily="50" charset="-128"/>
                <a:ea typeface="HGPｺﾞｼｯｸM" panose="020B0600000000000000" pitchFamily="50" charset="-128"/>
              </a:rPr>
              <a:t>億円</a:t>
            </a:r>
          </a:p>
        </p:txBody>
      </p:sp>
      <p:sp>
        <p:nvSpPr>
          <p:cNvPr id="90" name="テキスト ボックス 89"/>
          <p:cNvSpPr txBox="1"/>
          <p:nvPr/>
        </p:nvSpPr>
        <p:spPr>
          <a:xfrm>
            <a:off x="4370181" y="2402702"/>
            <a:ext cx="826679" cy="276999"/>
          </a:xfrm>
          <a:prstGeom prst="rect">
            <a:avLst/>
          </a:prstGeom>
          <a:noFill/>
        </p:spPr>
        <p:txBody>
          <a:bodyPr wrap="square" rtlCol="0">
            <a:spAutoFit/>
          </a:bodyPr>
          <a:lstStyle/>
          <a:p>
            <a:pPr algn="ctr" fontAlgn="auto">
              <a:spcBef>
                <a:spcPts val="0"/>
              </a:spcBef>
              <a:spcAft>
                <a:spcPts val="0"/>
              </a:spcAft>
            </a:pPr>
            <a:r>
              <a:rPr lang="en-US" altLang="ja-JP" sz="1200" dirty="0">
                <a:solidFill>
                  <a:prstClr val="black"/>
                </a:solidFill>
                <a:latin typeface="HGPｺﾞｼｯｸM" panose="020B0600000000000000" pitchFamily="50" charset="-128"/>
                <a:ea typeface="HGPｺﾞｼｯｸM" panose="020B0600000000000000" pitchFamily="50" charset="-128"/>
              </a:rPr>
              <a:t>712</a:t>
            </a:r>
            <a:r>
              <a:rPr lang="ja-JP" altLang="en-US" sz="1200" dirty="0">
                <a:solidFill>
                  <a:prstClr val="black"/>
                </a:solidFill>
                <a:latin typeface="HGPｺﾞｼｯｸM" panose="020B0600000000000000" pitchFamily="50" charset="-128"/>
                <a:ea typeface="HGPｺﾞｼｯｸM" panose="020B0600000000000000" pitchFamily="50" charset="-128"/>
              </a:rPr>
              <a:t>億円</a:t>
            </a:r>
          </a:p>
        </p:txBody>
      </p:sp>
      <p:sp>
        <p:nvSpPr>
          <p:cNvPr id="91" name="テキスト ボックス 90"/>
          <p:cNvSpPr txBox="1"/>
          <p:nvPr/>
        </p:nvSpPr>
        <p:spPr>
          <a:xfrm>
            <a:off x="4376561" y="6063103"/>
            <a:ext cx="958930" cy="338554"/>
          </a:xfrm>
          <a:prstGeom prst="rect">
            <a:avLst/>
          </a:prstGeom>
          <a:noFill/>
        </p:spPr>
        <p:txBody>
          <a:bodyPr wrap="square" rtlCol="0">
            <a:spAutoFit/>
          </a:bodyPr>
          <a:lstStyle/>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26’</a:t>
            </a:r>
            <a:r>
              <a:rPr lang="ja-JP" altLang="en-US" sz="800" dirty="0">
                <a:solidFill>
                  <a:prstClr val="black"/>
                </a:solidFill>
                <a:latin typeface="HGPｺﾞｼｯｸM" panose="020B0600000000000000" pitchFamily="50" charset="-128"/>
                <a:ea typeface="HGPｺﾞｼｯｸM" panose="020B0600000000000000" pitchFamily="50" charset="-128"/>
              </a:rPr>
              <a:t>予算額　　＋</a:t>
            </a: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25’</a:t>
            </a:r>
            <a:r>
              <a:rPr lang="ja-JP" altLang="en-US" sz="800"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93" name="テキスト ボックス 92"/>
          <p:cNvSpPr txBox="1"/>
          <p:nvPr/>
        </p:nvSpPr>
        <p:spPr>
          <a:xfrm>
            <a:off x="2149683" y="3800077"/>
            <a:ext cx="875746" cy="276999"/>
          </a:xfrm>
          <a:prstGeom prst="rect">
            <a:avLst/>
          </a:prstGeom>
          <a:noFill/>
        </p:spPr>
        <p:txBody>
          <a:bodyPr wrap="square" rtlCol="0">
            <a:spAutoFit/>
          </a:bodyPr>
          <a:lstStyle/>
          <a:p>
            <a:pPr algn="ctr" fontAlgn="auto">
              <a:spcBef>
                <a:spcPts val="0"/>
              </a:spcBef>
              <a:spcAft>
                <a:spcPts val="0"/>
              </a:spcAft>
            </a:pPr>
            <a:r>
              <a:rPr lang="en-US" altLang="ja-JP" sz="1200" dirty="0">
                <a:solidFill>
                  <a:prstClr val="black"/>
                </a:solidFill>
                <a:latin typeface="HGPｺﾞｼｯｸM" panose="020B0600000000000000" pitchFamily="50" charset="-128"/>
                <a:ea typeface="HGPｺﾞｼｯｸM" panose="020B0600000000000000" pitchFamily="50" charset="-128"/>
              </a:rPr>
              <a:t>416</a:t>
            </a:r>
            <a:r>
              <a:rPr lang="ja-JP" altLang="en-US" sz="1200" dirty="0">
                <a:solidFill>
                  <a:prstClr val="black"/>
                </a:solidFill>
                <a:latin typeface="HGPｺﾞｼｯｸM" panose="020B0600000000000000" pitchFamily="50" charset="-128"/>
                <a:ea typeface="HGPｺﾞｼｯｸM" panose="020B0600000000000000" pitchFamily="50" charset="-128"/>
              </a:rPr>
              <a:t>億円</a:t>
            </a:r>
          </a:p>
        </p:txBody>
      </p:sp>
      <p:sp>
        <p:nvSpPr>
          <p:cNvPr id="65" name="正方形/長方形 64"/>
          <p:cNvSpPr/>
          <p:nvPr/>
        </p:nvSpPr>
        <p:spPr>
          <a:xfrm>
            <a:off x="3761337" y="3071415"/>
            <a:ext cx="546805" cy="13656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補正</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300</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p>
        </p:txBody>
      </p:sp>
      <p:sp>
        <p:nvSpPr>
          <p:cNvPr id="68" name="正方形/長方形 67"/>
          <p:cNvSpPr/>
          <p:nvPr/>
        </p:nvSpPr>
        <p:spPr>
          <a:xfrm>
            <a:off x="4513277" y="2718445"/>
            <a:ext cx="546805" cy="2118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補正</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457</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p>
        </p:txBody>
      </p:sp>
      <p:sp>
        <p:nvSpPr>
          <p:cNvPr id="106" name="テキスト ボックス 105"/>
          <p:cNvSpPr txBox="1"/>
          <p:nvPr/>
        </p:nvSpPr>
        <p:spPr>
          <a:xfrm>
            <a:off x="5166742" y="6063100"/>
            <a:ext cx="958930" cy="338554"/>
          </a:xfrm>
          <a:prstGeom prst="rect">
            <a:avLst/>
          </a:prstGeom>
          <a:noFill/>
        </p:spPr>
        <p:txBody>
          <a:bodyPr wrap="square" rtlCol="0">
            <a:spAutoFit/>
          </a:bodyPr>
          <a:lstStyle/>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27’</a:t>
            </a:r>
            <a:r>
              <a:rPr lang="ja-JP" altLang="en-US" sz="800" dirty="0">
                <a:solidFill>
                  <a:prstClr val="black"/>
                </a:solidFill>
                <a:latin typeface="HGPｺﾞｼｯｸM" panose="020B0600000000000000" pitchFamily="50" charset="-128"/>
                <a:ea typeface="HGPｺﾞｼｯｸM" panose="020B0600000000000000" pitchFamily="50" charset="-128"/>
              </a:rPr>
              <a:t>予算額 　＋</a:t>
            </a: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26’</a:t>
            </a:r>
            <a:r>
              <a:rPr lang="ja-JP" altLang="en-US" sz="800"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108" name="テキスト ボックス 107"/>
          <p:cNvSpPr txBox="1"/>
          <p:nvPr/>
        </p:nvSpPr>
        <p:spPr>
          <a:xfrm>
            <a:off x="5196859" y="3068960"/>
            <a:ext cx="925967" cy="400110"/>
          </a:xfrm>
          <a:prstGeom prst="rect">
            <a:avLst/>
          </a:prstGeom>
          <a:noFill/>
        </p:spPr>
        <p:txBody>
          <a:bodyPr wrap="square" rtlCol="0">
            <a:spAutoFit/>
          </a:bodyPr>
          <a:lstStyle/>
          <a:p>
            <a:pPr algn="ctr" fontAlgn="auto">
              <a:spcBef>
                <a:spcPts val="0"/>
              </a:spcBef>
              <a:spcAft>
                <a:spcPts val="0"/>
              </a:spcAft>
            </a:pPr>
            <a:r>
              <a:rPr lang="en-US" altLang="ja-JP" sz="1200" dirty="0">
                <a:solidFill>
                  <a:prstClr val="black"/>
                </a:solidFill>
                <a:latin typeface="HGPｺﾞｼｯｸM" panose="020B0600000000000000" pitchFamily="50" charset="-128"/>
                <a:ea typeface="HGPｺﾞｼｯｸM" panose="020B0600000000000000" pitchFamily="50" charset="-128"/>
              </a:rPr>
              <a:t>555</a:t>
            </a:r>
            <a:r>
              <a:rPr lang="ja-JP" altLang="en-US" sz="1200" dirty="0">
                <a:solidFill>
                  <a:prstClr val="black"/>
                </a:solidFill>
                <a:latin typeface="HGPｺﾞｼｯｸM" panose="020B0600000000000000" pitchFamily="50" charset="-128"/>
                <a:ea typeface="HGPｺﾞｼｯｸM" panose="020B0600000000000000" pitchFamily="50" charset="-128"/>
              </a:rPr>
              <a:t>億円</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800" dirty="0">
                <a:solidFill>
                  <a:prstClr val="black"/>
                </a:solidFill>
                <a:latin typeface="HGPｺﾞｼｯｸM" panose="020B0600000000000000" pitchFamily="50" charset="-128"/>
                <a:ea typeface="HGPｺﾞｼｯｸM" panose="020B0600000000000000" pitchFamily="50" charset="-128"/>
              </a:rPr>
              <a:t>（当初</a:t>
            </a:r>
            <a:r>
              <a:rPr lang="en-US" altLang="ja-JP" sz="800" dirty="0">
                <a:solidFill>
                  <a:prstClr val="black"/>
                </a:solidFill>
                <a:latin typeface="HGPｺﾞｼｯｸM" panose="020B0600000000000000" pitchFamily="50" charset="-128"/>
                <a:ea typeface="HGPｺﾞｼｯｸM" panose="020B0600000000000000" pitchFamily="50" charset="-128"/>
              </a:rPr>
              <a:t>305</a:t>
            </a:r>
            <a:r>
              <a:rPr lang="ja-JP" altLang="en-US" sz="800" dirty="0">
                <a:solidFill>
                  <a:prstClr val="black"/>
                </a:solidFill>
                <a:latin typeface="HGPｺﾞｼｯｸM" panose="020B0600000000000000" pitchFamily="50" charset="-128"/>
                <a:ea typeface="HGPｺﾞｼｯｸM" panose="020B0600000000000000" pitchFamily="50" charset="-128"/>
              </a:rPr>
              <a:t>億円）</a:t>
            </a:r>
          </a:p>
        </p:txBody>
      </p:sp>
      <p:sp>
        <p:nvSpPr>
          <p:cNvPr id="94" name="正方形/長方形 93"/>
          <p:cNvSpPr/>
          <p:nvPr/>
        </p:nvSpPr>
        <p:spPr>
          <a:xfrm>
            <a:off x="5265217" y="4865876"/>
            <a:ext cx="561976" cy="11554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当初</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255</a:t>
            </a:r>
            <a:r>
              <a:rPr lang="ja-JP" altLang="en-US" sz="900" dirty="0">
                <a:solidFill>
                  <a:prstClr val="black"/>
                </a:solidFill>
                <a:latin typeface="HGPｺﾞｼｯｸM" panose="020B0600000000000000" pitchFamily="50" charset="-128"/>
                <a:ea typeface="HGPｺﾞｼｯｸM" panose="020B0600000000000000" pitchFamily="50" charset="-128"/>
              </a:rPr>
              <a:t>億円</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（公共）</a:t>
            </a:r>
          </a:p>
        </p:txBody>
      </p:sp>
      <p:sp>
        <p:nvSpPr>
          <p:cNvPr id="96" name="正方形/長方形 95"/>
          <p:cNvSpPr/>
          <p:nvPr/>
        </p:nvSpPr>
        <p:spPr>
          <a:xfrm>
            <a:off x="5275385" y="3529583"/>
            <a:ext cx="551808" cy="1094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補正</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250</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60" name="正方形/長方形 59"/>
          <p:cNvSpPr/>
          <p:nvPr/>
        </p:nvSpPr>
        <p:spPr>
          <a:xfrm>
            <a:off x="5265217" y="4614479"/>
            <a:ext cx="561976" cy="26421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700" dirty="0">
                <a:solidFill>
                  <a:prstClr val="black"/>
                </a:solidFill>
                <a:latin typeface="HGPｺﾞｼｯｸM" panose="020B0600000000000000" pitchFamily="50" charset="-128"/>
                <a:ea typeface="HGPｺﾞｼｯｸM" panose="020B0600000000000000" pitchFamily="50" charset="-128"/>
              </a:rPr>
              <a:t>当初 </a:t>
            </a:r>
            <a:r>
              <a:rPr lang="en-US" altLang="ja-JP" sz="700" dirty="0">
                <a:solidFill>
                  <a:prstClr val="black"/>
                </a:solidFill>
                <a:latin typeface="HGPｺﾞｼｯｸM" panose="020B0600000000000000" pitchFamily="50" charset="-128"/>
                <a:ea typeface="HGPｺﾞｼｯｸM" panose="020B0600000000000000" pitchFamily="50" charset="-128"/>
              </a:rPr>
              <a:t>50</a:t>
            </a:r>
            <a:r>
              <a:rPr lang="ja-JP" altLang="en-US" sz="700" dirty="0">
                <a:solidFill>
                  <a:prstClr val="black"/>
                </a:solidFill>
                <a:latin typeface="HGPｺﾞｼｯｸM" panose="020B0600000000000000" pitchFamily="50" charset="-128"/>
                <a:ea typeface="HGPｺﾞｼｯｸM" panose="020B0600000000000000" pitchFamily="50" charset="-128"/>
              </a:rPr>
              <a:t>億円</a:t>
            </a:r>
            <a:endParaRPr lang="en-US" altLang="ja-JP" sz="7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700" dirty="0">
                <a:solidFill>
                  <a:prstClr val="black"/>
                </a:solidFill>
                <a:latin typeface="HGPｺﾞｼｯｸM" panose="020B0600000000000000" pitchFamily="50" charset="-128"/>
                <a:ea typeface="HGPｺﾞｼｯｸM" panose="020B0600000000000000" pitchFamily="50" charset="-128"/>
              </a:rPr>
              <a:t>（非公共）</a:t>
            </a:r>
          </a:p>
        </p:txBody>
      </p:sp>
      <p:sp>
        <p:nvSpPr>
          <p:cNvPr id="16" name="テキスト ボックス 15"/>
          <p:cNvSpPr txBox="1"/>
          <p:nvPr/>
        </p:nvSpPr>
        <p:spPr>
          <a:xfrm>
            <a:off x="2928344" y="4869160"/>
            <a:ext cx="686134" cy="400110"/>
          </a:xfrm>
          <a:prstGeom prst="rect">
            <a:avLst/>
          </a:prstGeom>
          <a:noFill/>
        </p:spPr>
        <p:txBody>
          <a:bodyPr wrap="none" rtlCol="0">
            <a:spAutoFit/>
          </a:bodyP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当初</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	317</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44" name="テキスト ボックス 143"/>
          <p:cNvSpPr txBox="1"/>
          <p:nvPr/>
        </p:nvSpPr>
        <p:spPr>
          <a:xfrm>
            <a:off x="2962353" y="3883114"/>
            <a:ext cx="662267" cy="553998"/>
          </a:xfrm>
          <a:prstGeom prst="rect">
            <a:avLst/>
          </a:prstGeom>
          <a:noFill/>
        </p:spPr>
        <p:txBody>
          <a:bodyPr wrap="none" rtlCol="0">
            <a:spAutoFit/>
          </a:bodyP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当初</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全国防災</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201</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cxnSp>
        <p:nvCxnSpPr>
          <p:cNvPr id="18" name="直線コネクタ 17"/>
          <p:cNvCxnSpPr/>
          <p:nvPr/>
        </p:nvCxnSpPr>
        <p:spPr>
          <a:xfrm flipV="1">
            <a:off x="3052084" y="4509122"/>
            <a:ext cx="504117" cy="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3761337" y="5229200"/>
            <a:ext cx="633353" cy="400110"/>
          </a:xfrm>
          <a:prstGeom prst="rect">
            <a:avLst/>
          </a:prstGeom>
          <a:noFill/>
        </p:spPr>
        <p:txBody>
          <a:bodyPr wrap="none" rtlCol="0">
            <a:spAutoFit/>
          </a:bodyP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当初</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252</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46" name="テキスト ボックス 145"/>
          <p:cNvSpPr txBox="1"/>
          <p:nvPr/>
        </p:nvSpPr>
        <p:spPr>
          <a:xfrm>
            <a:off x="3585953" y="4417948"/>
            <a:ext cx="927324" cy="415498"/>
          </a:xfrm>
          <a:prstGeom prst="rect">
            <a:avLst/>
          </a:prstGeom>
          <a:noFill/>
        </p:spPr>
        <p:txBody>
          <a:bodyPr wrap="square" rtlCol="0">
            <a:spAutoFit/>
          </a:bodyPr>
          <a:lstStyle/>
          <a:p>
            <a:pPr algn="ctr" fontAlgn="auto">
              <a:spcBef>
                <a:spcPts val="0"/>
              </a:spcBef>
              <a:spcAft>
                <a:spcPts val="0"/>
              </a:spcAft>
            </a:pPr>
            <a:r>
              <a:rPr lang="ja-JP" altLang="en-US" sz="700" dirty="0">
                <a:solidFill>
                  <a:prstClr val="black"/>
                </a:solidFill>
                <a:latin typeface="HGPｺﾞｼｯｸM" panose="020B0600000000000000" pitchFamily="50" charset="-128"/>
                <a:ea typeface="HGPｺﾞｼｯｸM" panose="020B0600000000000000" pitchFamily="50" charset="-128"/>
              </a:rPr>
              <a:t>当初</a:t>
            </a:r>
            <a:endParaRPr lang="en-US" altLang="ja-JP" sz="7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700" dirty="0">
                <a:solidFill>
                  <a:prstClr val="black"/>
                </a:solidFill>
                <a:latin typeface="HGPｺﾞｼｯｸM" panose="020B0600000000000000" pitchFamily="50" charset="-128"/>
                <a:ea typeface="HGPｺﾞｼｯｸM" panose="020B0600000000000000" pitchFamily="50" charset="-128"/>
              </a:rPr>
              <a:t>一括交付金</a:t>
            </a:r>
            <a:endParaRPr lang="en-US" altLang="ja-JP" sz="7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700" dirty="0">
                <a:solidFill>
                  <a:prstClr val="black"/>
                </a:solidFill>
                <a:latin typeface="HGPｺﾞｼｯｸM" panose="020B0600000000000000" pitchFamily="50" charset="-128"/>
                <a:ea typeface="HGPｺﾞｼｯｸM" panose="020B0600000000000000" pitchFamily="50" charset="-128"/>
              </a:rPr>
              <a:t>戻り分</a:t>
            </a:r>
            <a:r>
              <a:rPr lang="en-US" altLang="ja-JP" sz="700" dirty="0">
                <a:solidFill>
                  <a:prstClr val="black"/>
                </a:solidFill>
                <a:latin typeface="HGPｺﾞｼｯｸM" panose="020B0600000000000000" pitchFamily="50" charset="-128"/>
                <a:ea typeface="HGPｺﾞｼｯｸM" panose="020B0600000000000000" pitchFamily="50" charset="-128"/>
              </a:rPr>
              <a:t>92</a:t>
            </a:r>
            <a:r>
              <a:rPr lang="ja-JP" altLang="en-US" sz="700" dirty="0">
                <a:solidFill>
                  <a:prstClr val="black"/>
                </a:solidFill>
                <a:latin typeface="HGPｺﾞｼｯｸM" panose="020B0600000000000000" pitchFamily="50" charset="-128"/>
                <a:ea typeface="HGPｺﾞｼｯｸM" panose="020B0600000000000000" pitchFamily="50" charset="-128"/>
              </a:rPr>
              <a:t>億円</a:t>
            </a:r>
          </a:p>
        </p:txBody>
      </p:sp>
      <p:cxnSp>
        <p:nvCxnSpPr>
          <p:cNvPr id="147" name="直線コネクタ 146"/>
          <p:cNvCxnSpPr/>
          <p:nvPr/>
        </p:nvCxnSpPr>
        <p:spPr>
          <a:xfrm>
            <a:off x="3829695" y="4878696"/>
            <a:ext cx="478447"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768716" y="5509465"/>
            <a:ext cx="325960" cy="276999"/>
          </a:xfrm>
          <a:prstGeom prst="rect">
            <a:avLst/>
          </a:prstGeom>
          <a:noFill/>
        </p:spPr>
        <p:txBody>
          <a:bodyPr wrap="none" rtlCol="0">
            <a:spAutoFit/>
          </a:bodyPr>
          <a:lstStyle/>
          <a:p>
            <a:r>
              <a:rPr kumimoji="1" lang="ja-JP" altLang="en-US" sz="600" dirty="0"/>
              <a:t>２９０</a:t>
            </a:r>
            <a:endParaRPr kumimoji="1" lang="en-US" altLang="ja-JP" sz="600" dirty="0"/>
          </a:p>
          <a:p>
            <a:r>
              <a:rPr kumimoji="1" lang="ja-JP" altLang="en-US" sz="600" dirty="0"/>
              <a:t>億円</a:t>
            </a:r>
          </a:p>
        </p:txBody>
      </p:sp>
      <p:sp>
        <p:nvSpPr>
          <p:cNvPr id="133" name="テキスト ボックス 132"/>
          <p:cNvSpPr txBox="1"/>
          <p:nvPr/>
        </p:nvSpPr>
        <p:spPr>
          <a:xfrm>
            <a:off x="5773613" y="4370623"/>
            <a:ext cx="325960" cy="276999"/>
          </a:xfrm>
          <a:prstGeom prst="rect">
            <a:avLst/>
          </a:prstGeom>
          <a:noFill/>
        </p:spPr>
        <p:txBody>
          <a:bodyPr wrap="none" rtlCol="0">
            <a:spAutoFit/>
          </a:bodyPr>
          <a:lstStyle/>
          <a:p>
            <a:r>
              <a:rPr kumimoji="1" lang="ja-JP" altLang="en-US" sz="600" dirty="0"/>
              <a:t>２６５</a:t>
            </a:r>
            <a:endParaRPr kumimoji="1" lang="en-US" altLang="ja-JP" sz="600" dirty="0"/>
          </a:p>
          <a:p>
            <a:r>
              <a:rPr kumimoji="1" lang="ja-JP" altLang="en-US" sz="600" dirty="0"/>
              <a:t>億円</a:t>
            </a:r>
          </a:p>
        </p:txBody>
      </p:sp>
      <p:sp>
        <p:nvSpPr>
          <p:cNvPr id="2" name="テキスト ボックス 1"/>
          <p:cNvSpPr txBox="1"/>
          <p:nvPr/>
        </p:nvSpPr>
        <p:spPr>
          <a:xfrm>
            <a:off x="5219920" y="4148964"/>
            <a:ext cx="668354" cy="276999"/>
          </a:xfrm>
          <a:prstGeom prst="rect">
            <a:avLst/>
          </a:prstGeom>
          <a:noFill/>
        </p:spPr>
        <p:txBody>
          <a:bodyPr wrap="none" rtlCol="0">
            <a:spAutoFit/>
          </a:bodyPr>
          <a:lstStyle/>
          <a:p>
            <a:pPr algn="ctr"/>
            <a:r>
              <a:rPr lang="ja-JP" altLang="en-US" sz="600" dirty="0">
                <a:latin typeface="HGPｺﾞｼｯｸM" panose="020B0600000000000000" pitchFamily="50" charset="-128"/>
                <a:ea typeface="HGPｺﾞｼｯｸM" panose="020B0600000000000000" pitchFamily="50" charset="-128"/>
              </a:rPr>
              <a:t>公共　　</a:t>
            </a:r>
            <a:r>
              <a:rPr lang="en-US" altLang="ja-JP" sz="600" dirty="0">
                <a:latin typeface="HGPｺﾞｼｯｸM" panose="020B0600000000000000" pitchFamily="50" charset="-128"/>
                <a:ea typeface="HGPｺﾞｼｯｸM" panose="020B0600000000000000" pitchFamily="50" charset="-128"/>
              </a:rPr>
              <a:t>35</a:t>
            </a:r>
            <a:r>
              <a:rPr lang="ja-JP" altLang="en-US" sz="600" dirty="0">
                <a:latin typeface="HGPｺﾞｼｯｸM" panose="020B0600000000000000" pitchFamily="50" charset="-128"/>
                <a:ea typeface="HGPｺﾞｼｯｸM" panose="020B0600000000000000" pitchFamily="50" charset="-128"/>
              </a:rPr>
              <a:t>億円</a:t>
            </a:r>
            <a:endParaRPr lang="en-US" altLang="ja-JP" sz="600" dirty="0">
              <a:latin typeface="HGPｺﾞｼｯｸM" panose="020B0600000000000000" pitchFamily="50" charset="-128"/>
              <a:ea typeface="HGPｺﾞｼｯｸM" panose="020B0600000000000000" pitchFamily="50" charset="-128"/>
            </a:endParaRPr>
          </a:p>
          <a:p>
            <a:pPr algn="ctr"/>
            <a:r>
              <a:rPr lang="ja-JP" altLang="en-US" sz="600" dirty="0">
                <a:latin typeface="HGPｺﾞｼｯｸM" panose="020B0600000000000000" pitchFamily="50" charset="-128"/>
                <a:ea typeface="HGPｺﾞｼｯｸM" panose="020B0600000000000000" pitchFamily="50" charset="-128"/>
              </a:rPr>
              <a:t>非公共</a:t>
            </a:r>
            <a:r>
              <a:rPr lang="en-US" altLang="ja-JP" sz="600" dirty="0">
                <a:latin typeface="HGPｺﾞｼｯｸM" panose="020B0600000000000000" pitchFamily="50" charset="-128"/>
                <a:ea typeface="HGPｺﾞｼｯｸM" panose="020B0600000000000000" pitchFamily="50" charset="-128"/>
              </a:rPr>
              <a:t>215</a:t>
            </a:r>
            <a:r>
              <a:rPr lang="ja-JP" altLang="en-US" sz="600" dirty="0">
                <a:latin typeface="HGPｺﾞｼｯｸM" panose="020B0600000000000000" pitchFamily="50" charset="-128"/>
                <a:ea typeface="HGPｺﾞｼｯｸM" panose="020B0600000000000000" pitchFamily="50" charset="-128"/>
              </a:rPr>
              <a:t>億円</a:t>
            </a:r>
            <a:endParaRPr kumimoji="1" lang="ja-JP" altLang="en-US" dirty="0"/>
          </a:p>
        </p:txBody>
      </p:sp>
      <p:sp>
        <p:nvSpPr>
          <p:cNvPr id="103" name="テキスト ボックス 102"/>
          <p:cNvSpPr txBox="1"/>
          <p:nvPr/>
        </p:nvSpPr>
        <p:spPr>
          <a:xfrm>
            <a:off x="6069466" y="2780928"/>
            <a:ext cx="1067308" cy="415498"/>
          </a:xfrm>
          <a:prstGeom prst="rect">
            <a:avLst/>
          </a:prstGeom>
          <a:noFill/>
        </p:spPr>
        <p:txBody>
          <a:bodyPr wrap="square" rtlCol="0">
            <a:spAutoFit/>
          </a:bodyPr>
          <a:lstStyle/>
          <a:p>
            <a:pPr algn="ctr" fontAlgn="auto">
              <a:spcBef>
                <a:spcPts val="0"/>
              </a:spcBef>
              <a:spcAft>
                <a:spcPts val="0"/>
              </a:spcAft>
            </a:pPr>
            <a:r>
              <a:rPr lang="en-US" altLang="ja-JP" sz="1200" dirty="0">
                <a:solidFill>
                  <a:prstClr val="black"/>
                </a:solidFill>
                <a:latin typeface="HGPｺﾞｼｯｸM" panose="020B0600000000000000" pitchFamily="50" charset="-128"/>
                <a:ea typeface="HGPｺﾞｼｯｸM" panose="020B0600000000000000" pitchFamily="50" charset="-128"/>
              </a:rPr>
              <a:t>620</a:t>
            </a:r>
            <a:r>
              <a:rPr lang="ja-JP" altLang="en-US" sz="1200" dirty="0">
                <a:solidFill>
                  <a:prstClr val="black"/>
                </a:solidFill>
                <a:latin typeface="HGPｺﾞｼｯｸM" panose="020B0600000000000000" pitchFamily="50" charset="-128"/>
                <a:ea typeface="HGPｺﾞｼｯｸM" panose="020B0600000000000000" pitchFamily="50" charset="-128"/>
              </a:rPr>
              <a:t>億円</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（当初</a:t>
            </a:r>
            <a:r>
              <a:rPr lang="en-US" altLang="ja-JP" sz="900" dirty="0">
                <a:solidFill>
                  <a:prstClr val="black"/>
                </a:solidFill>
                <a:latin typeface="HGPｺﾞｼｯｸM" panose="020B0600000000000000" pitchFamily="50" charset="-128"/>
                <a:ea typeface="HGPｺﾞｼｯｸM" panose="020B0600000000000000" pitchFamily="50" charset="-128"/>
              </a:rPr>
              <a:t>335</a:t>
            </a:r>
            <a:r>
              <a:rPr lang="ja-JP" altLang="en-US" sz="900" dirty="0">
                <a:solidFill>
                  <a:prstClr val="black"/>
                </a:solidFill>
                <a:latin typeface="HGPｺﾞｼｯｸM" panose="020B0600000000000000" pitchFamily="50" charset="-128"/>
                <a:ea typeface="HGPｺﾞｼｯｸM" panose="020B0600000000000000" pitchFamily="50" charset="-128"/>
              </a:rPr>
              <a:t>億円）</a:t>
            </a:r>
          </a:p>
        </p:txBody>
      </p:sp>
      <p:sp>
        <p:nvSpPr>
          <p:cNvPr id="78" name="テキスト ボックス 77"/>
          <p:cNvSpPr txBox="1"/>
          <p:nvPr/>
        </p:nvSpPr>
        <p:spPr>
          <a:xfrm>
            <a:off x="6081554" y="6057422"/>
            <a:ext cx="958930" cy="338554"/>
          </a:xfrm>
          <a:prstGeom prst="rect">
            <a:avLst/>
          </a:prstGeom>
          <a:noFill/>
        </p:spPr>
        <p:txBody>
          <a:bodyPr wrap="square" rtlCol="0">
            <a:spAutoFit/>
          </a:bodyPr>
          <a:lstStyle/>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28’</a:t>
            </a:r>
            <a:r>
              <a:rPr lang="ja-JP" altLang="en-US" sz="800" dirty="0">
                <a:solidFill>
                  <a:prstClr val="black"/>
                </a:solidFill>
                <a:latin typeface="HGPｺﾞｼｯｸM" panose="020B0600000000000000" pitchFamily="50" charset="-128"/>
                <a:ea typeface="HGPｺﾞｼｯｸM" panose="020B0600000000000000" pitchFamily="50" charset="-128"/>
              </a:rPr>
              <a:t>予算額　 ＋</a:t>
            </a: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27’</a:t>
            </a:r>
            <a:r>
              <a:rPr lang="ja-JP" altLang="en-US" sz="800"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117" name="テキスト ボックス 116"/>
          <p:cNvSpPr txBox="1"/>
          <p:nvPr/>
        </p:nvSpPr>
        <p:spPr>
          <a:xfrm>
            <a:off x="6929987" y="6063286"/>
            <a:ext cx="1182236" cy="338554"/>
          </a:xfrm>
          <a:prstGeom prst="rect">
            <a:avLst/>
          </a:prstGeom>
          <a:noFill/>
        </p:spPr>
        <p:txBody>
          <a:bodyPr wrap="square" rtlCol="0">
            <a:spAutoFit/>
          </a:bodyPr>
          <a:lstStyle/>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29’</a:t>
            </a:r>
            <a:r>
              <a:rPr lang="ja-JP" altLang="en-US" sz="800" dirty="0">
                <a:solidFill>
                  <a:prstClr val="black"/>
                </a:solidFill>
                <a:latin typeface="HGPｺﾞｼｯｸM" panose="020B0600000000000000" pitchFamily="50" charset="-128"/>
                <a:ea typeface="HGPｺﾞｼｯｸM" panose="020B0600000000000000" pitchFamily="50" charset="-128"/>
              </a:rPr>
              <a:t>予算額   ＋</a:t>
            </a: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28’</a:t>
            </a:r>
            <a:r>
              <a:rPr lang="ja-JP" altLang="en-US" sz="800" dirty="0">
                <a:solidFill>
                  <a:prstClr val="black"/>
                </a:solidFill>
                <a:latin typeface="HGPｺﾞｼｯｸM" panose="020B0600000000000000" pitchFamily="50" charset="-128"/>
                <a:ea typeface="HGPｺﾞｼｯｸM" panose="020B0600000000000000" pitchFamily="50" charset="-128"/>
              </a:rPr>
              <a:t>補正予算額</a:t>
            </a:r>
          </a:p>
        </p:txBody>
      </p:sp>
      <p:sp>
        <p:nvSpPr>
          <p:cNvPr id="134" name="正方形/長方形 133"/>
          <p:cNvSpPr/>
          <p:nvPr/>
        </p:nvSpPr>
        <p:spPr>
          <a:xfrm>
            <a:off x="6753049" y="4941168"/>
            <a:ext cx="239227" cy="1079944"/>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公共</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36" name="テキスト ボックス 135"/>
          <p:cNvSpPr txBox="1"/>
          <p:nvPr/>
        </p:nvSpPr>
        <p:spPr>
          <a:xfrm>
            <a:off x="6718338" y="5635129"/>
            <a:ext cx="325960" cy="276999"/>
          </a:xfrm>
          <a:prstGeom prst="rect">
            <a:avLst/>
          </a:prstGeom>
          <a:noFill/>
        </p:spPr>
        <p:txBody>
          <a:bodyPr wrap="none" rtlCol="0">
            <a:spAutoFit/>
          </a:bodyPr>
          <a:lstStyle/>
          <a:p>
            <a:r>
              <a:rPr lang="ja-JP" altLang="en-US" sz="600" dirty="0"/>
              <a:t>２４０</a:t>
            </a:r>
            <a:endParaRPr kumimoji="1" lang="en-US" altLang="ja-JP" sz="600" dirty="0"/>
          </a:p>
          <a:p>
            <a:r>
              <a:rPr kumimoji="1" lang="ja-JP" altLang="en-US" sz="600" dirty="0"/>
              <a:t>億円</a:t>
            </a:r>
          </a:p>
        </p:txBody>
      </p:sp>
      <p:sp>
        <p:nvSpPr>
          <p:cNvPr id="138" name="正方形/長方形 137"/>
          <p:cNvSpPr/>
          <p:nvPr/>
        </p:nvSpPr>
        <p:spPr>
          <a:xfrm>
            <a:off x="6753049" y="3157872"/>
            <a:ext cx="239227" cy="1783296"/>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非公共</a:t>
            </a:r>
          </a:p>
        </p:txBody>
      </p:sp>
      <p:sp>
        <p:nvSpPr>
          <p:cNvPr id="139" name="テキスト ボックス 138"/>
          <p:cNvSpPr txBox="1"/>
          <p:nvPr/>
        </p:nvSpPr>
        <p:spPr>
          <a:xfrm>
            <a:off x="6709682" y="4298614"/>
            <a:ext cx="325960" cy="276999"/>
          </a:xfrm>
          <a:prstGeom prst="rect">
            <a:avLst/>
          </a:prstGeom>
          <a:noFill/>
        </p:spPr>
        <p:txBody>
          <a:bodyPr wrap="none" rtlCol="0">
            <a:spAutoFit/>
          </a:bodyPr>
          <a:lstStyle/>
          <a:p>
            <a:r>
              <a:rPr lang="ja-JP" altLang="en-US" sz="600" dirty="0"/>
              <a:t>３８０</a:t>
            </a:r>
            <a:endParaRPr kumimoji="1" lang="en-US" altLang="ja-JP" sz="600" dirty="0"/>
          </a:p>
          <a:p>
            <a:r>
              <a:rPr kumimoji="1" lang="ja-JP" altLang="en-US" sz="600" dirty="0"/>
              <a:t>億円</a:t>
            </a:r>
          </a:p>
        </p:txBody>
      </p:sp>
      <p:sp>
        <p:nvSpPr>
          <p:cNvPr id="74" name="正方形/長方形 73"/>
          <p:cNvSpPr/>
          <p:nvPr/>
        </p:nvSpPr>
        <p:spPr>
          <a:xfrm>
            <a:off x="6206243" y="3157872"/>
            <a:ext cx="554408" cy="13206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補正</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285</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70" name="正方形/長方形 69"/>
          <p:cNvSpPr/>
          <p:nvPr/>
        </p:nvSpPr>
        <p:spPr>
          <a:xfrm>
            <a:off x="6206243" y="4473407"/>
            <a:ext cx="561916" cy="59389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800" dirty="0">
                <a:solidFill>
                  <a:prstClr val="black"/>
                </a:solidFill>
                <a:latin typeface="HGPｺﾞｼｯｸM" panose="020B0600000000000000" pitchFamily="50" charset="-128"/>
                <a:ea typeface="HGPｺﾞｼｯｸM" panose="020B0600000000000000" pitchFamily="50" charset="-128"/>
              </a:rPr>
              <a:t>当初</a:t>
            </a: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800" dirty="0">
                <a:solidFill>
                  <a:prstClr val="black"/>
                </a:solidFill>
                <a:latin typeface="HGPｺﾞｼｯｸM" panose="020B0600000000000000" pitchFamily="50" charset="-128"/>
                <a:ea typeface="HGPｺﾞｼｯｸM" panose="020B0600000000000000" pitchFamily="50" charset="-128"/>
              </a:rPr>
              <a:t>130</a:t>
            </a:r>
            <a:r>
              <a:rPr lang="ja-JP" altLang="en-US" sz="800" dirty="0">
                <a:solidFill>
                  <a:prstClr val="black"/>
                </a:solidFill>
                <a:latin typeface="HGPｺﾞｼｯｸM" panose="020B0600000000000000" pitchFamily="50" charset="-128"/>
                <a:ea typeface="HGPｺﾞｼｯｸM" panose="020B0600000000000000" pitchFamily="50" charset="-128"/>
              </a:rPr>
              <a:t>億円</a:t>
            </a:r>
            <a:endParaRPr lang="en-US" altLang="ja-JP" sz="8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800" dirty="0">
                <a:solidFill>
                  <a:prstClr val="black"/>
                </a:solidFill>
                <a:latin typeface="HGPｺﾞｼｯｸM" panose="020B0600000000000000" pitchFamily="50" charset="-128"/>
                <a:ea typeface="HGPｺﾞｼｯｸM" panose="020B0600000000000000" pitchFamily="50" charset="-128"/>
              </a:rPr>
              <a:t>（非公共）</a:t>
            </a:r>
          </a:p>
        </p:txBody>
      </p:sp>
      <p:sp>
        <p:nvSpPr>
          <p:cNvPr id="64" name="正方形/長方形 63"/>
          <p:cNvSpPr/>
          <p:nvPr/>
        </p:nvSpPr>
        <p:spPr>
          <a:xfrm>
            <a:off x="6206183" y="5067301"/>
            <a:ext cx="561976" cy="95728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当初</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205</a:t>
            </a:r>
            <a:r>
              <a:rPr lang="ja-JP" altLang="en-US" sz="900" dirty="0">
                <a:solidFill>
                  <a:prstClr val="black"/>
                </a:solidFill>
                <a:latin typeface="HGPｺﾞｼｯｸM" panose="020B0600000000000000" pitchFamily="50" charset="-128"/>
                <a:ea typeface="HGPｺﾞｼｯｸM" panose="020B0600000000000000" pitchFamily="50" charset="-128"/>
              </a:rPr>
              <a:t>億円</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（公共）</a:t>
            </a:r>
          </a:p>
        </p:txBody>
      </p:sp>
      <p:sp>
        <p:nvSpPr>
          <p:cNvPr id="118" name="テキスト ボックス 117"/>
          <p:cNvSpPr txBox="1"/>
          <p:nvPr/>
        </p:nvSpPr>
        <p:spPr>
          <a:xfrm>
            <a:off x="6970209" y="2132856"/>
            <a:ext cx="1066161" cy="415498"/>
          </a:xfrm>
          <a:prstGeom prst="rect">
            <a:avLst/>
          </a:prstGeom>
          <a:noFill/>
        </p:spPr>
        <p:txBody>
          <a:bodyPr wrap="square" rtlCol="0">
            <a:spAutoFit/>
          </a:bodyPr>
          <a:lstStyle/>
          <a:p>
            <a:pPr algn="ctr" fontAlgn="auto">
              <a:spcBef>
                <a:spcPts val="0"/>
              </a:spcBef>
              <a:spcAft>
                <a:spcPts val="0"/>
              </a:spcAft>
            </a:pPr>
            <a:r>
              <a:rPr lang="en-US" altLang="ja-JP" sz="1200" dirty="0">
                <a:solidFill>
                  <a:prstClr val="black"/>
                </a:solidFill>
                <a:latin typeface="HGPｺﾞｼｯｸM" panose="020B0600000000000000" pitchFamily="50" charset="-128"/>
                <a:ea typeface="HGPｺﾞｼｯｸM" panose="020B0600000000000000" pitchFamily="50" charset="-128"/>
              </a:rPr>
              <a:t>755</a:t>
            </a:r>
            <a:r>
              <a:rPr lang="ja-JP" altLang="en-US" sz="1200" dirty="0">
                <a:solidFill>
                  <a:prstClr val="black"/>
                </a:solidFill>
                <a:latin typeface="HGPｺﾞｼｯｸM" panose="020B0600000000000000" pitchFamily="50" charset="-128"/>
                <a:ea typeface="HGPｺﾞｼｯｸM" panose="020B0600000000000000" pitchFamily="50" charset="-128"/>
              </a:rPr>
              <a:t>億円</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（当初</a:t>
            </a:r>
            <a:r>
              <a:rPr lang="en-US" altLang="ja-JP" sz="900" dirty="0">
                <a:solidFill>
                  <a:prstClr val="black"/>
                </a:solidFill>
                <a:latin typeface="HGPｺﾞｼｯｸM" panose="020B0600000000000000" pitchFamily="50" charset="-128"/>
                <a:ea typeface="HGPｺﾞｼｯｸM" panose="020B0600000000000000" pitchFamily="50" charset="-128"/>
              </a:rPr>
              <a:t>355</a:t>
            </a:r>
            <a:r>
              <a:rPr lang="ja-JP" altLang="en-US" sz="900" dirty="0">
                <a:solidFill>
                  <a:prstClr val="black"/>
                </a:solidFill>
                <a:latin typeface="HGPｺﾞｼｯｸM" panose="020B0600000000000000" pitchFamily="50" charset="-128"/>
                <a:ea typeface="HGPｺﾞｼｯｸM" panose="020B0600000000000000" pitchFamily="50" charset="-128"/>
              </a:rPr>
              <a:t>億円）</a:t>
            </a:r>
          </a:p>
        </p:txBody>
      </p:sp>
      <p:sp>
        <p:nvSpPr>
          <p:cNvPr id="129" name="テキスト ボックス 128"/>
          <p:cNvSpPr txBox="1"/>
          <p:nvPr/>
        </p:nvSpPr>
        <p:spPr>
          <a:xfrm>
            <a:off x="7995582" y="6055404"/>
            <a:ext cx="1084230" cy="338554"/>
          </a:xfrm>
          <a:prstGeom prst="rect">
            <a:avLst/>
          </a:prstGeom>
          <a:noFill/>
        </p:spPr>
        <p:txBody>
          <a:bodyPr wrap="square" rtlCol="0">
            <a:spAutoFit/>
          </a:bodyPr>
          <a:lstStyle/>
          <a:p>
            <a:pPr algn="ctr" fontAlgn="auto">
              <a:spcBef>
                <a:spcPts val="0"/>
              </a:spcBef>
              <a:spcAft>
                <a:spcPts val="0"/>
              </a:spcAft>
            </a:pPr>
            <a:r>
              <a:rPr lang="en-US" altLang="ja-JP" sz="800" dirty="0">
                <a:latin typeface="HGPｺﾞｼｯｸM" panose="020B0600000000000000" pitchFamily="50" charset="-128"/>
                <a:ea typeface="HGPｺﾞｼｯｸM" panose="020B0600000000000000" pitchFamily="50" charset="-128"/>
              </a:rPr>
              <a:t>30’</a:t>
            </a:r>
            <a:r>
              <a:rPr lang="ja-JP" altLang="en-US" sz="800" dirty="0">
                <a:latin typeface="HGPｺﾞｼｯｸM" panose="020B0600000000000000" pitchFamily="50" charset="-128"/>
                <a:ea typeface="HGPｺﾞｼｯｸM" panose="020B0600000000000000" pitchFamily="50" charset="-128"/>
              </a:rPr>
              <a:t>予算額　＋</a:t>
            </a:r>
            <a:endParaRPr lang="en-US" altLang="ja-JP" sz="800" dirty="0">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800" dirty="0">
                <a:latin typeface="HGPｺﾞｼｯｸM" panose="020B0600000000000000" pitchFamily="50" charset="-128"/>
                <a:ea typeface="HGPｺﾞｼｯｸM" panose="020B0600000000000000" pitchFamily="50" charset="-128"/>
              </a:rPr>
              <a:t>29’</a:t>
            </a:r>
            <a:r>
              <a:rPr lang="ja-JP" altLang="en-US" sz="800" dirty="0">
                <a:latin typeface="HGPｺﾞｼｯｸM" panose="020B0600000000000000" pitchFamily="50" charset="-128"/>
                <a:ea typeface="HGPｺﾞｼｯｸM" panose="020B0600000000000000" pitchFamily="50" charset="-128"/>
              </a:rPr>
              <a:t>補正予算額</a:t>
            </a:r>
            <a:endParaRPr lang="ja-JP" altLang="en-US" sz="1050" b="1" dirty="0">
              <a:latin typeface="HGPｺﾞｼｯｸM" panose="020B0600000000000000" pitchFamily="50" charset="-128"/>
              <a:ea typeface="HGPｺﾞｼｯｸM" panose="020B0600000000000000" pitchFamily="50" charset="-128"/>
            </a:endParaRPr>
          </a:p>
        </p:txBody>
      </p:sp>
      <p:sp>
        <p:nvSpPr>
          <p:cNvPr id="101" name="正方形/長方形 100"/>
          <p:cNvSpPr/>
          <p:nvPr/>
        </p:nvSpPr>
        <p:spPr>
          <a:xfrm>
            <a:off x="8159806" y="5363088"/>
            <a:ext cx="546805" cy="658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当初</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176</a:t>
            </a:r>
            <a:r>
              <a:rPr lang="ja-JP" altLang="en-US" sz="900" dirty="0">
                <a:solidFill>
                  <a:prstClr val="black"/>
                </a:solidFill>
                <a:latin typeface="HGPｺﾞｼｯｸM" panose="020B0600000000000000" pitchFamily="50" charset="-128"/>
                <a:ea typeface="HGPｺﾞｼｯｸM" panose="020B0600000000000000" pitchFamily="50" charset="-128"/>
              </a:rPr>
              <a:t>億円</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（公共）</a:t>
            </a:r>
          </a:p>
        </p:txBody>
      </p:sp>
      <p:sp>
        <p:nvSpPr>
          <p:cNvPr id="116" name="正方形/長方形 115"/>
          <p:cNvSpPr/>
          <p:nvPr/>
        </p:nvSpPr>
        <p:spPr>
          <a:xfrm>
            <a:off x="8161091" y="4265376"/>
            <a:ext cx="546805" cy="10977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当初</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199</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（非公共）</a:t>
            </a:r>
          </a:p>
        </p:txBody>
      </p:sp>
      <p:sp>
        <p:nvSpPr>
          <p:cNvPr id="143" name="正方形/長方形 142"/>
          <p:cNvSpPr/>
          <p:nvPr/>
        </p:nvSpPr>
        <p:spPr>
          <a:xfrm>
            <a:off x="8161091" y="2855692"/>
            <a:ext cx="546805" cy="1427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50" name="テキスト ボックス 149"/>
          <p:cNvSpPr txBox="1"/>
          <p:nvPr/>
        </p:nvSpPr>
        <p:spPr>
          <a:xfrm>
            <a:off x="7995583" y="2365430"/>
            <a:ext cx="1066161" cy="415498"/>
          </a:xfrm>
          <a:prstGeom prst="rect">
            <a:avLst/>
          </a:prstGeom>
          <a:noFill/>
        </p:spPr>
        <p:txBody>
          <a:bodyPr wrap="square" rtlCol="0">
            <a:spAutoFit/>
          </a:bodyPr>
          <a:lstStyle/>
          <a:p>
            <a:pPr algn="ctr" fontAlgn="auto">
              <a:spcBef>
                <a:spcPts val="0"/>
              </a:spcBef>
              <a:spcAft>
                <a:spcPts val="0"/>
              </a:spcAft>
            </a:pPr>
            <a:r>
              <a:rPr lang="en-US" altLang="ja-JP" sz="1200" dirty="0">
                <a:latin typeface="HGPｺﾞｼｯｸM" panose="020B0600000000000000" pitchFamily="50" charset="-128"/>
                <a:ea typeface="HGPｺﾞｼｯｸM" panose="020B0600000000000000" pitchFamily="50" charset="-128"/>
              </a:rPr>
              <a:t>675</a:t>
            </a:r>
            <a:r>
              <a:rPr lang="ja-JP" altLang="en-US" sz="1200" dirty="0">
                <a:latin typeface="HGPｺﾞｼｯｸM" panose="020B0600000000000000" pitchFamily="50" charset="-128"/>
                <a:ea typeface="HGPｺﾞｼｯｸM" panose="020B0600000000000000" pitchFamily="50" charset="-128"/>
              </a:rPr>
              <a:t>億円</a:t>
            </a:r>
            <a:endParaRPr lang="en-US" altLang="ja-JP" sz="1200" dirty="0">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latin typeface="HGPｺﾞｼｯｸM" panose="020B0600000000000000" pitchFamily="50" charset="-128"/>
                <a:ea typeface="HGPｺﾞｼｯｸM" panose="020B0600000000000000" pitchFamily="50" charset="-128"/>
              </a:rPr>
              <a:t>（当初</a:t>
            </a:r>
            <a:r>
              <a:rPr lang="en-US" altLang="ja-JP" sz="900" dirty="0">
                <a:latin typeface="HGPｺﾞｼｯｸM" panose="020B0600000000000000" pitchFamily="50" charset="-128"/>
                <a:ea typeface="HGPｺﾞｼｯｸM" panose="020B0600000000000000" pitchFamily="50" charset="-128"/>
              </a:rPr>
              <a:t>375</a:t>
            </a:r>
            <a:r>
              <a:rPr lang="ja-JP" altLang="en-US" sz="900" dirty="0">
                <a:latin typeface="HGPｺﾞｼｯｸM" panose="020B0600000000000000" pitchFamily="50" charset="-128"/>
                <a:ea typeface="HGPｺﾞｼｯｸM" panose="020B0600000000000000" pitchFamily="50" charset="-128"/>
              </a:rPr>
              <a:t>億円）</a:t>
            </a:r>
          </a:p>
        </p:txBody>
      </p:sp>
      <p:sp>
        <p:nvSpPr>
          <p:cNvPr id="132" name="テキスト ボックス 131"/>
          <p:cNvSpPr txBox="1"/>
          <p:nvPr/>
        </p:nvSpPr>
        <p:spPr>
          <a:xfrm>
            <a:off x="8099678" y="3301967"/>
            <a:ext cx="674479" cy="553998"/>
          </a:xfrm>
          <a:prstGeom prst="rect">
            <a:avLst/>
          </a:prstGeom>
          <a:noFill/>
        </p:spPr>
        <p:txBody>
          <a:bodyPr wrap="square" lIns="36000" rIns="36000" rtlCol="0" anchor="ctr" anchorCtr="0">
            <a:spAutoFit/>
          </a:bodyP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補正</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300</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b="1" dirty="0">
              <a:solidFill>
                <a:prstClr val="black"/>
              </a:solidFill>
              <a:latin typeface="HGPｺﾞｼｯｸM" panose="020B0600000000000000" pitchFamily="50" charset="-128"/>
              <a:ea typeface="HGPｺﾞｼｯｸM" panose="020B0600000000000000" pitchFamily="50" charset="-128"/>
            </a:endParaRPr>
          </a:p>
        </p:txBody>
      </p:sp>
      <p:sp>
        <p:nvSpPr>
          <p:cNvPr id="142" name="正方形/長方形 141"/>
          <p:cNvSpPr/>
          <p:nvPr/>
        </p:nvSpPr>
        <p:spPr>
          <a:xfrm>
            <a:off x="7722150" y="4047471"/>
            <a:ext cx="239227" cy="1973642"/>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公共</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52" name="テキスト ボックス 151"/>
          <p:cNvSpPr txBox="1"/>
          <p:nvPr/>
        </p:nvSpPr>
        <p:spPr>
          <a:xfrm>
            <a:off x="7679563" y="5224589"/>
            <a:ext cx="325960" cy="276999"/>
          </a:xfrm>
          <a:prstGeom prst="rect">
            <a:avLst/>
          </a:prstGeom>
          <a:noFill/>
        </p:spPr>
        <p:txBody>
          <a:bodyPr wrap="none" rtlCol="0">
            <a:spAutoFit/>
          </a:bodyPr>
          <a:lstStyle/>
          <a:p>
            <a:r>
              <a:rPr lang="ja-JP" altLang="en-US" sz="600" dirty="0"/>
              <a:t>４２６</a:t>
            </a:r>
            <a:endParaRPr kumimoji="1" lang="en-US" altLang="ja-JP" sz="600" dirty="0"/>
          </a:p>
          <a:p>
            <a:r>
              <a:rPr kumimoji="1" lang="ja-JP" altLang="en-US" sz="600" dirty="0"/>
              <a:t>億円</a:t>
            </a:r>
          </a:p>
        </p:txBody>
      </p:sp>
      <p:sp>
        <p:nvSpPr>
          <p:cNvPr id="154" name="正方形/長方形 153"/>
          <p:cNvSpPr/>
          <p:nvPr/>
        </p:nvSpPr>
        <p:spPr>
          <a:xfrm>
            <a:off x="7722150" y="2557754"/>
            <a:ext cx="239227" cy="1489716"/>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非公共</a:t>
            </a:r>
          </a:p>
        </p:txBody>
      </p:sp>
      <p:sp>
        <p:nvSpPr>
          <p:cNvPr id="155" name="テキスト ボックス 154"/>
          <p:cNvSpPr txBox="1"/>
          <p:nvPr/>
        </p:nvSpPr>
        <p:spPr>
          <a:xfrm>
            <a:off x="7679563" y="3560536"/>
            <a:ext cx="325960" cy="276999"/>
          </a:xfrm>
          <a:prstGeom prst="rect">
            <a:avLst/>
          </a:prstGeom>
          <a:noFill/>
        </p:spPr>
        <p:txBody>
          <a:bodyPr wrap="none" rtlCol="0">
            <a:spAutoFit/>
          </a:bodyPr>
          <a:lstStyle/>
          <a:p>
            <a:r>
              <a:rPr lang="ja-JP" altLang="en-US" sz="600" dirty="0"/>
              <a:t>３２９</a:t>
            </a:r>
            <a:endParaRPr kumimoji="1" lang="en-US" altLang="ja-JP" sz="600" dirty="0"/>
          </a:p>
          <a:p>
            <a:r>
              <a:rPr kumimoji="1" lang="ja-JP" altLang="en-US" sz="600" dirty="0"/>
              <a:t>億円</a:t>
            </a:r>
          </a:p>
        </p:txBody>
      </p:sp>
      <p:sp>
        <p:nvSpPr>
          <p:cNvPr id="156" name="正方形/長方形 155"/>
          <p:cNvSpPr/>
          <p:nvPr/>
        </p:nvSpPr>
        <p:spPr>
          <a:xfrm>
            <a:off x="8713371" y="4941168"/>
            <a:ext cx="239227" cy="1091536"/>
          </a:xfrm>
          <a:prstGeom prst="rect">
            <a:avLst/>
          </a:prstGeom>
          <a:pattFill prst="dkDnDiag">
            <a:fgClr>
              <a:schemeClr val="accent4">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公共</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57" name="テキスト ボックス 156"/>
          <p:cNvSpPr txBox="1"/>
          <p:nvPr/>
        </p:nvSpPr>
        <p:spPr>
          <a:xfrm>
            <a:off x="8667928" y="5683701"/>
            <a:ext cx="325960" cy="276999"/>
          </a:xfrm>
          <a:prstGeom prst="rect">
            <a:avLst/>
          </a:prstGeom>
          <a:noFill/>
        </p:spPr>
        <p:txBody>
          <a:bodyPr wrap="none" rtlCol="0">
            <a:spAutoFit/>
          </a:bodyPr>
          <a:lstStyle/>
          <a:p>
            <a:r>
              <a:rPr lang="ja-JP" altLang="en-US" sz="600" dirty="0"/>
              <a:t>２２８</a:t>
            </a:r>
            <a:endParaRPr kumimoji="1" lang="en-US" altLang="ja-JP" sz="600" dirty="0"/>
          </a:p>
          <a:p>
            <a:r>
              <a:rPr kumimoji="1" lang="ja-JP" altLang="en-US" sz="600" dirty="0"/>
              <a:t>億円</a:t>
            </a:r>
          </a:p>
        </p:txBody>
      </p:sp>
      <p:sp>
        <p:nvSpPr>
          <p:cNvPr id="158" name="正方形/長方形 157"/>
          <p:cNvSpPr/>
          <p:nvPr/>
        </p:nvSpPr>
        <p:spPr>
          <a:xfrm>
            <a:off x="8713371" y="2855692"/>
            <a:ext cx="239227" cy="2085476"/>
          </a:xfrm>
          <a:prstGeom prst="rect">
            <a:avLst/>
          </a:prstGeom>
          <a:pattFill prst="dkDnDiag">
            <a:fgClr>
              <a:schemeClr val="accent6">
                <a:lumMod val="60000"/>
                <a:lumOff val="40000"/>
              </a:schemeClr>
            </a:fgClr>
            <a:bgClr>
              <a:schemeClr val="bg1"/>
            </a:bgClr>
          </a:pattFill>
          <a:ln w="12700"/>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fontAlgn="auto">
              <a:spcBef>
                <a:spcPts val="0"/>
              </a:spcBef>
              <a:spcAft>
                <a:spcPts val="0"/>
              </a:spcAft>
            </a:pPr>
            <a:r>
              <a:rPr lang="ja-JP" altLang="en-US" sz="1100" dirty="0">
                <a:solidFill>
                  <a:prstClr val="black"/>
                </a:solidFill>
                <a:latin typeface="HGPｺﾞｼｯｸM" panose="020B0600000000000000" pitchFamily="50" charset="-128"/>
                <a:ea typeface="HGPｺﾞｼｯｸM" panose="020B0600000000000000" pitchFamily="50" charset="-128"/>
              </a:rPr>
              <a:t>非公共</a:t>
            </a:r>
          </a:p>
        </p:txBody>
      </p:sp>
      <p:sp>
        <p:nvSpPr>
          <p:cNvPr id="159" name="テキスト ボックス 158"/>
          <p:cNvSpPr txBox="1"/>
          <p:nvPr/>
        </p:nvSpPr>
        <p:spPr>
          <a:xfrm>
            <a:off x="8670004" y="4200184"/>
            <a:ext cx="325960" cy="276999"/>
          </a:xfrm>
          <a:prstGeom prst="rect">
            <a:avLst/>
          </a:prstGeom>
          <a:noFill/>
        </p:spPr>
        <p:txBody>
          <a:bodyPr wrap="none" rtlCol="0">
            <a:spAutoFit/>
          </a:bodyPr>
          <a:lstStyle/>
          <a:p>
            <a:r>
              <a:rPr lang="ja-JP" altLang="en-US" sz="600" dirty="0"/>
              <a:t>４４７</a:t>
            </a:r>
            <a:endParaRPr kumimoji="1" lang="en-US" altLang="ja-JP" sz="600" dirty="0"/>
          </a:p>
          <a:p>
            <a:r>
              <a:rPr kumimoji="1" lang="ja-JP" altLang="en-US" sz="600" dirty="0"/>
              <a:t>億円</a:t>
            </a:r>
          </a:p>
        </p:txBody>
      </p:sp>
      <p:sp>
        <p:nvSpPr>
          <p:cNvPr id="98" name="テキスト ボックス 97"/>
          <p:cNvSpPr txBox="1"/>
          <p:nvPr/>
        </p:nvSpPr>
        <p:spPr>
          <a:xfrm>
            <a:off x="8119578" y="3777580"/>
            <a:ext cx="674441" cy="276999"/>
          </a:xfrm>
          <a:prstGeom prst="rect">
            <a:avLst/>
          </a:prstGeom>
          <a:noFill/>
        </p:spPr>
        <p:txBody>
          <a:bodyPr wrap="none" rtlCol="0">
            <a:spAutoFit/>
          </a:bodyPr>
          <a:lstStyle/>
          <a:p>
            <a:pPr algn="ctr"/>
            <a:r>
              <a:rPr lang="ja-JP" altLang="en-US" sz="600" dirty="0">
                <a:latin typeface="HGPｺﾞｼｯｸM" panose="020B0600000000000000" pitchFamily="50" charset="-128"/>
                <a:ea typeface="HGPｺﾞｼｯｸM" panose="020B0600000000000000" pitchFamily="50" charset="-128"/>
              </a:rPr>
              <a:t>公共　   </a:t>
            </a:r>
            <a:r>
              <a:rPr lang="en-US" altLang="ja-JP" sz="600" dirty="0">
                <a:latin typeface="HGPｺﾞｼｯｸM" panose="020B0600000000000000" pitchFamily="50" charset="-128"/>
                <a:ea typeface="HGPｺﾞｼｯｸM" panose="020B0600000000000000" pitchFamily="50" charset="-128"/>
              </a:rPr>
              <a:t>52</a:t>
            </a:r>
            <a:r>
              <a:rPr lang="ja-JP" altLang="en-US" sz="600" dirty="0">
                <a:latin typeface="HGPｺﾞｼｯｸM" panose="020B0600000000000000" pitchFamily="50" charset="-128"/>
                <a:ea typeface="HGPｺﾞｼｯｸM" panose="020B0600000000000000" pitchFamily="50" charset="-128"/>
              </a:rPr>
              <a:t>億円</a:t>
            </a:r>
            <a:endParaRPr lang="en-US" altLang="ja-JP" sz="600" dirty="0">
              <a:latin typeface="HGPｺﾞｼｯｸM" panose="020B0600000000000000" pitchFamily="50" charset="-128"/>
              <a:ea typeface="HGPｺﾞｼｯｸM" panose="020B0600000000000000" pitchFamily="50" charset="-128"/>
            </a:endParaRPr>
          </a:p>
          <a:p>
            <a:pPr algn="ctr"/>
            <a:r>
              <a:rPr lang="ja-JP" altLang="en-US" sz="600" dirty="0">
                <a:latin typeface="HGPｺﾞｼｯｸM" panose="020B0600000000000000" pitchFamily="50" charset="-128"/>
                <a:ea typeface="HGPｺﾞｼｯｸM" panose="020B0600000000000000" pitchFamily="50" charset="-128"/>
              </a:rPr>
              <a:t>非公共</a:t>
            </a:r>
            <a:r>
              <a:rPr lang="en-US" altLang="ja-JP" sz="600" dirty="0">
                <a:latin typeface="HGPｺﾞｼｯｸM" panose="020B0600000000000000" pitchFamily="50" charset="-128"/>
                <a:ea typeface="HGPｺﾞｼｯｸM" panose="020B0600000000000000" pitchFamily="50" charset="-128"/>
              </a:rPr>
              <a:t>248</a:t>
            </a:r>
            <a:r>
              <a:rPr lang="ja-JP" altLang="en-US" sz="600" dirty="0">
                <a:latin typeface="HGPｺﾞｼｯｸM" panose="020B0600000000000000" pitchFamily="50" charset="-128"/>
                <a:ea typeface="HGPｺﾞｼｯｸM" panose="020B0600000000000000" pitchFamily="50" charset="-128"/>
              </a:rPr>
              <a:t>億円</a:t>
            </a:r>
            <a:endParaRPr kumimoji="1" lang="ja-JP" altLang="en-US" dirty="0"/>
          </a:p>
        </p:txBody>
      </p:sp>
      <p:sp>
        <p:nvSpPr>
          <p:cNvPr id="119" name="正方形/長方形 118"/>
          <p:cNvSpPr/>
          <p:nvPr/>
        </p:nvSpPr>
        <p:spPr>
          <a:xfrm>
            <a:off x="7175345" y="2570412"/>
            <a:ext cx="561425" cy="17946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補正</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400</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92" name="テキスト ボックス 91"/>
          <p:cNvSpPr txBox="1"/>
          <p:nvPr/>
        </p:nvSpPr>
        <p:spPr>
          <a:xfrm>
            <a:off x="7122154" y="3573016"/>
            <a:ext cx="668354" cy="276999"/>
          </a:xfrm>
          <a:prstGeom prst="rect">
            <a:avLst/>
          </a:prstGeom>
          <a:noFill/>
        </p:spPr>
        <p:txBody>
          <a:bodyPr wrap="none" rtlCol="0">
            <a:spAutoFit/>
          </a:bodyPr>
          <a:lstStyle/>
          <a:p>
            <a:pPr algn="ctr"/>
            <a:r>
              <a:rPr lang="ja-JP" altLang="en-US" sz="600" dirty="0">
                <a:latin typeface="HGPｺﾞｼｯｸM" panose="020B0600000000000000" pitchFamily="50" charset="-128"/>
                <a:ea typeface="HGPｺﾞｼｯｸM" panose="020B0600000000000000" pitchFamily="50" charset="-128"/>
              </a:rPr>
              <a:t>公共　 </a:t>
            </a:r>
            <a:r>
              <a:rPr lang="en-US" altLang="ja-JP" sz="600" dirty="0">
                <a:latin typeface="HGPｺﾞｼｯｸM" panose="020B0600000000000000" pitchFamily="50" charset="-128"/>
                <a:ea typeface="HGPｺﾞｼｯｸM" panose="020B0600000000000000" pitchFamily="50" charset="-128"/>
              </a:rPr>
              <a:t>240</a:t>
            </a:r>
            <a:r>
              <a:rPr lang="ja-JP" altLang="en-US" sz="600" dirty="0">
                <a:latin typeface="HGPｺﾞｼｯｸM" panose="020B0600000000000000" pitchFamily="50" charset="-128"/>
                <a:ea typeface="HGPｺﾞｼｯｸM" panose="020B0600000000000000" pitchFamily="50" charset="-128"/>
              </a:rPr>
              <a:t>億円</a:t>
            </a:r>
            <a:endParaRPr lang="en-US" altLang="ja-JP" sz="600" dirty="0">
              <a:latin typeface="HGPｺﾞｼｯｸM" panose="020B0600000000000000" pitchFamily="50" charset="-128"/>
              <a:ea typeface="HGPｺﾞｼｯｸM" panose="020B0600000000000000" pitchFamily="50" charset="-128"/>
            </a:endParaRPr>
          </a:p>
          <a:p>
            <a:pPr algn="ctr"/>
            <a:r>
              <a:rPr lang="ja-JP" altLang="en-US" sz="600" dirty="0">
                <a:latin typeface="HGPｺﾞｼｯｸM" panose="020B0600000000000000" pitchFamily="50" charset="-128"/>
                <a:ea typeface="HGPｺﾞｼｯｸM" panose="020B0600000000000000" pitchFamily="50" charset="-128"/>
              </a:rPr>
              <a:t>非公共</a:t>
            </a:r>
            <a:r>
              <a:rPr lang="en-US" altLang="ja-JP" sz="600" dirty="0">
                <a:latin typeface="HGPｺﾞｼｯｸM" panose="020B0600000000000000" pitchFamily="50" charset="-128"/>
                <a:ea typeface="HGPｺﾞｼｯｸM" panose="020B0600000000000000" pitchFamily="50" charset="-128"/>
              </a:rPr>
              <a:t>160</a:t>
            </a:r>
            <a:r>
              <a:rPr lang="ja-JP" altLang="en-US" sz="600" dirty="0">
                <a:latin typeface="HGPｺﾞｼｯｸM" panose="020B0600000000000000" pitchFamily="50" charset="-128"/>
                <a:ea typeface="HGPｺﾞｼｯｸM" panose="020B0600000000000000" pitchFamily="50" charset="-128"/>
              </a:rPr>
              <a:t>億円</a:t>
            </a:r>
            <a:endParaRPr kumimoji="1" lang="ja-JP" altLang="en-US" dirty="0"/>
          </a:p>
        </p:txBody>
      </p:sp>
      <p:sp>
        <p:nvSpPr>
          <p:cNvPr id="102" name="正方形/長方形 101"/>
          <p:cNvSpPr/>
          <p:nvPr/>
        </p:nvSpPr>
        <p:spPr>
          <a:xfrm>
            <a:off x="7175345" y="4360992"/>
            <a:ext cx="561425" cy="88797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当初</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169</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（非公共）</a:t>
            </a:r>
          </a:p>
        </p:txBody>
      </p:sp>
      <p:sp>
        <p:nvSpPr>
          <p:cNvPr id="76" name="正方形/長方形 75"/>
          <p:cNvSpPr/>
          <p:nvPr/>
        </p:nvSpPr>
        <p:spPr>
          <a:xfrm>
            <a:off x="7175345" y="5248964"/>
            <a:ext cx="562710" cy="77233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当初</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186</a:t>
            </a:r>
            <a:r>
              <a:rPr lang="ja-JP" altLang="en-US" sz="900" dirty="0">
                <a:solidFill>
                  <a:prstClr val="black"/>
                </a:solidFill>
                <a:latin typeface="HGPｺﾞｼｯｸM" panose="020B0600000000000000" pitchFamily="50" charset="-128"/>
                <a:ea typeface="HGPｺﾞｼｯｸM" panose="020B0600000000000000" pitchFamily="50" charset="-128"/>
              </a:rPr>
              <a:t>億円</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（公共）</a:t>
            </a:r>
          </a:p>
        </p:txBody>
      </p:sp>
      <p:sp>
        <p:nvSpPr>
          <p:cNvPr id="85" name="テキスト ボックス 84"/>
          <p:cNvSpPr txBox="1"/>
          <p:nvPr/>
        </p:nvSpPr>
        <p:spPr>
          <a:xfrm>
            <a:off x="6153052" y="4021613"/>
            <a:ext cx="668354" cy="276999"/>
          </a:xfrm>
          <a:prstGeom prst="rect">
            <a:avLst/>
          </a:prstGeom>
          <a:noFill/>
        </p:spPr>
        <p:txBody>
          <a:bodyPr wrap="none" rtlCol="0">
            <a:spAutoFit/>
          </a:bodyPr>
          <a:lstStyle/>
          <a:p>
            <a:pPr algn="ctr"/>
            <a:r>
              <a:rPr lang="ja-JP" altLang="en-US" sz="600" dirty="0">
                <a:latin typeface="HGPｺﾞｼｯｸM" panose="020B0600000000000000" pitchFamily="50" charset="-128"/>
                <a:ea typeface="HGPｺﾞｼｯｸM" panose="020B0600000000000000" pitchFamily="50" charset="-128"/>
              </a:rPr>
              <a:t>公共　　</a:t>
            </a:r>
            <a:r>
              <a:rPr lang="en-US" altLang="ja-JP" sz="600" dirty="0">
                <a:latin typeface="HGPｺﾞｼｯｸM" panose="020B0600000000000000" pitchFamily="50" charset="-128"/>
                <a:ea typeface="HGPｺﾞｼｯｸM" panose="020B0600000000000000" pitchFamily="50" charset="-128"/>
              </a:rPr>
              <a:t>35</a:t>
            </a:r>
            <a:r>
              <a:rPr lang="ja-JP" altLang="en-US" sz="600" dirty="0">
                <a:latin typeface="HGPｺﾞｼｯｸM" panose="020B0600000000000000" pitchFamily="50" charset="-128"/>
                <a:ea typeface="HGPｺﾞｼｯｸM" panose="020B0600000000000000" pitchFamily="50" charset="-128"/>
              </a:rPr>
              <a:t>億円</a:t>
            </a:r>
            <a:endParaRPr lang="en-US" altLang="ja-JP" sz="600" dirty="0">
              <a:latin typeface="HGPｺﾞｼｯｸM" panose="020B0600000000000000" pitchFamily="50" charset="-128"/>
              <a:ea typeface="HGPｺﾞｼｯｸM" panose="020B0600000000000000" pitchFamily="50" charset="-128"/>
            </a:endParaRPr>
          </a:p>
          <a:p>
            <a:pPr algn="ctr"/>
            <a:r>
              <a:rPr lang="ja-JP" altLang="en-US" sz="600" dirty="0">
                <a:latin typeface="HGPｺﾞｼｯｸM" panose="020B0600000000000000" pitchFamily="50" charset="-128"/>
                <a:ea typeface="HGPｺﾞｼｯｸM" panose="020B0600000000000000" pitchFamily="50" charset="-128"/>
              </a:rPr>
              <a:t>非公共</a:t>
            </a:r>
            <a:r>
              <a:rPr lang="en-US" altLang="ja-JP" sz="600" dirty="0">
                <a:latin typeface="HGPｺﾞｼｯｸM" panose="020B0600000000000000" pitchFamily="50" charset="-128"/>
                <a:ea typeface="HGPｺﾞｼｯｸM" panose="020B0600000000000000" pitchFamily="50" charset="-128"/>
              </a:rPr>
              <a:t>250</a:t>
            </a:r>
            <a:r>
              <a:rPr lang="ja-JP" altLang="en-US" sz="600" dirty="0">
                <a:latin typeface="HGPｺﾞｼｯｸM" panose="020B0600000000000000" pitchFamily="50" charset="-128"/>
                <a:ea typeface="HGPｺﾞｼｯｸM" panose="020B0600000000000000" pitchFamily="50" charset="-128"/>
              </a:rPr>
              <a:t>億円</a:t>
            </a:r>
            <a:endParaRPr kumimoji="1" lang="ja-JP" altLang="en-US" dirty="0"/>
          </a:p>
        </p:txBody>
      </p:sp>
      <p:grpSp>
        <p:nvGrpSpPr>
          <p:cNvPr id="9" name="グループ化 8"/>
          <p:cNvGrpSpPr/>
          <p:nvPr/>
        </p:nvGrpSpPr>
        <p:grpSpPr>
          <a:xfrm>
            <a:off x="5336962" y="848177"/>
            <a:ext cx="4430564" cy="722505"/>
            <a:chOff x="8447133" y="985256"/>
            <a:chExt cx="4667121" cy="722505"/>
          </a:xfrm>
        </p:grpSpPr>
        <p:sp>
          <p:nvSpPr>
            <p:cNvPr id="104" name="正方形/長方形 103"/>
            <p:cNvSpPr/>
            <p:nvPr/>
          </p:nvSpPr>
          <p:spPr>
            <a:xfrm>
              <a:off x="8473032" y="996673"/>
              <a:ext cx="4641222" cy="71108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ts val="1800"/>
                </a:lnSpc>
              </a:pPr>
              <a:endParaRPr kumimoji="1" lang="ja-JP" altLang="en-US" sz="1100" dirty="0"/>
            </a:p>
          </p:txBody>
        </p:sp>
        <p:grpSp>
          <p:nvGrpSpPr>
            <p:cNvPr id="5" name="グループ化 4"/>
            <p:cNvGrpSpPr/>
            <p:nvPr/>
          </p:nvGrpSpPr>
          <p:grpSpPr>
            <a:xfrm>
              <a:off x="8447133" y="985256"/>
              <a:ext cx="4641222" cy="711088"/>
              <a:chOff x="3029126" y="1600231"/>
              <a:chExt cx="4641222" cy="711088"/>
            </a:xfrm>
          </p:grpSpPr>
          <p:sp>
            <p:nvSpPr>
              <p:cNvPr id="99" name="正方形/長方形 98"/>
              <p:cNvSpPr/>
              <p:nvPr/>
            </p:nvSpPr>
            <p:spPr>
              <a:xfrm>
                <a:off x="3051744" y="1600232"/>
                <a:ext cx="571273" cy="23922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05" name="正方形/長方形 104"/>
              <p:cNvSpPr/>
              <p:nvPr/>
            </p:nvSpPr>
            <p:spPr>
              <a:xfrm>
                <a:off x="3044862" y="1858538"/>
                <a:ext cx="571273" cy="2392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00" name="正方形/長方形 99"/>
              <p:cNvSpPr/>
              <p:nvPr/>
            </p:nvSpPr>
            <p:spPr>
              <a:xfrm>
                <a:off x="3029126" y="1600231"/>
                <a:ext cx="4641222" cy="71108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800"/>
                  </a:lnSpc>
                </a:pPr>
                <a:r>
                  <a:rPr kumimoji="1" lang="ja-JP" altLang="en-US" sz="1100" dirty="0"/>
                  <a:t>公　  共：水道施設整備費補助金</a:t>
                </a:r>
                <a:endParaRPr kumimoji="1" lang="en-US" altLang="ja-JP" sz="1100" dirty="0"/>
              </a:p>
              <a:p>
                <a:pPr>
                  <a:lnSpc>
                    <a:spcPts val="1800"/>
                  </a:lnSpc>
                </a:pPr>
                <a:r>
                  <a:rPr lang="ja-JP" altLang="en-US" sz="1100" dirty="0"/>
                  <a:t>非公共：生活基盤施設耐震化等交付金</a:t>
                </a:r>
                <a:endParaRPr lang="en-US" altLang="ja-JP" sz="1100" dirty="0"/>
              </a:p>
              <a:p>
                <a:pPr>
                  <a:lnSpc>
                    <a:spcPts val="1800"/>
                  </a:lnSpc>
                </a:pPr>
                <a:r>
                  <a:rPr kumimoji="1" lang="en-US" altLang="ja-JP" sz="1100" dirty="0"/>
                  <a:t>※</a:t>
                </a:r>
                <a:r>
                  <a:rPr kumimoji="1" lang="ja-JP" altLang="en-US" sz="1100" dirty="0"/>
                  <a:t>平成</a:t>
                </a:r>
                <a:r>
                  <a:rPr kumimoji="1" lang="en-US" altLang="ja-JP" sz="1100" dirty="0"/>
                  <a:t>26</a:t>
                </a:r>
                <a:r>
                  <a:rPr kumimoji="1" lang="ja-JP" altLang="en-US" sz="1100" dirty="0"/>
                  <a:t>年度以前は当初予算、補正予算ともに水道施設整備費補助金</a:t>
                </a:r>
              </a:p>
            </p:txBody>
          </p:sp>
        </p:grpSp>
      </p:grpSp>
      <p:sp>
        <p:nvSpPr>
          <p:cNvPr id="107" name="角丸四角形 106"/>
          <p:cNvSpPr/>
          <p:nvPr/>
        </p:nvSpPr>
        <p:spPr>
          <a:xfrm>
            <a:off x="12678" y="5370"/>
            <a:ext cx="9863021" cy="615318"/>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ja-JP" altLang="en-US" sz="2000" dirty="0"/>
          </a:p>
        </p:txBody>
      </p:sp>
      <p:sp>
        <p:nvSpPr>
          <p:cNvPr id="4" name="タイトル 3"/>
          <p:cNvSpPr>
            <a:spLocks noGrp="1"/>
          </p:cNvSpPr>
          <p:nvPr>
            <p:ph type="title"/>
          </p:nvPr>
        </p:nvSpPr>
        <p:spPr>
          <a:xfrm>
            <a:off x="2002442" y="-64950"/>
            <a:ext cx="5967000" cy="706090"/>
          </a:xfrm>
        </p:spPr>
        <p:txBody>
          <a:bodyPr>
            <a:normAutofit/>
          </a:bodyPr>
          <a:lstStyle/>
          <a:p>
            <a:r>
              <a:rPr kumimoji="1" lang="ja-JP" altLang="en-US" sz="2000" dirty="0">
                <a:latin typeface="HGPｺﾞｼｯｸE" panose="020B0900000000000000" pitchFamily="50" charset="-128"/>
                <a:ea typeface="HGPｺﾞｼｯｸE" panose="020B0900000000000000" pitchFamily="50" charset="-128"/>
              </a:rPr>
              <a:t>水道施設整備費　年度別推移</a:t>
            </a:r>
            <a:br>
              <a:rPr kumimoji="1" lang="en-US" altLang="ja-JP" sz="2000" dirty="0">
                <a:latin typeface="HGPｺﾞｼｯｸE" panose="020B0900000000000000" pitchFamily="50" charset="-128"/>
                <a:ea typeface="HGPｺﾞｼｯｸE" panose="020B0900000000000000" pitchFamily="50" charset="-128"/>
              </a:rPr>
            </a:br>
            <a:r>
              <a:rPr kumimoji="1" lang="ja-JP" altLang="en-US" sz="1800" dirty="0">
                <a:latin typeface="HGPｺﾞｼｯｸE" panose="020B0900000000000000" pitchFamily="50" charset="-128"/>
                <a:ea typeface="HGPｺﾞｼｯｸE" panose="020B0900000000000000" pitchFamily="50" charset="-128"/>
              </a:rPr>
              <a:t>（平成</a:t>
            </a:r>
            <a:r>
              <a:rPr kumimoji="1" lang="en-US" altLang="ja-JP" sz="1800" dirty="0">
                <a:latin typeface="HGPｺﾞｼｯｸE" panose="020B0900000000000000" pitchFamily="50" charset="-128"/>
                <a:ea typeface="HGPｺﾞｼｯｸE" panose="020B0900000000000000" pitchFamily="50" charset="-128"/>
              </a:rPr>
              <a:t>21</a:t>
            </a:r>
            <a:r>
              <a:rPr kumimoji="1" lang="ja-JP" altLang="en-US" sz="1800" dirty="0">
                <a:latin typeface="HGPｺﾞｼｯｸE" panose="020B0900000000000000" pitchFamily="50" charset="-128"/>
                <a:ea typeface="HGPｺﾞｼｯｸE" panose="020B0900000000000000" pitchFamily="50" charset="-128"/>
              </a:rPr>
              <a:t>年度予算</a:t>
            </a:r>
            <a:r>
              <a:rPr lang="ja-JP" altLang="en-US" sz="1800" dirty="0">
                <a:latin typeface="HGPｺﾞｼｯｸE" panose="020B0900000000000000" pitchFamily="50" charset="-128"/>
                <a:ea typeface="HGPｺﾞｼｯｸE" panose="020B0900000000000000" pitchFamily="50" charset="-128"/>
              </a:rPr>
              <a:t>～</a:t>
            </a:r>
            <a:r>
              <a:rPr kumimoji="1" lang="ja-JP" altLang="en-US" sz="1800" dirty="0">
                <a:latin typeface="HGPｺﾞｼｯｸE" panose="020B0900000000000000" pitchFamily="50" charset="-128"/>
                <a:ea typeface="HGPｺﾞｼｯｸE" panose="020B0900000000000000" pitchFamily="50" charset="-128"/>
              </a:rPr>
              <a:t>平成</a:t>
            </a:r>
            <a:r>
              <a:rPr kumimoji="1" lang="en-US" altLang="ja-JP" sz="1800" dirty="0">
                <a:latin typeface="HGPｺﾞｼｯｸE" panose="020B0900000000000000" pitchFamily="50" charset="-128"/>
                <a:ea typeface="HGPｺﾞｼｯｸE" panose="020B0900000000000000" pitchFamily="50" charset="-128"/>
              </a:rPr>
              <a:t>31</a:t>
            </a:r>
            <a:r>
              <a:rPr kumimoji="1" lang="ja-JP" altLang="en-US" sz="1800" dirty="0">
                <a:latin typeface="HGPｺﾞｼｯｸE" panose="020B0900000000000000" pitchFamily="50" charset="-128"/>
                <a:ea typeface="HGPｺﾞｼｯｸE" panose="020B0900000000000000" pitchFamily="50" charset="-128"/>
              </a:rPr>
              <a:t>年度要求）</a:t>
            </a:r>
          </a:p>
        </p:txBody>
      </p:sp>
      <p:sp>
        <p:nvSpPr>
          <p:cNvPr id="109" name="テキスト ボックス 108"/>
          <p:cNvSpPr txBox="1"/>
          <p:nvPr/>
        </p:nvSpPr>
        <p:spPr>
          <a:xfrm>
            <a:off x="8993888" y="6078499"/>
            <a:ext cx="921135"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FF0000"/>
                </a:solidFill>
                <a:latin typeface="HGPｺﾞｼｯｸM" panose="020B0600000000000000" pitchFamily="50" charset="-128"/>
                <a:ea typeface="HGPｺﾞｼｯｸM" panose="020B0600000000000000" pitchFamily="50" charset="-128"/>
              </a:rPr>
              <a:t>31’</a:t>
            </a:r>
            <a:r>
              <a:rPr lang="ja-JP" altLang="en-US" sz="800" dirty="0">
                <a:solidFill>
                  <a:srgbClr val="FF0000"/>
                </a:solidFill>
                <a:latin typeface="HGPｺﾞｼｯｸM" panose="020B0600000000000000" pitchFamily="50" charset="-128"/>
                <a:ea typeface="HGPｺﾞｼｯｸM" panose="020B0600000000000000" pitchFamily="50" charset="-128"/>
              </a:rPr>
              <a:t>概算要求額</a:t>
            </a:r>
            <a:endParaRPr lang="ja-JP" altLang="en-US" sz="1050" b="1" dirty="0">
              <a:solidFill>
                <a:srgbClr val="FF0000"/>
              </a:solidFill>
              <a:latin typeface="HGPｺﾞｼｯｸM" panose="020B0600000000000000" pitchFamily="50" charset="-128"/>
              <a:ea typeface="HGPｺﾞｼｯｸM" panose="020B0600000000000000" pitchFamily="50" charset="-128"/>
            </a:endParaRPr>
          </a:p>
        </p:txBody>
      </p:sp>
      <p:sp>
        <p:nvSpPr>
          <p:cNvPr id="110" name="正方形/長方形 109"/>
          <p:cNvSpPr/>
          <p:nvPr/>
        </p:nvSpPr>
        <p:spPr>
          <a:xfrm>
            <a:off x="9114183" y="5391354"/>
            <a:ext cx="546805" cy="65888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要求枠</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170</a:t>
            </a:r>
            <a:r>
              <a:rPr lang="ja-JP" altLang="en-US" sz="900" dirty="0">
                <a:solidFill>
                  <a:prstClr val="black"/>
                </a:solidFill>
                <a:latin typeface="HGPｺﾞｼｯｸM" panose="020B0600000000000000" pitchFamily="50" charset="-128"/>
                <a:ea typeface="HGPｺﾞｼｯｸM" panose="020B0600000000000000" pitchFamily="50" charset="-128"/>
              </a:rPr>
              <a:t>億円</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（公共）</a:t>
            </a:r>
          </a:p>
        </p:txBody>
      </p:sp>
      <p:sp>
        <p:nvSpPr>
          <p:cNvPr id="111" name="正方形/長方形 110"/>
          <p:cNvSpPr/>
          <p:nvPr/>
        </p:nvSpPr>
        <p:spPr>
          <a:xfrm>
            <a:off x="9114183" y="4253622"/>
            <a:ext cx="546805" cy="113773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要求枠</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210</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（非公共）</a:t>
            </a:r>
          </a:p>
        </p:txBody>
      </p:sp>
      <p:sp>
        <p:nvSpPr>
          <p:cNvPr id="112" name="正方形/長方形 111"/>
          <p:cNvSpPr/>
          <p:nvPr/>
        </p:nvSpPr>
        <p:spPr>
          <a:xfrm>
            <a:off x="9115373" y="2210208"/>
            <a:ext cx="546805" cy="20415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13" name="テキスト ボックス 112"/>
          <p:cNvSpPr txBox="1"/>
          <p:nvPr/>
        </p:nvSpPr>
        <p:spPr>
          <a:xfrm>
            <a:off x="8952397" y="1773977"/>
            <a:ext cx="1066161" cy="430887"/>
          </a:xfrm>
          <a:prstGeom prst="rect">
            <a:avLst/>
          </a:prstGeom>
          <a:noFill/>
        </p:spPr>
        <p:txBody>
          <a:bodyPr wrap="square" rtlCol="0">
            <a:spAutoFit/>
          </a:bodyPr>
          <a:lstStyle/>
          <a:p>
            <a:pPr algn="ctr" fontAlgn="auto">
              <a:spcBef>
                <a:spcPts val="0"/>
              </a:spcBef>
              <a:spcAft>
                <a:spcPts val="0"/>
              </a:spcAft>
            </a:pPr>
            <a:r>
              <a:rPr lang="en-US" altLang="ja-JP" sz="1200" dirty="0">
                <a:latin typeface="HGPｺﾞｼｯｸM" panose="020B0600000000000000" pitchFamily="50" charset="-128"/>
                <a:ea typeface="HGPｺﾞｼｯｸM" panose="020B0600000000000000" pitchFamily="50" charset="-128"/>
              </a:rPr>
              <a:t>825</a:t>
            </a:r>
            <a:r>
              <a:rPr lang="ja-JP" altLang="en-US" sz="1200" dirty="0">
                <a:latin typeface="HGPｺﾞｼｯｸM" panose="020B0600000000000000" pitchFamily="50" charset="-128"/>
                <a:ea typeface="HGPｺﾞｼｯｸM" panose="020B0600000000000000" pitchFamily="50" charset="-128"/>
              </a:rPr>
              <a:t>億円</a:t>
            </a:r>
            <a:endParaRPr lang="en-US" altLang="ja-JP" sz="1200" dirty="0">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latin typeface="HGPｺﾞｼｯｸM" panose="020B0600000000000000" pitchFamily="50" charset="-128"/>
                <a:ea typeface="HGPｺﾞｼｯｸM" panose="020B0600000000000000" pitchFamily="50" charset="-128"/>
              </a:rPr>
              <a:t>（要求</a:t>
            </a:r>
            <a:r>
              <a:rPr lang="en-US" altLang="ja-JP" sz="900" dirty="0">
                <a:latin typeface="HGPｺﾞｼｯｸM" panose="020B0600000000000000" pitchFamily="50" charset="-128"/>
                <a:ea typeface="HGPｺﾞｼｯｸM" panose="020B0600000000000000" pitchFamily="50" charset="-128"/>
              </a:rPr>
              <a:t>380</a:t>
            </a:r>
            <a:r>
              <a:rPr lang="ja-JP" altLang="en-US" sz="900" dirty="0">
                <a:latin typeface="HGPｺﾞｼｯｸM" panose="020B0600000000000000" pitchFamily="50" charset="-128"/>
                <a:ea typeface="HGPｺﾞｼｯｸM" panose="020B0600000000000000" pitchFamily="50" charset="-128"/>
              </a:rPr>
              <a:t>億円）</a:t>
            </a:r>
            <a:endParaRPr lang="en-US" altLang="ja-JP" sz="900" dirty="0">
              <a:latin typeface="HGPｺﾞｼｯｸM" panose="020B0600000000000000" pitchFamily="50" charset="-128"/>
              <a:ea typeface="HGPｺﾞｼｯｸM" panose="020B0600000000000000" pitchFamily="50" charset="-128"/>
            </a:endParaRPr>
          </a:p>
        </p:txBody>
      </p:sp>
      <p:sp>
        <p:nvSpPr>
          <p:cNvPr id="114" name="テキスト ボックス 113"/>
          <p:cNvSpPr txBox="1"/>
          <p:nvPr/>
        </p:nvSpPr>
        <p:spPr>
          <a:xfrm>
            <a:off x="9042886" y="2188538"/>
            <a:ext cx="674479" cy="400110"/>
          </a:xfrm>
          <a:prstGeom prst="rect">
            <a:avLst/>
          </a:prstGeom>
          <a:noFill/>
        </p:spPr>
        <p:txBody>
          <a:bodyPr wrap="square" lIns="36000" rIns="36000" rtlCol="0" anchor="ctr" anchorCtr="0">
            <a:spAutoFit/>
          </a:bodyPr>
          <a:lstStyle/>
          <a:p>
            <a:pPr algn="ctr" fontAlgn="auto">
              <a:spcBef>
                <a:spcPts val="0"/>
              </a:spcBef>
              <a:spcAft>
                <a:spcPts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推進枠</a:t>
            </a: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1000" dirty="0">
                <a:solidFill>
                  <a:prstClr val="black"/>
                </a:solidFill>
                <a:latin typeface="HGPｺﾞｼｯｸM" panose="020B0600000000000000" pitchFamily="50" charset="-128"/>
                <a:ea typeface="HGPｺﾞｼｯｸM" panose="020B0600000000000000" pitchFamily="50" charset="-128"/>
              </a:rPr>
              <a:t>445</a:t>
            </a:r>
            <a:r>
              <a:rPr lang="ja-JP" altLang="en-US" sz="1000" dirty="0">
                <a:solidFill>
                  <a:prstClr val="black"/>
                </a:solidFill>
                <a:latin typeface="HGPｺﾞｼｯｸM" panose="020B0600000000000000" pitchFamily="50" charset="-128"/>
                <a:ea typeface="HGPｺﾞｼｯｸM" panose="020B0600000000000000" pitchFamily="50" charset="-128"/>
              </a:rPr>
              <a:t>億円</a:t>
            </a:r>
            <a:endParaRPr lang="en-US" altLang="ja-JP" sz="1000" dirty="0">
              <a:solidFill>
                <a:prstClr val="black"/>
              </a:solidFill>
              <a:latin typeface="HGPｺﾞｼｯｸM" panose="020B0600000000000000" pitchFamily="50" charset="-128"/>
              <a:ea typeface="HGPｺﾞｼｯｸM" panose="020B0600000000000000" pitchFamily="50" charset="-128"/>
            </a:endParaRPr>
          </a:p>
        </p:txBody>
      </p:sp>
      <p:sp>
        <p:nvSpPr>
          <p:cNvPr id="115" name="テキスト ボックス 114"/>
          <p:cNvSpPr txBox="1"/>
          <p:nvPr/>
        </p:nvSpPr>
        <p:spPr>
          <a:xfrm>
            <a:off x="9037862" y="2969085"/>
            <a:ext cx="674479" cy="784830"/>
          </a:xfrm>
          <a:prstGeom prst="rect">
            <a:avLst/>
          </a:prstGeom>
          <a:noFill/>
        </p:spPr>
        <p:txBody>
          <a:bodyPr wrap="square" lIns="36000" rIns="36000" rtlCol="0" anchor="ctr" anchorCtr="0">
            <a:spAutoFit/>
          </a:bodyPr>
          <a:lstStyle/>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40</a:t>
            </a:r>
            <a:r>
              <a:rPr lang="ja-JP" altLang="en-US" sz="900" dirty="0">
                <a:solidFill>
                  <a:prstClr val="black"/>
                </a:solidFill>
                <a:latin typeface="HGPｺﾞｼｯｸM" panose="020B0600000000000000" pitchFamily="50" charset="-128"/>
                <a:ea typeface="HGPｺﾞｼｯｸM" panose="020B0600000000000000" pitchFamily="50" charset="-128"/>
              </a:rPr>
              <a:t>億円</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（公共）</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en-US" altLang="ja-JP" sz="900" dirty="0">
                <a:solidFill>
                  <a:prstClr val="black"/>
                </a:solidFill>
                <a:latin typeface="HGPｺﾞｼｯｸM" panose="020B0600000000000000" pitchFamily="50" charset="-128"/>
                <a:ea typeface="HGPｺﾞｼｯｸM" panose="020B0600000000000000" pitchFamily="50" charset="-128"/>
              </a:rPr>
              <a:t>405</a:t>
            </a:r>
            <a:r>
              <a:rPr lang="ja-JP" altLang="en-US" sz="900" dirty="0">
                <a:solidFill>
                  <a:prstClr val="black"/>
                </a:solidFill>
                <a:latin typeface="HGPｺﾞｼｯｸM" panose="020B0600000000000000" pitchFamily="50" charset="-128"/>
                <a:ea typeface="HGPｺﾞｼｯｸM" panose="020B0600000000000000" pitchFamily="50" charset="-128"/>
              </a:rPr>
              <a:t>億円</a:t>
            </a:r>
            <a:endParaRPr lang="en-US" altLang="ja-JP" sz="900" dirty="0">
              <a:solidFill>
                <a:prstClr val="black"/>
              </a:solidFill>
              <a:latin typeface="HGPｺﾞｼｯｸM" panose="020B0600000000000000" pitchFamily="50" charset="-128"/>
              <a:ea typeface="HGPｺﾞｼｯｸM" panose="020B0600000000000000" pitchFamily="50" charset="-128"/>
            </a:endParaRPr>
          </a:p>
          <a:p>
            <a:pPr algn="ctr" fontAlgn="auto">
              <a:spcBef>
                <a:spcPts val="0"/>
              </a:spcBef>
              <a:spcAft>
                <a:spcPts val="0"/>
              </a:spcAft>
            </a:pPr>
            <a:r>
              <a:rPr lang="ja-JP" altLang="en-US" sz="900" dirty="0">
                <a:solidFill>
                  <a:prstClr val="black"/>
                </a:solidFill>
                <a:latin typeface="HGPｺﾞｼｯｸM" panose="020B0600000000000000" pitchFamily="50" charset="-128"/>
                <a:ea typeface="HGPｺﾞｼｯｸM" panose="020B0600000000000000" pitchFamily="50" charset="-128"/>
              </a:rPr>
              <a:t>（非公共）</a:t>
            </a:r>
            <a:endParaRPr lang="en-US" altLang="ja-JP" sz="900" dirty="0">
              <a:solidFill>
                <a:prstClr val="black"/>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9106580" y="4251790"/>
            <a:ext cx="544742" cy="1798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9108339" y="2187113"/>
            <a:ext cx="542983" cy="206467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122"/>
          <p:cNvSpPr txBox="1"/>
          <p:nvPr/>
        </p:nvSpPr>
        <p:spPr>
          <a:xfrm>
            <a:off x="9604546" y="5728623"/>
            <a:ext cx="343364" cy="276999"/>
          </a:xfrm>
          <a:prstGeom prst="rect">
            <a:avLst/>
          </a:prstGeom>
          <a:noFill/>
        </p:spPr>
        <p:txBody>
          <a:bodyPr wrap="none" rtlCol="0">
            <a:spAutoFit/>
          </a:bodyPr>
          <a:lstStyle/>
          <a:p>
            <a:r>
              <a:rPr lang="ja-JP" altLang="en-US" sz="600" dirty="0"/>
              <a:t>２１０</a:t>
            </a:r>
            <a:endParaRPr kumimoji="1" lang="en-US" altLang="ja-JP" sz="600" dirty="0"/>
          </a:p>
          <a:p>
            <a:r>
              <a:rPr kumimoji="1" lang="ja-JP" altLang="en-US" sz="600" dirty="0"/>
              <a:t>億円</a:t>
            </a:r>
          </a:p>
        </p:txBody>
      </p:sp>
      <p:sp>
        <p:nvSpPr>
          <p:cNvPr id="124" name="テキスト ボックス 123"/>
          <p:cNvSpPr txBox="1"/>
          <p:nvPr/>
        </p:nvSpPr>
        <p:spPr>
          <a:xfrm>
            <a:off x="9613248" y="4021612"/>
            <a:ext cx="343364" cy="276999"/>
          </a:xfrm>
          <a:prstGeom prst="rect">
            <a:avLst/>
          </a:prstGeom>
          <a:noFill/>
        </p:spPr>
        <p:txBody>
          <a:bodyPr wrap="none" rtlCol="0">
            <a:spAutoFit/>
          </a:bodyPr>
          <a:lstStyle/>
          <a:p>
            <a:r>
              <a:rPr lang="ja-JP" altLang="en-US" sz="600" dirty="0"/>
              <a:t>６１５</a:t>
            </a:r>
            <a:endParaRPr kumimoji="1" lang="en-US" altLang="ja-JP" sz="600" dirty="0"/>
          </a:p>
          <a:p>
            <a:r>
              <a:rPr kumimoji="1" lang="ja-JP" altLang="en-US" sz="600" dirty="0"/>
              <a:t>億円</a:t>
            </a:r>
          </a:p>
        </p:txBody>
      </p:sp>
      <p:sp>
        <p:nvSpPr>
          <p:cNvPr id="125" name="スライド番号プレースホルダー 1"/>
          <p:cNvSpPr>
            <a:spLocks noGrp="1"/>
          </p:cNvSpPr>
          <p:nvPr>
            <p:ph type="sldNum" sz="quarter" idx="12"/>
          </p:nvPr>
        </p:nvSpPr>
        <p:spPr>
          <a:xfrm>
            <a:off x="7610152" y="6520259"/>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schemeClr val="tx1"/>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7668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0" y="0"/>
            <a:ext cx="9906000" cy="504000"/>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ja-JP" sz="2600" dirty="0">
                <a:latin typeface="HGSｺﾞｼｯｸE" panose="020B0900000000000000" pitchFamily="50" charset="-128"/>
                <a:ea typeface="HGSｺﾞｼｯｸE" panose="020B0900000000000000" pitchFamily="50" charset="-128"/>
              </a:rPr>
              <a:t>平成</a:t>
            </a:r>
            <a:r>
              <a:rPr lang="en-US" altLang="ja-JP" sz="2600" dirty="0">
                <a:latin typeface="HGSｺﾞｼｯｸE" panose="020B0900000000000000" pitchFamily="50" charset="-128"/>
                <a:ea typeface="HGSｺﾞｼｯｸE" panose="020B0900000000000000" pitchFamily="50" charset="-128"/>
              </a:rPr>
              <a:t>31</a:t>
            </a:r>
            <a:r>
              <a:rPr lang="ja-JP" altLang="ja-JP" sz="2600" dirty="0">
                <a:latin typeface="HGSｺﾞｼｯｸE" panose="020B0900000000000000" pitchFamily="50" charset="-128"/>
                <a:ea typeface="HGSｺﾞｼｯｸE" panose="020B0900000000000000" pitchFamily="50" charset="-128"/>
              </a:rPr>
              <a:t>年度水道</a:t>
            </a:r>
            <a:r>
              <a:rPr lang="ja-JP" altLang="en-US" sz="2600" dirty="0">
                <a:latin typeface="HGSｺﾞｼｯｸE" panose="020B0900000000000000" pitchFamily="50" charset="-128"/>
                <a:ea typeface="HGSｺﾞｼｯｸE" panose="020B0900000000000000" pitchFamily="50" charset="-128"/>
              </a:rPr>
              <a:t>施設整備</a:t>
            </a:r>
            <a:r>
              <a:rPr lang="ja-JP" altLang="ja-JP" sz="2600" dirty="0">
                <a:latin typeface="HGSｺﾞｼｯｸE" panose="020B0900000000000000" pitchFamily="50" charset="-128"/>
                <a:ea typeface="HGSｺﾞｼｯｸE" panose="020B0900000000000000" pitchFamily="50" charset="-128"/>
              </a:rPr>
              <a:t>関係</a:t>
            </a:r>
            <a:r>
              <a:rPr lang="ja-JP" altLang="en-US" sz="2600" dirty="0">
                <a:latin typeface="HGSｺﾞｼｯｸE" panose="020B0900000000000000" pitchFamily="50" charset="-128"/>
                <a:ea typeface="HGSｺﾞｼｯｸE" panose="020B0900000000000000" pitchFamily="50" charset="-128"/>
              </a:rPr>
              <a:t>予算</a:t>
            </a:r>
            <a:endParaRPr kumimoji="1" lang="ja-JP" altLang="en-US" sz="2600" dirty="0">
              <a:latin typeface="HGSｺﾞｼｯｸE" panose="020B0900000000000000" pitchFamily="50" charset="-128"/>
              <a:ea typeface="HGSｺﾞｼｯｸE" panose="020B0900000000000000" pitchFamily="50" charset="-128"/>
            </a:endParaRPr>
          </a:p>
        </p:txBody>
      </p:sp>
      <p:sp>
        <p:nvSpPr>
          <p:cNvPr id="5" name="テキスト ボックス 4"/>
          <p:cNvSpPr txBox="1"/>
          <p:nvPr/>
        </p:nvSpPr>
        <p:spPr>
          <a:xfrm>
            <a:off x="6393160" y="553819"/>
            <a:ext cx="1950043" cy="276999"/>
          </a:xfrm>
          <a:prstGeom prst="rect">
            <a:avLst/>
          </a:prstGeom>
          <a:noFill/>
        </p:spPr>
        <p:txBody>
          <a:bodyPr wrap="square" rtlCol="0">
            <a:spAutoFit/>
          </a:bodyPr>
          <a:lstStyle/>
          <a:p>
            <a:r>
              <a:rPr kumimoji="1" lang="ja-JP" altLang="en-US" sz="1200" dirty="0">
                <a:latin typeface="HGSｺﾞｼｯｸM" panose="020B0600000000000000" pitchFamily="50" charset="-128"/>
                <a:ea typeface="HGSｺﾞｼｯｸM" panose="020B0600000000000000" pitchFamily="50" charset="-128"/>
              </a:rPr>
              <a:t>（単位：百万円）</a:t>
            </a:r>
          </a:p>
        </p:txBody>
      </p:sp>
      <p:sp>
        <p:nvSpPr>
          <p:cNvPr id="6" name="テキスト ボックス 5"/>
          <p:cNvSpPr txBox="1"/>
          <p:nvPr/>
        </p:nvSpPr>
        <p:spPr>
          <a:xfrm>
            <a:off x="194472" y="5874658"/>
            <a:ext cx="9499056" cy="769441"/>
          </a:xfrm>
          <a:prstGeom prst="rect">
            <a:avLst/>
          </a:prstGeom>
          <a:noFill/>
        </p:spPr>
        <p:txBody>
          <a:bodyPr wrap="square" rtlCol="0">
            <a:spAutoFit/>
          </a:bodyPr>
          <a:lstStyle/>
          <a:p>
            <a:pPr latinLnBrk="0"/>
            <a:r>
              <a:rPr lang="ja-JP" altLang="ja-JP" sz="1100" dirty="0">
                <a:latin typeface="HGSｺﾞｼｯｸM" panose="020B0600000000000000" pitchFamily="50" charset="-128"/>
                <a:ea typeface="HGSｺﾞｼｯｸM" panose="020B0600000000000000" pitchFamily="50" charset="-128"/>
              </a:rPr>
              <a:t>注</a:t>
            </a:r>
            <a:r>
              <a:rPr lang="en-US" altLang="ja-JP" sz="1100" dirty="0">
                <a:latin typeface="HGSｺﾞｼｯｸM" panose="020B0600000000000000" pitchFamily="50" charset="-128"/>
                <a:ea typeface="HGSｺﾞｼｯｸM" panose="020B0600000000000000" pitchFamily="50" charset="-128"/>
              </a:rPr>
              <a:t>1</a:t>
            </a:r>
            <a:r>
              <a:rPr lang="ja-JP" altLang="ja-JP" sz="1100" dirty="0">
                <a:latin typeface="HGSｺﾞｼｯｸM" panose="020B0600000000000000" pitchFamily="50" charset="-128"/>
                <a:ea typeface="HGSｺﾞｼｯｸM" panose="020B0600000000000000" pitchFamily="50" charset="-128"/>
              </a:rPr>
              <a:t>）：厚生労働省、内閣府（沖縄）、国土交通省（北海道、離島・奄美、水資源機構）、復興庁計上分の総計。</a:t>
            </a:r>
          </a:p>
          <a:p>
            <a:r>
              <a:rPr lang="ja-JP" altLang="ja-JP" sz="1100" dirty="0">
                <a:latin typeface="HGSｺﾞｼｯｸM" panose="020B0600000000000000" pitchFamily="50" charset="-128"/>
                <a:ea typeface="HGSｺﾞｼｯｸM" panose="020B0600000000000000" pitchFamily="50" charset="-128"/>
              </a:rPr>
              <a:t>注</a:t>
            </a:r>
            <a:r>
              <a:rPr lang="en-US" altLang="ja-JP" sz="1100" dirty="0">
                <a:latin typeface="HGSｺﾞｼｯｸM" panose="020B0600000000000000" pitchFamily="50" charset="-128"/>
                <a:ea typeface="HGSｺﾞｼｯｸM" panose="020B0600000000000000" pitchFamily="50" charset="-128"/>
              </a:rPr>
              <a:t>2</a:t>
            </a:r>
            <a:r>
              <a:rPr lang="ja-JP" altLang="ja-JP" sz="1100" dirty="0">
                <a:latin typeface="HGSｺﾞｼｯｸM" panose="020B0600000000000000" pitchFamily="50" charset="-128"/>
                <a:ea typeface="HGSｺﾞｼｯｸM" panose="020B0600000000000000" pitchFamily="50" charset="-128"/>
              </a:rPr>
              <a:t>）：百万円単位未満</a:t>
            </a:r>
            <a:r>
              <a:rPr lang="ja-JP" altLang="en-US" sz="1100" dirty="0">
                <a:latin typeface="HGSｺﾞｼｯｸM" panose="020B0600000000000000" pitchFamily="50" charset="-128"/>
                <a:ea typeface="HGSｺﾞｼｯｸM" panose="020B0600000000000000" pitchFamily="50" charset="-128"/>
              </a:rPr>
              <a:t>を</a:t>
            </a:r>
            <a:r>
              <a:rPr lang="ja-JP" altLang="ja-JP" sz="1100" dirty="0">
                <a:latin typeface="HGSｺﾞｼｯｸM" panose="020B0600000000000000" pitchFamily="50" charset="-128"/>
                <a:ea typeface="HGSｺﾞｼｯｸM" panose="020B0600000000000000" pitchFamily="50" charset="-128"/>
              </a:rPr>
              <a:t>四捨五入しているため、合計額は一致しな</a:t>
            </a:r>
            <a:r>
              <a:rPr lang="ja-JP" altLang="en-US" sz="1100" dirty="0">
                <a:latin typeface="HGSｺﾞｼｯｸM" panose="020B0600000000000000" pitchFamily="50" charset="-128"/>
                <a:ea typeface="HGSｺﾞｼｯｸM" panose="020B0600000000000000" pitchFamily="50" charset="-128"/>
              </a:rPr>
              <a:t>い</a:t>
            </a:r>
            <a:r>
              <a:rPr lang="ja-JP" altLang="ja-JP" sz="1100" dirty="0">
                <a:latin typeface="HGSｺﾞｼｯｸM" panose="020B0600000000000000" pitchFamily="50" charset="-128"/>
                <a:ea typeface="HGSｺﾞｼｯｸM" panose="020B0600000000000000" pitchFamily="50" charset="-128"/>
              </a:rPr>
              <a:t>。</a:t>
            </a:r>
            <a:endParaRPr lang="en-US" altLang="ja-JP" sz="1100" dirty="0">
              <a:latin typeface="HGSｺﾞｼｯｸM" panose="020B0600000000000000" pitchFamily="50" charset="-128"/>
              <a:ea typeface="HGSｺﾞｼｯｸM" panose="020B0600000000000000" pitchFamily="50" charset="-128"/>
            </a:endParaRPr>
          </a:p>
          <a:p>
            <a:r>
              <a:rPr lang="ja-JP" altLang="en-US" sz="1100" dirty="0">
                <a:latin typeface="HGSｺﾞｼｯｸM" panose="020B0600000000000000" pitchFamily="50" charset="-128"/>
                <a:ea typeface="HGSｺﾞｼｯｸM" panose="020B0600000000000000" pitchFamily="50" charset="-128"/>
              </a:rPr>
              <a:t>注</a:t>
            </a:r>
            <a:r>
              <a:rPr lang="en-US" altLang="ja-JP" sz="1100" dirty="0">
                <a:latin typeface="HGSｺﾞｼｯｸM" panose="020B0600000000000000" pitchFamily="50" charset="-128"/>
                <a:ea typeface="HGSｺﾞｼｯｸM" panose="020B0600000000000000" pitchFamily="50" charset="-128"/>
              </a:rPr>
              <a:t>3</a:t>
            </a:r>
            <a:r>
              <a:rPr lang="ja-JP" altLang="en-US" sz="1100" dirty="0">
                <a:latin typeface="HGSｺﾞｼｯｸM" panose="020B0600000000000000" pitchFamily="50" charset="-128"/>
                <a:ea typeface="HGSｺﾞｼｯｸM" panose="020B0600000000000000" pitchFamily="50" charset="-128"/>
              </a:rPr>
              <a:t>）：平成</a:t>
            </a:r>
            <a:r>
              <a:rPr lang="en-US" altLang="ja-JP" sz="1100" dirty="0">
                <a:latin typeface="HGSｺﾞｼｯｸM" panose="020B0600000000000000" pitchFamily="50" charset="-128"/>
                <a:ea typeface="HGSｺﾞｼｯｸM" panose="020B0600000000000000" pitchFamily="50" charset="-128"/>
              </a:rPr>
              <a:t>30</a:t>
            </a:r>
            <a:r>
              <a:rPr lang="ja-JP" altLang="en-US" sz="1100" dirty="0">
                <a:latin typeface="HGSｺﾞｼｯｸM" panose="020B0600000000000000" pitchFamily="50" charset="-128"/>
                <a:ea typeface="HGSｺﾞｼｯｸM" panose="020B0600000000000000" pitchFamily="50" charset="-128"/>
              </a:rPr>
              <a:t>年度予算額欄の</a:t>
            </a:r>
            <a:r>
              <a:rPr lang="ja-JP" altLang="ja-JP" sz="1100" dirty="0">
                <a:latin typeface="HGSｺﾞｼｯｸM" panose="020B0600000000000000" pitchFamily="50" charset="-128"/>
                <a:ea typeface="HGSｺﾞｼｯｸM" panose="020B0600000000000000" pitchFamily="50" charset="-128"/>
              </a:rPr>
              <a:t>上段</a:t>
            </a:r>
            <a:r>
              <a:rPr lang="ja-JP" altLang="en-US" sz="1100" dirty="0">
                <a:latin typeface="HGSｺﾞｼｯｸM" panose="020B0600000000000000" pitchFamily="50" charset="-128"/>
                <a:ea typeface="HGSｺﾞｼｯｸM" panose="020B0600000000000000" pitchFamily="50" charset="-128"/>
              </a:rPr>
              <a:t>［</a:t>
            </a:r>
            <a:r>
              <a:rPr lang="ja-JP" altLang="ja-JP" sz="1100" dirty="0">
                <a:latin typeface="HGSｺﾞｼｯｸM" panose="020B0600000000000000" pitchFamily="50" charset="-128"/>
                <a:ea typeface="HGSｺﾞｼｯｸM" panose="020B0600000000000000" pitchFamily="50" charset="-128"/>
              </a:rPr>
              <a:t>　</a:t>
            </a:r>
            <a:r>
              <a:rPr lang="ja-JP" altLang="en-US" sz="1100" dirty="0">
                <a:latin typeface="HGSｺﾞｼｯｸM" panose="020B0600000000000000" pitchFamily="50" charset="-128"/>
                <a:ea typeface="HGSｺﾞｼｯｸM" panose="020B0600000000000000" pitchFamily="50" charset="-128"/>
              </a:rPr>
              <a:t>］</a:t>
            </a:r>
            <a:r>
              <a:rPr lang="ja-JP" altLang="ja-JP" sz="1100" dirty="0">
                <a:latin typeface="HGSｺﾞｼｯｸM" panose="020B0600000000000000" pitchFamily="50" charset="-128"/>
                <a:ea typeface="HGSｺﾞｼｯｸM" panose="020B0600000000000000" pitchFamily="50" charset="-128"/>
              </a:rPr>
              <a:t>書きは、</a:t>
            </a:r>
            <a:r>
              <a:rPr lang="ja-JP" altLang="en-US" sz="1100" dirty="0">
                <a:latin typeface="HGSｺﾞｼｯｸM" panose="020B0600000000000000" pitchFamily="50" charset="-128"/>
                <a:ea typeface="HGSｺﾞｼｯｸM" panose="020B0600000000000000" pitchFamily="50" charset="-128"/>
              </a:rPr>
              <a:t>災害復旧費と東日本大震災を除き、平成</a:t>
            </a:r>
            <a:r>
              <a:rPr lang="en-US" altLang="ja-JP" sz="1100" dirty="0">
                <a:latin typeface="HGSｺﾞｼｯｸM" panose="020B0600000000000000" pitchFamily="50" charset="-128"/>
                <a:ea typeface="HGSｺﾞｼｯｸM" panose="020B0600000000000000" pitchFamily="50" charset="-128"/>
              </a:rPr>
              <a:t>29</a:t>
            </a:r>
            <a:r>
              <a:rPr lang="ja-JP" altLang="en-US" sz="1100" dirty="0">
                <a:latin typeface="HGSｺﾞｼｯｸM" panose="020B0600000000000000" pitchFamily="50" charset="-128"/>
                <a:ea typeface="HGSｺﾞｼｯｸM" panose="020B0600000000000000" pitchFamily="50" charset="-128"/>
              </a:rPr>
              <a:t>年度補正予算額を含んだ額。</a:t>
            </a:r>
            <a:endParaRPr lang="ja-JP" altLang="ja-JP" sz="1100" dirty="0">
              <a:latin typeface="HGSｺﾞｼｯｸM" panose="020B0600000000000000" pitchFamily="50" charset="-128"/>
              <a:ea typeface="HGSｺﾞｼｯｸM" panose="020B0600000000000000" pitchFamily="50" charset="-128"/>
            </a:endParaRPr>
          </a:p>
          <a:p>
            <a:r>
              <a:rPr lang="ja-JP" altLang="en-US" sz="1100" dirty="0">
                <a:latin typeface="HGSｺﾞｼｯｸM" panose="020B0600000000000000" pitchFamily="50" charset="-128"/>
                <a:ea typeface="HGSｺﾞｼｯｸM" panose="020B0600000000000000" pitchFamily="50" charset="-128"/>
              </a:rPr>
              <a:t>注</a:t>
            </a:r>
            <a:r>
              <a:rPr lang="en-US" altLang="ja-JP" sz="1100" dirty="0">
                <a:latin typeface="HGSｺﾞｼｯｸM" panose="020B0600000000000000" pitchFamily="50" charset="-128"/>
                <a:ea typeface="HGSｺﾞｼｯｸM" panose="020B0600000000000000" pitchFamily="50" charset="-128"/>
              </a:rPr>
              <a:t>4</a:t>
            </a:r>
            <a:r>
              <a:rPr lang="ja-JP" altLang="en-US" sz="1100" dirty="0">
                <a:latin typeface="HGSｺﾞｼｯｸM" panose="020B0600000000000000" pitchFamily="50" charset="-128"/>
                <a:ea typeface="HGSｺﾞｼｯｸM" panose="020B0600000000000000" pitchFamily="50" charset="-128"/>
              </a:rPr>
              <a:t>）：平成</a:t>
            </a:r>
            <a:r>
              <a:rPr lang="en-US" altLang="ja-JP" sz="1100" dirty="0">
                <a:latin typeface="HGSｺﾞｼｯｸM" panose="020B0600000000000000" pitchFamily="50" charset="-128"/>
                <a:ea typeface="HGSｺﾞｼｯｸM" panose="020B0600000000000000" pitchFamily="50" charset="-128"/>
              </a:rPr>
              <a:t>31</a:t>
            </a:r>
            <a:r>
              <a:rPr lang="ja-JP" altLang="en-US" sz="1100" dirty="0">
                <a:latin typeface="HGSｺﾞｼｯｸM" panose="020B0600000000000000" pitchFamily="50" charset="-128"/>
                <a:ea typeface="HGSｺﾞｼｯｸM" panose="020B0600000000000000" pitchFamily="50" charset="-128"/>
              </a:rPr>
              <a:t>年度概算要求額は「新しい日本のための優先課題推進枠」を含めた額であり、</a:t>
            </a:r>
            <a:r>
              <a:rPr lang="ja-JP" altLang="ja-JP" sz="1100" dirty="0">
                <a:latin typeface="HGSｺﾞｼｯｸM" panose="020B0600000000000000" pitchFamily="50" charset="-128"/>
                <a:ea typeface="HGSｺﾞｼｯｸM" panose="020B0600000000000000" pitchFamily="50" charset="-128"/>
              </a:rPr>
              <a:t>上段（　）書きは</a:t>
            </a:r>
            <a:r>
              <a:rPr lang="ja-JP" altLang="en-US" sz="1100" dirty="0">
                <a:latin typeface="HGSｺﾞｼｯｸM" panose="020B0600000000000000" pitchFamily="50" charset="-128"/>
                <a:ea typeface="HGSｺﾞｼｯｸM" panose="020B0600000000000000" pitchFamily="50" charset="-128"/>
              </a:rPr>
              <a:t>当該推進枠の額を再掲。</a:t>
            </a:r>
            <a:endParaRPr lang="en-US" altLang="ja-JP" sz="1100" dirty="0">
              <a:latin typeface="HGSｺﾞｼｯｸM" panose="020B0600000000000000" pitchFamily="50" charset="-128"/>
              <a:ea typeface="HGSｺﾞｼｯｸM" panose="020B0600000000000000" pitchFamily="50" charset="-128"/>
            </a:endParaRPr>
          </a:p>
        </p:txBody>
      </p:sp>
      <p:pic>
        <p:nvPicPr>
          <p:cNvPr id="4" name="図 3"/>
          <p:cNvPicPr>
            <a:picLocks noChangeAspect="1"/>
          </p:cNvPicPr>
          <p:nvPr/>
        </p:nvPicPr>
        <p:blipFill>
          <a:blip r:embed="rId3"/>
          <a:stretch>
            <a:fillRect/>
          </a:stretch>
        </p:blipFill>
        <p:spPr>
          <a:xfrm>
            <a:off x="83140" y="810753"/>
            <a:ext cx="9694396" cy="5063905"/>
          </a:xfrm>
          <a:prstGeom prst="rect">
            <a:avLst/>
          </a:prstGeom>
        </p:spPr>
      </p:pic>
      <p:sp>
        <p:nvSpPr>
          <p:cNvPr id="9" name="スライド番号プレースホルダー 1"/>
          <p:cNvSpPr>
            <a:spLocks noGrp="1"/>
          </p:cNvSpPr>
          <p:nvPr>
            <p:ph type="sldNum" sz="quarter" idx="12"/>
          </p:nvPr>
        </p:nvSpPr>
        <p:spPr>
          <a:xfrm>
            <a:off x="7610152" y="6520259"/>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schemeClr val="tx1"/>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17117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894994" cy="498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44011" y="83566"/>
            <a:ext cx="9894994" cy="369332"/>
          </a:xfrm>
          <a:prstGeom prst="rect">
            <a:avLst/>
          </a:prstGeom>
          <a:noFill/>
        </p:spPr>
        <p:txBody>
          <a:bodyPr wrap="square" rtlCol="0">
            <a:spAutoFit/>
          </a:bodyPr>
          <a:lstStyle/>
          <a:p>
            <a:r>
              <a:rPr kumimoji="1" lang="ja-JP" altLang="en-US" b="1" dirty="0">
                <a:solidFill>
                  <a:schemeClr val="bg1"/>
                </a:solidFill>
              </a:rPr>
              <a:t>水道施設整備事業メニュー一覧</a:t>
            </a:r>
          </a:p>
        </p:txBody>
      </p:sp>
      <p:sp>
        <p:nvSpPr>
          <p:cNvPr id="28" name="テキスト ボックス 27"/>
          <p:cNvSpPr txBox="1"/>
          <p:nvPr/>
        </p:nvSpPr>
        <p:spPr>
          <a:xfrm>
            <a:off x="160010" y="594885"/>
            <a:ext cx="9486952" cy="338554"/>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r>
              <a:rPr kumimoji="1" lang="ja-JP" altLang="en-US" sz="1600" b="1" u="sng" dirty="0"/>
              <a:t>水道施設整備費補助金（公共）　　</a:t>
            </a:r>
            <a:r>
              <a:rPr lang="ja-JP" altLang="en-US" sz="1600" b="1" u="sng" dirty="0"/>
              <a:t>　</a:t>
            </a:r>
            <a:endParaRPr kumimoji="1" lang="ja-JP" altLang="en-US" sz="1600" b="1" u="sng" dirty="0"/>
          </a:p>
        </p:txBody>
      </p:sp>
      <p:sp>
        <p:nvSpPr>
          <p:cNvPr id="31" name="テキスト ボックス 30"/>
          <p:cNvSpPr txBox="1"/>
          <p:nvPr/>
        </p:nvSpPr>
        <p:spPr>
          <a:xfrm>
            <a:off x="200472" y="1675328"/>
            <a:ext cx="6147424" cy="1600438"/>
          </a:xfrm>
          <a:prstGeom prst="rect">
            <a:avLst/>
          </a:prstGeom>
          <a:noFill/>
          <a:ln>
            <a:noFill/>
          </a:ln>
        </p:spPr>
        <p:txBody>
          <a:bodyPr wrap="square" rtlCol="0">
            <a:spAutoFit/>
          </a:bodyPr>
          <a:lstStyle/>
          <a:p>
            <a:pPr fontAlgn="auto">
              <a:spcBef>
                <a:spcPts val="0"/>
              </a:spcBef>
              <a:spcAft>
                <a:spcPts val="0"/>
              </a:spcAft>
            </a:pPr>
            <a:r>
              <a:rPr lang="en-US" altLang="ja-JP" sz="1400" b="1" dirty="0">
                <a:solidFill>
                  <a:prstClr val="black"/>
                </a:solidFill>
                <a:latin typeface="HGSｺﾞｼｯｸM" panose="020B0600000000000000" pitchFamily="50" charset="-128"/>
                <a:ea typeface="HGSｺﾞｼｯｸM" panose="020B0600000000000000" pitchFamily="50" charset="-128"/>
              </a:rPr>
              <a:t>【</a:t>
            </a:r>
            <a:r>
              <a:rPr lang="ja-JP" altLang="en-US" sz="1400" b="1" dirty="0">
                <a:solidFill>
                  <a:prstClr val="black"/>
                </a:solidFill>
                <a:latin typeface="HGSｺﾞｼｯｸM" panose="020B0600000000000000" pitchFamily="50" charset="-128"/>
                <a:ea typeface="HGSｺﾞｼｯｸM" panose="020B0600000000000000" pitchFamily="50" charset="-128"/>
              </a:rPr>
              <a:t>事業メニュー</a:t>
            </a:r>
            <a:r>
              <a:rPr lang="en-US" altLang="ja-JP" sz="1400" b="1" dirty="0">
                <a:solidFill>
                  <a:prstClr val="black"/>
                </a:solidFill>
                <a:latin typeface="HGSｺﾞｼｯｸM" panose="020B0600000000000000" pitchFamily="50" charset="-128"/>
                <a:ea typeface="HGSｺﾞｼｯｸM" panose="020B0600000000000000" pitchFamily="50" charset="-128"/>
              </a:rPr>
              <a:t>】</a:t>
            </a:r>
          </a:p>
          <a:p>
            <a:pPr fontAlgn="auto">
              <a:spcBef>
                <a:spcPts val="0"/>
              </a:spcBef>
              <a:spcAft>
                <a:spcPts val="0"/>
              </a:spcAft>
            </a:pPr>
            <a:r>
              <a:rPr lang="ja-JP" altLang="en-US" sz="1400" b="1" dirty="0">
                <a:solidFill>
                  <a:prstClr val="black"/>
                </a:solidFill>
                <a:latin typeface="HGSｺﾞｼｯｸM" panose="020B0600000000000000" pitchFamily="50" charset="-128"/>
                <a:ea typeface="HGSｺﾞｼｯｸM" panose="020B0600000000000000" pitchFamily="50" charset="-128"/>
              </a:rPr>
              <a:t>　○　簡易水道等施設整備費補助</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fontAlgn="auto">
              <a:spcBef>
                <a:spcPts val="0"/>
              </a:spcBef>
              <a:spcAft>
                <a:spcPts val="0"/>
              </a:spcAft>
            </a:pPr>
            <a:r>
              <a:rPr lang="ja-JP" altLang="en-US" sz="1400" dirty="0">
                <a:solidFill>
                  <a:prstClr val="black"/>
                </a:solidFill>
                <a:latin typeface="HGSｺﾞｼｯｸM" panose="020B0600000000000000" pitchFamily="50" charset="-128"/>
                <a:ea typeface="HGSｺﾞｼｯｸM" panose="020B0600000000000000" pitchFamily="50" charset="-128"/>
              </a:rPr>
              <a:t>　  　 布設条件の特に厳しい農山漁村における簡易水道の整備事業</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fontAlgn="auto">
              <a:spcBef>
                <a:spcPts val="0"/>
              </a:spcBef>
              <a:spcAft>
                <a:spcPts val="0"/>
              </a:spcAft>
            </a:pPr>
            <a:endParaRPr lang="ja-JP" altLang="en-US" sz="1400" dirty="0">
              <a:solidFill>
                <a:prstClr val="black"/>
              </a:solidFill>
              <a:latin typeface="HGSｺﾞｼｯｸM" panose="020B0600000000000000" pitchFamily="50" charset="-128"/>
              <a:ea typeface="HGSｺﾞｼｯｸM" panose="020B0600000000000000" pitchFamily="50" charset="-128"/>
            </a:endParaRPr>
          </a:p>
          <a:p>
            <a:pPr fontAlgn="auto">
              <a:spcBef>
                <a:spcPts val="0"/>
              </a:spcBef>
              <a:spcAft>
                <a:spcPts val="0"/>
              </a:spcAft>
            </a:pPr>
            <a:r>
              <a:rPr lang="ja-JP" altLang="en-US" sz="1400" b="1" dirty="0">
                <a:solidFill>
                  <a:prstClr val="black"/>
                </a:solidFill>
                <a:latin typeface="HGSｺﾞｼｯｸM" panose="020B0600000000000000" pitchFamily="50" charset="-128"/>
                <a:ea typeface="HGSｺﾞｼｯｸM" panose="020B0600000000000000" pitchFamily="50" charset="-128"/>
              </a:rPr>
              <a:t>　○　水道水源開発等施設整備費補助</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fontAlgn="auto">
              <a:spcBef>
                <a:spcPts val="0"/>
              </a:spcBef>
              <a:spcAft>
                <a:spcPts val="0"/>
              </a:spcAft>
            </a:pPr>
            <a:r>
              <a:rPr lang="ja-JP" altLang="en-US" sz="1400" dirty="0">
                <a:solidFill>
                  <a:prstClr val="black"/>
                </a:solidFill>
                <a:latin typeface="HGSｺﾞｼｯｸM" panose="020B0600000000000000" pitchFamily="50" charset="-128"/>
                <a:ea typeface="HGSｺﾞｼｯｸM" panose="020B0600000000000000" pitchFamily="50" charset="-128"/>
              </a:rPr>
              <a:t>　　　ダム等の水道水源施設整備事業</a:t>
            </a:r>
          </a:p>
          <a:p>
            <a:pPr fontAlgn="auto">
              <a:spcBef>
                <a:spcPts val="0"/>
              </a:spcBef>
              <a:spcAft>
                <a:spcPts val="0"/>
              </a:spcAft>
            </a:pPr>
            <a:r>
              <a:rPr lang="ja-JP" altLang="en-US" sz="1400" dirty="0">
                <a:solidFill>
                  <a:prstClr val="black"/>
                </a:solidFill>
                <a:latin typeface="HGSｺﾞｼｯｸM" panose="020B0600000000000000" pitchFamily="50" charset="-128"/>
                <a:ea typeface="HGSｺﾞｼｯｸM" panose="020B0600000000000000" pitchFamily="50" charset="-128"/>
              </a:rPr>
              <a:t>　   　水源水質の悪化に対処するための高度浄水施設整備事業</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97" y="1502229"/>
            <a:ext cx="3692664" cy="177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175466" y="938763"/>
            <a:ext cx="9471496" cy="738664"/>
          </a:xfrm>
          <a:prstGeom prst="rect">
            <a:avLst/>
          </a:prstGeom>
          <a:noFill/>
        </p:spPr>
        <p:txBody>
          <a:bodyPr wrap="square" rtlCol="0">
            <a:spAutoFit/>
          </a:bodyPr>
          <a:lstStyle/>
          <a:p>
            <a:r>
              <a:rPr kumimoji="1" lang="en-US" altLang="ja-JP" sz="1400" b="1" dirty="0">
                <a:latin typeface="HGSｺﾞｼｯｸM" panose="020B0600000000000000" pitchFamily="50" charset="-128"/>
                <a:ea typeface="HGSｺﾞｼｯｸM" panose="020B0600000000000000" pitchFamily="50" charset="-128"/>
              </a:rPr>
              <a:t>【</a:t>
            </a:r>
            <a:r>
              <a:rPr kumimoji="1" lang="ja-JP" altLang="en-US" sz="1400" b="1" dirty="0">
                <a:latin typeface="HGSｺﾞｼｯｸM" panose="020B0600000000000000" pitchFamily="50" charset="-128"/>
                <a:ea typeface="HGSｺﾞｼｯｸM" panose="020B0600000000000000" pitchFamily="50" charset="-128"/>
              </a:rPr>
              <a:t>概要</a:t>
            </a:r>
            <a:r>
              <a:rPr kumimoji="1" lang="en-US" altLang="ja-JP" sz="1400" b="1" dirty="0">
                <a:latin typeface="HGSｺﾞｼｯｸM" panose="020B0600000000000000" pitchFamily="50" charset="-128"/>
                <a:ea typeface="HGSｺﾞｼｯｸM" panose="020B0600000000000000" pitchFamily="50" charset="-128"/>
              </a:rPr>
              <a:t>】</a:t>
            </a:r>
          </a:p>
          <a:p>
            <a:r>
              <a:rPr lang="ja-JP" altLang="en-US" sz="1400" b="1" dirty="0">
                <a:latin typeface="HGSｺﾞｼｯｸM" panose="020B0600000000000000" pitchFamily="50" charset="-128"/>
                <a:ea typeface="HGSｺﾞｼｯｸM" panose="020B0600000000000000" pitchFamily="50" charset="-128"/>
              </a:rPr>
              <a:t>　　水道事業又は水道用水供給事業を経営する地方公共団体に対し、安全で質が高い持続的な水道を確保するため、</a:t>
            </a:r>
            <a:endParaRPr lang="en-US" altLang="ja-JP" sz="1400" b="1" dirty="0">
              <a:latin typeface="HGSｺﾞｼｯｸM" panose="020B0600000000000000" pitchFamily="50" charset="-128"/>
              <a:ea typeface="HGSｺﾞｼｯｸM" panose="020B0600000000000000" pitchFamily="50" charset="-128"/>
            </a:endParaRPr>
          </a:p>
          <a:p>
            <a:r>
              <a:rPr lang="ja-JP" altLang="en-US" sz="1400" b="1" dirty="0">
                <a:latin typeface="HGSｺﾞｼｯｸM" panose="020B0600000000000000" pitchFamily="50" charset="-128"/>
                <a:ea typeface="HGSｺﾞｼｯｸM" panose="020B0600000000000000" pitchFamily="50" charset="-128"/>
              </a:rPr>
              <a:t>　その事業の施設整備に要する費用の一部を補助する。</a:t>
            </a:r>
          </a:p>
        </p:txBody>
      </p:sp>
      <p:sp>
        <p:nvSpPr>
          <p:cNvPr id="14" name="テキスト ボックス 13"/>
          <p:cNvSpPr txBox="1"/>
          <p:nvPr/>
        </p:nvSpPr>
        <p:spPr>
          <a:xfrm>
            <a:off x="160010" y="6240929"/>
            <a:ext cx="9349750" cy="600164"/>
          </a:xfrm>
          <a:prstGeom prst="rect">
            <a:avLst/>
          </a:prstGeom>
          <a:noFill/>
          <a:ln>
            <a:solidFill>
              <a:schemeClr val="tx1"/>
            </a:solidFill>
          </a:ln>
        </p:spPr>
        <p:txBody>
          <a:bodyPr wrap="square" rtlCol="0">
            <a:spAutoFit/>
          </a:bodyPr>
          <a:lstStyle/>
          <a:p>
            <a:r>
              <a:rPr lang="ja-JP" altLang="en-US" sz="1100" dirty="0">
                <a:latin typeface="ＭＳ 明朝" panose="02020609040205080304" pitchFamily="17" charset="-128"/>
                <a:ea typeface="ＭＳ 明朝" panose="02020609040205080304" pitchFamily="17" charset="-128"/>
              </a:rPr>
              <a:t>＜参考：水道施設整備に対する財政支援の考え方＞</a:t>
            </a:r>
            <a:endParaRPr lang="en-US" altLang="ja-JP" sz="1100" dirty="0">
              <a:latin typeface="ＭＳ 明朝" panose="02020609040205080304" pitchFamily="17" charset="-128"/>
              <a:ea typeface="ＭＳ 明朝" panose="02020609040205080304" pitchFamily="17" charset="-128"/>
            </a:endParaRPr>
          </a:p>
          <a:p>
            <a:r>
              <a:rPr lang="ja-JP" altLang="en-US" sz="1100" dirty="0">
                <a:latin typeface="ＭＳ 明朝" panose="02020609040205080304" pitchFamily="17" charset="-128"/>
                <a:ea typeface="ＭＳ 明朝" panose="02020609040205080304" pitchFamily="17" charset="-128"/>
              </a:rPr>
              <a:t>　水道施設の整備については、地形や水源からの距離などの自然条件により施設整備費が割高となる等、経営条件が厳しい水道事業者が行う施設整備事業に対して、その整備に要する費用の一部に対して財政支援を行っている。</a:t>
            </a:r>
            <a:endParaRPr kumimoji="1" lang="ja-JP" altLang="en-US" sz="1100" dirty="0">
              <a:latin typeface="ＭＳ 明朝" panose="02020609040205080304" pitchFamily="17" charset="-128"/>
              <a:ea typeface="ＭＳ 明朝" panose="02020609040205080304" pitchFamily="17" charset="-128"/>
            </a:endParaRPr>
          </a:p>
        </p:txBody>
      </p:sp>
      <p:sp>
        <p:nvSpPr>
          <p:cNvPr id="5" name="テキスト ボックス 4"/>
          <p:cNvSpPr txBox="1"/>
          <p:nvPr/>
        </p:nvSpPr>
        <p:spPr>
          <a:xfrm>
            <a:off x="4664968" y="621672"/>
            <a:ext cx="5420541" cy="307777"/>
          </a:xfrm>
          <a:prstGeom prst="rect">
            <a:avLst/>
          </a:prstGeom>
          <a:noFill/>
        </p:spPr>
        <p:txBody>
          <a:bodyPr wrap="square" rtlCol="0">
            <a:spAutoFit/>
          </a:bodyPr>
          <a:lstStyle/>
          <a:p>
            <a:r>
              <a:rPr kumimoji="1" lang="ja-JP" altLang="en-US" sz="1400" dirty="0"/>
              <a:t>平成</a:t>
            </a:r>
            <a:r>
              <a:rPr kumimoji="1" lang="en-US" altLang="ja-JP" sz="1400" dirty="0"/>
              <a:t>31</a:t>
            </a:r>
            <a:r>
              <a:rPr kumimoji="1" lang="ja-JP" altLang="en-US" sz="1400" dirty="0"/>
              <a:t>年度概算要求：</a:t>
            </a:r>
            <a:r>
              <a:rPr kumimoji="1" lang="en-US" altLang="ja-JP" sz="1400" dirty="0"/>
              <a:t>210</a:t>
            </a:r>
            <a:r>
              <a:rPr kumimoji="1" lang="ja-JP" altLang="en-US" sz="1400" dirty="0"/>
              <a:t>億円（平成</a:t>
            </a:r>
            <a:r>
              <a:rPr kumimoji="1" lang="en-US" altLang="ja-JP" sz="1400" dirty="0"/>
              <a:t>30</a:t>
            </a:r>
            <a:r>
              <a:rPr kumimoji="1" lang="ja-JP" altLang="en-US" sz="1400" dirty="0"/>
              <a:t>年度当初予算：</a:t>
            </a:r>
            <a:r>
              <a:rPr kumimoji="1" lang="en-US" altLang="ja-JP" sz="1400" dirty="0"/>
              <a:t>176</a:t>
            </a:r>
            <a:r>
              <a:rPr lang="ja-JP" altLang="en-US" sz="1400" dirty="0"/>
              <a:t>億円）</a:t>
            </a:r>
            <a:endParaRPr kumimoji="1" lang="ja-JP" altLang="en-US" sz="1400" dirty="0"/>
          </a:p>
        </p:txBody>
      </p:sp>
      <p:grpSp>
        <p:nvGrpSpPr>
          <p:cNvPr id="7" name="グループ化 6"/>
          <p:cNvGrpSpPr/>
          <p:nvPr/>
        </p:nvGrpSpPr>
        <p:grpSpPr>
          <a:xfrm>
            <a:off x="160010" y="3354775"/>
            <a:ext cx="9745990" cy="2793434"/>
            <a:chOff x="175466" y="3515040"/>
            <a:chExt cx="9745990" cy="2793434"/>
          </a:xfrm>
        </p:grpSpPr>
        <p:grpSp>
          <p:nvGrpSpPr>
            <p:cNvPr id="3" name="グループ化 2"/>
            <p:cNvGrpSpPr/>
            <p:nvPr/>
          </p:nvGrpSpPr>
          <p:grpSpPr>
            <a:xfrm>
              <a:off x="175466" y="3515040"/>
              <a:ext cx="9477995" cy="2793434"/>
              <a:chOff x="93919" y="983459"/>
              <a:chExt cx="9477995" cy="2793434"/>
            </a:xfrm>
          </p:grpSpPr>
          <p:sp>
            <p:nvSpPr>
              <p:cNvPr id="34" name="テキスト ボックス 33"/>
              <p:cNvSpPr txBox="1"/>
              <p:nvPr/>
            </p:nvSpPr>
            <p:spPr>
              <a:xfrm>
                <a:off x="200472" y="2407141"/>
                <a:ext cx="8991461" cy="1369752"/>
              </a:xfrm>
              <a:prstGeom prst="rect">
                <a:avLst/>
              </a:prstGeom>
              <a:solidFill>
                <a:schemeClr val="bg1"/>
              </a:solidFill>
              <a:ln w="19050">
                <a:noFill/>
              </a:ln>
            </p:spPr>
            <p:txBody>
              <a:bodyPr wrap="square" rtlCol="0" anchor="ctr" anchorCtr="0">
                <a:noAutofit/>
              </a:bodyPr>
              <a:lstStyle/>
              <a:p>
                <a:pPr fontAlgn="auto">
                  <a:spcBef>
                    <a:spcPts val="0"/>
                  </a:spcBef>
                  <a:spcAft>
                    <a:spcPts val="0"/>
                  </a:spcAft>
                </a:pPr>
                <a:r>
                  <a:rPr lang="en-US" altLang="ja-JP" sz="1400" b="1" dirty="0">
                    <a:solidFill>
                      <a:prstClr val="black"/>
                    </a:solidFill>
                    <a:latin typeface="HGSｺﾞｼｯｸM" panose="020B0600000000000000" pitchFamily="50" charset="-128"/>
                    <a:ea typeface="HGSｺﾞｼｯｸM" panose="020B0600000000000000" pitchFamily="50" charset="-128"/>
                  </a:rPr>
                  <a:t>【</a:t>
                </a:r>
                <a:r>
                  <a:rPr lang="ja-JP" altLang="en-US" sz="1400" b="1" dirty="0">
                    <a:solidFill>
                      <a:prstClr val="black"/>
                    </a:solidFill>
                    <a:latin typeface="HGSｺﾞｼｯｸM" panose="020B0600000000000000" pitchFamily="50" charset="-128"/>
                    <a:ea typeface="HGSｺﾞｼｯｸM" panose="020B0600000000000000" pitchFamily="50" charset="-128"/>
                  </a:rPr>
                  <a:t>主な事業メニュー</a:t>
                </a:r>
                <a:r>
                  <a:rPr lang="en-US" altLang="ja-JP" sz="1400" b="1" dirty="0">
                    <a:solidFill>
                      <a:prstClr val="black"/>
                    </a:solidFill>
                    <a:latin typeface="HGSｺﾞｼｯｸM" panose="020B0600000000000000" pitchFamily="50" charset="-128"/>
                    <a:ea typeface="HGSｺﾞｼｯｸM" panose="020B0600000000000000" pitchFamily="50" charset="-128"/>
                  </a:rPr>
                  <a:t>】</a:t>
                </a:r>
              </a:p>
              <a:p>
                <a:pPr fontAlgn="auto">
                  <a:spcBef>
                    <a:spcPts val="0"/>
                  </a:spcBef>
                  <a:spcAft>
                    <a:spcPts val="0"/>
                  </a:spcAft>
                </a:pPr>
                <a:r>
                  <a:rPr lang="ja-JP" altLang="en-US" sz="1400" b="1" dirty="0">
                    <a:solidFill>
                      <a:prstClr val="black"/>
                    </a:solidFill>
                    <a:latin typeface="HGSｺﾞｼｯｸM" panose="020B0600000000000000" pitchFamily="50" charset="-128"/>
                    <a:ea typeface="HGSｺﾞｼｯｸM" panose="020B0600000000000000" pitchFamily="50" charset="-128"/>
                  </a:rPr>
                  <a:t>　○　水道施設等耐震化事業</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fontAlgn="auto">
                  <a:spcBef>
                    <a:spcPts val="0"/>
                  </a:spcBef>
                  <a:spcAft>
                    <a:spcPts val="0"/>
                  </a:spcAft>
                </a:pPr>
                <a:r>
                  <a:rPr lang="en-US" altLang="ja-JP"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　   　水道施設の耐震化に資する施設整備</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fontAlgn="auto">
                  <a:spcBef>
                    <a:spcPts val="0"/>
                  </a:spcBef>
                  <a:spcAft>
                    <a:spcPts val="0"/>
                  </a:spcAft>
                </a:pP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fontAlgn="auto">
                  <a:spcBef>
                    <a:spcPts val="0"/>
                  </a:spcBef>
                  <a:spcAft>
                    <a:spcPts val="0"/>
                  </a:spcAft>
                </a:pPr>
                <a:r>
                  <a:rPr lang="ja-JP" altLang="en-US" sz="1400" b="1" dirty="0">
                    <a:solidFill>
                      <a:prstClr val="black"/>
                    </a:solidFill>
                    <a:latin typeface="HGSｺﾞｼｯｸM" panose="020B0600000000000000" pitchFamily="50" charset="-128"/>
                    <a:ea typeface="HGSｺﾞｼｯｸM" panose="020B0600000000000000" pitchFamily="50" charset="-128"/>
                  </a:rPr>
                  <a:t>　○　水道事業運営基盤強化推進等事業</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fontAlgn="auto">
                  <a:spcBef>
                    <a:spcPts val="0"/>
                  </a:spcBef>
                  <a:spcAft>
                    <a:spcPts val="0"/>
                  </a:spcAft>
                </a:pPr>
                <a:r>
                  <a:rPr lang="ja-JP" altLang="en-US" sz="1400" dirty="0">
                    <a:solidFill>
                      <a:prstClr val="black"/>
                    </a:solidFill>
                    <a:latin typeface="HGSｺﾞｼｯｸM" panose="020B0600000000000000" pitchFamily="50" charset="-128"/>
                    <a:ea typeface="HGSｺﾞｼｯｸM" panose="020B0600000000000000" pitchFamily="50" charset="-128"/>
                  </a:rPr>
                  <a:t>　　　水道事業の広域化に資する施設整備等</a:t>
                </a:r>
                <a:endParaRPr lang="en-US" altLang="ja-JP" sz="1400" dirty="0">
                  <a:solidFill>
                    <a:prstClr val="black"/>
                  </a:solidFill>
                  <a:latin typeface="HGSｺﾞｼｯｸM" panose="020B0600000000000000" pitchFamily="50" charset="-128"/>
                  <a:ea typeface="HGSｺﾞｼｯｸM" panose="020B0600000000000000" pitchFamily="50" charset="-128"/>
                </a:endParaRPr>
              </a:p>
            </p:txBody>
          </p:sp>
          <p:sp>
            <p:nvSpPr>
              <p:cNvPr id="4" name="テキスト ボックス 3"/>
              <p:cNvSpPr txBox="1"/>
              <p:nvPr/>
            </p:nvSpPr>
            <p:spPr>
              <a:xfrm>
                <a:off x="93919" y="983459"/>
                <a:ext cx="9477995" cy="338554"/>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r>
                  <a:rPr kumimoji="1" lang="ja-JP" altLang="en-US" sz="1600" b="1" u="sng" dirty="0"/>
                  <a:t>生活基盤施設耐震化等交付金（非公共）　　</a:t>
                </a:r>
                <a:r>
                  <a:rPr lang="ja-JP" altLang="en-US" sz="1600" b="1" u="sng" dirty="0"/>
                  <a:t>　</a:t>
                </a:r>
                <a:endParaRPr kumimoji="1" lang="ja-JP" altLang="en-US" sz="1600" b="1" u="sng" dirty="0"/>
              </a:p>
            </p:txBody>
          </p:sp>
        </p:grpSp>
        <p:sp>
          <p:nvSpPr>
            <p:cNvPr id="2" name="テキスト ボックス 1"/>
            <p:cNvSpPr txBox="1"/>
            <p:nvPr/>
          </p:nvSpPr>
          <p:spPr>
            <a:xfrm>
              <a:off x="263678" y="3841445"/>
              <a:ext cx="9471496" cy="1384995"/>
            </a:xfrm>
            <a:prstGeom prst="rect">
              <a:avLst/>
            </a:prstGeom>
            <a:noFill/>
          </p:spPr>
          <p:txBody>
            <a:bodyPr wrap="square" rtlCol="0">
              <a:spAutoFit/>
            </a:bodyPr>
            <a:lstStyle/>
            <a:p>
              <a:r>
                <a:rPr kumimoji="1" lang="en-US" altLang="ja-JP" sz="1400" b="1" dirty="0">
                  <a:latin typeface="HGSｺﾞｼｯｸM" panose="020B0600000000000000" pitchFamily="50" charset="-128"/>
                  <a:ea typeface="HGSｺﾞｼｯｸM" panose="020B0600000000000000" pitchFamily="50" charset="-128"/>
                </a:rPr>
                <a:t>【</a:t>
              </a:r>
              <a:r>
                <a:rPr kumimoji="1" lang="ja-JP" altLang="en-US" sz="1400" b="1" dirty="0">
                  <a:latin typeface="HGSｺﾞｼｯｸM" panose="020B0600000000000000" pitchFamily="50" charset="-128"/>
                  <a:ea typeface="HGSｺﾞｼｯｸM" panose="020B0600000000000000" pitchFamily="50" charset="-128"/>
                </a:rPr>
                <a:t>概要</a:t>
              </a:r>
              <a:r>
                <a:rPr kumimoji="1" lang="en-US" altLang="ja-JP" sz="1400" b="1" dirty="0">
                  <a:latin typeface="HGSｺﾞｼｯｸM" panose="020B0600000000000000" pitchFamily="50" charset="-128"/>
                  <a:ea typeface="HGSｺﾞｼｯｸM" panose="020B0600000000000000" pitchFamily="50" charset="-128"/>
                </a:rPr>
                <a:t>】</a:t>
              </a:r>
            </a:p>
            <a:p>
              <a:r>
                <a:rPr lang="ja-JP" altLang="en-US" sz="1400" b="1" dirty="0">
                  <a:latin typeface="HGSｺﾞｼｯｸM" panose="020B0600000000000000" pitchFamily="50" charset="-128"/>
                  <a:ea typeface="HGSｺﾞｼｯｸM" panose="020B0600000000000000" pitchFamily="50" charset="-128"/>
                </a:rPr>
                <a:t>　　地方公共団体が整備を行う水道施設の耐震化等を推進するため、都道府県にとって自由度が高く、創意工夫</a:t>
              </a:r>
              <a:endParaRPr lang="en-US" altLang="ja-JP" sz="1400" b="1" dirty="0">
                <a:latin typeface="HGSｺﾞｼｯｸM" panose="020B0600000000000000" pitchFamily="50" charset="-128"/>
                <a:ea typeface="HGSｺﾞｼｯｸM" panose="020B0600000000000000" pitchFamily="50" charset="-128"/>
              </a:endParaRPr>
            </a:p>
            <a:p>
              <a:r>
                <a:rPr lang="ja-JP" altLang="en-US" sz="1400" b="1" dirty="0">
                  <a:latin typeface="HGSｺﾞｼｯｸM" panose="020B0600000000000000" pitchFamily="50" charset="-128"/>
                  <a:ea typeface="HGSｺﾞｼｯｸM" panose="020B0600000000000000" pitchFamily="50" charset="-128"/>
                </a:rPr>
                <a:t>　を生かせる交付金制度を平成</a:t>
              </a:r>
              <a:r>
                <a:rPr lang="en-US" altLang="ja-JP" sz="1400" b="1" dirty="0">
                  <a:latin typeface="HGSｺﾞｼｯｸM" panose="020B0600000000000000" pitchFamily="50" charset="-128"/>
                  <a:ea typeface="HGSｺﾞｼｯｸM" panose="020B0600000000000000" pitchFamily="50" charset="-128"/>
                </a:rPr>
                <a:t>27</a:t>
              </a:r>
              <a:r>
                <a:rPr lang="ja-JP" altLang="en-US" sz="1400" b="1" dirty="0">
                  <a:latin typeface="HGSｺﾞｼｯｸM" panose="020B0600000000000000" pitchFamily="50" charset="-128"/>
                  <a:ea typeface="HGSｺﾞｼｯｸM" panose="020B0600000000000000" pitchFamily="50" charset="-128"/>
                </a:rPr>
                <a:t>年度に創設。</a:t>
              </a:r>
              <a:endParaRPr lang="en-US" altLang="ja-JP" sz="1400" b="1" dirty="0">
                <a:latin typeface="HGSｺﾞｼｯｸM" panose="020B0600000000000000" pitchFamily="50" charset="-128"/>
                <a:ea typeface="HGSｺﾞｼｯｸM" panose="020B0600000000000000" pitchFamily="50" charset="-128"/>
              </a:endParaRPr>
            </a:p>
            <a:p>
              <a:r>
                <a:rPr lang="ja-JP" altLang="en-US" sz="1400" b="1" dirty="0">
                  <a:latin typeface="HGSｺﾞｼｯｸM" panose="020B0600000000000000" pitchFamily="50" charset="-128"/>
                  <a:ea typeface="HGSｺﾞｼｯｸM" panose="020B0600000000000000" pitchFamily="50" charset="-128"/>
                </a:rPr>
                <a:t>　　都道府県が取りまとめた水道施設の耐震化等に関する事業計画（生活基盤耐震化等事業計画）に基づく施設</a:t>
              </a:r>
              <a:endParaRPr lang="en-US" altLang="ja-JP" sz="1400" b="1" dirty="0">
                <a:latin typeface="HGSｺﾞｼｯｸM" panose="020B0600000000000000" pitchFamily="50" charset="-128"/>
                <a:ea typeface="HGSｺﾞｼｯｸM" panose="020B0600000000000000" pitchFamily="50" charset="-128"/>
              </a:endParaRPr>
            </a:p>
            <a:p>
              <a:r>
                <a:rPr lang="ja-JP" altLang="en-US" sz="1400" b="1" dirty="0">
                  <a:latin typeface="HGSｺﾞｼｯｸM" panose="020B0600000000000000" pitchFamily="50" charset="-128"/>
                  <a:ea typeface="HGSｺﾞｼｯｸM" panose="020B0600000000000000" pitchFamily="50" charset="-128"/>
                </a:rPr>
                <a:t>　整備に対して支援を行う。</a:t>
              </a:r>
            </a:p>
            <a:p>
              <a:endParaRPr kumimoji="1" lang="ja-JP" altLang="en-US" sz="1400" b="1" dirty="0">
                <a:latin typeface="HGSｺﾞｼｯｸM" panose="020B0600000000000000" pitchFamily="50" charset="-128"/>
                <a:ea typeface="HGSｺﾞｼｯｸM" panose="020B0600000000000000" pitchFamily="50" charset="-128"/>
              </a:endParaRPr>
            </a:p>
          </p:txBody>
        </p:sp>
        <p:sp>
          <p:nvSpPr>
            <p:cNvPr id="16" name="テキスト ボックス 15"/>
            <p:cNvSpPr txBox="1"/>
            <p:nvPr/>
          </p:nvSpPr>
          <p:spPr>
            <a:xfrm>
              <a:off x="4522870" y="3545817"/>
              <a:ext cx="5398586" cy="307777"/>
            </a:xfrm>
            <a:prstGeom prst="rect">
              <a:avLst/>
            </a:prstGeom>
            <a:noFill/>
          </p:spPr>
          <p:txBody>
            <a:bodyPr wrap="square" rtlCol="0">
              <a:spAutoFit/>
            </a:bodyPr>
            <a:lstStyle/>
            <a:p>
              <a:r>
                <a:rPr kumimoji="1" lang="ja-JP" altLang="en-US" sz="1400" dirty="0"/>
                <a:t>平成</a:t>
              </a:r>
              <a:r>
                <a:rPr kumimoji="1" lang="en-US" altLang="ja-JP" sz="1400" dirty="0"/>
                <a:t>31</a:t>
              </a:r>
              <a:r>
                <a:rPr kumimoji="1" lang="ja-JP" altLang="en-US" sz="1400" dirty="0"/>
                <a:t>年度概算要求：</a:t>
              </a:r>
              <a:r>
                <a:rPr kumimoji="1" lang="en-US" altLang="ja-JP" sz="1400" dirty="0"/>
                <a:t>615</a:t>
              </a:r>
              <a:r>
                <a:rPr kumimoji="1" lang="ja-JP" altLang="en-US" sz="1400" dirty="0"/>
                <a:t>億円（平成</a:t>
              </a:r>
              <a:r>
                <a:rPr kumimoji="1" lang="en-US" altLang="ja-JP" sz="1400" dirty="0"/>
                <a:t>30</a:t>
              </a:r>
              <a:r>
                <a:rPr kumimoji="1" lang="ja-JP" altLang="en-US" sz="1400" dirty="0"/>
                <a:t>年度当初予算額：</a:t>
              </a:r>
              <a:r>
                <a:rPr lang="en-US" altLang="ja-JP" sz="1400" dirty="0"/>
                <a:t>199</a:t>
              </a:r>
              <a:r>
                <a:rPr lang="ja-JP" altLang="en-US" sz="1400" dirty="0"/>
                <a:t>億円）</a:t>
              </a:r>
              <a:endParaRPr kumimoji="1" lang="ja-JP" altLang="en-US" sz="1400" dirty="0"/>
            </a:p>
          </p:txBody>
        </p:sp>
      </p:grpSp>
      <p:sp>
        <p:nvSpPr>
          <p:cNvPr id="6" name="テキスト ボックス 5"/>
          <p:cNvSpPr txBox="1"/>
          <p:nvPr/>
        </p:nvSpPr>
        <p:spPr>
          <a:xfrm>
            <a:off x="5673080" y="18254"/>
            <a:ext cx="4487133" cy="461665"/>
          </a:xfrm>
          <a:prstGeom prst="rect">
            <a:avLst/>
          </a:prstGeom>
          <a:noFill/>
        </p:spPr>
        <p:txBody>
          <a:bodyPr wrap="square" rtlCol="0">
            <a:spAutoFit/>
          </a:bodyPr>
          <a:lstStyle/>
          <a:p>
            <a:r>
              <a:rPr kumimoji="1" lang="ja-JP" altLang="en-US" sz="1200" dirty="0">
                <a:solidFill>
                  <a:schemeClr val="bg1"/>
                </a:solidFill>
              </a:rPr>
              <a:t>平成</a:t>
            </a:r>
            <a:r>
              <a:rPr kumimoji="1" lang="en-US" altLang="ja-JP" sz="1200" dirty="0">
                <a:solidFill>
                  <a:schemeClr val="bg1"/>
                </a:solidFill>
              </a:rPr>
              <a:t>31</a:t>
            </a:r>
            <a:r>
              <a:rPr kumimoji="1" lang="ja-JP" altLang="en-US" sz="1200" dirty="0">
                <a:solidFill>
                  <a:schemeClr val="bg1"/>
                </a:solidFill>
              </a:rPr>
              <a:t>年度概算要求</a:t>
            </a:r>
            <a:r>
              <a:rPr kumimoji="1" lang="en-US" altLang="ja-JP" sz="1200" dirty="0">
                <a:solidFill>
                  <a:schemeClr val="bg1"/>
                </a:solidFill>
              </a:rPr>
              <a:t>825</a:t>
            </a:r>
            <a:r>
              <a:rPr kumimoji="1" lang="ja-JP" altLang="en-US" sz="1200" dirty="0">
                <a:solidFill>
                  <a:schemeClr val="bg1"/>
                </a:solidFill>
              </a:rPr>
              <a:t>億円（平成</a:t>
            </a:r>
            <a:r>
              <a:rPr kumimoji="1" lang="en-US" altLang="ja-JP" sz="1200" dirty="0">
                <a:solidFill>
                  <a:schemeClr val="bg1"/>
                </a:solidFill>
              </a:rPr>
              <a:t>30</a:t>
            </a:r>
            <a:r>
              <a:rPr kumimoji="1" lang="ja-JP" altLang="en-US" sz="1200" dirty="0">
                <a:solidFill>
                  <a:schemeClr val="bg1"/>
                </a:solidFill>
              </a:rPr>
              <a:t>年度当初予算</a:t>
            </a:r>
            <a:r>
              <a:rPr kumimoji="1" lang="en-US" altLang="ja-JP" sz="1200" dirty="0">
                <a:solidFill>
                  <a:schemeClr val="bg1"/>
                </a:solidFill>
              </a:rPr>
              <a:t>375</a:t>
            </a:r>
            <a:r>
              <a:rPr kumimoji="1" lang="ja-JP" altLang="en-US" sz="1200" dirty="0">
                <a:solidFill>
                  <a:schemeClr val="bg1"/>
                </a:solidFill>
              </a:rPr>
              <a:t>億円）</a:t>
            </a:r>
            <a:endParaRPr kumimoji="1" lang="en-US" altLang="ja-JP" sz="1200" dirty="0">
              <a:solidFill>
                <a:schemeClr val="bg1"/>
              </a:solidFill>
            </a:endParaRPr>
          </a:p>
          <a:p>
            <a:r>
              <a:rPr lang="ja-JP" altLang="en-US" sz="1200" dirty="0">
                <a:solidFill>
                  <a:schemeClr val="bg1"/>
                </a:solidFill>
              </a:rPr>
              <a:t>　　　　　　　　　　　　　　　　　　　（平成</a:t>
            </a:r>
            <a:r>
              <a:rPr lang="en-US" altLang="ja-JP" sz="1200" dirty="0">
                <a:solidFill>
                  <a:schemeClr val="bg1"/>
                </a:solidFill>
              </a:rPr>
              <a:t>29</a:t>
            </a:r>
            <a:r>
              <a:rPr lang="ja-JP" altLang="en-US" sz="1200" dirty="0">
                <a:solidFill>
                  <a:schemeClr val="bg1"/>
                </a:solidFill>
              </a:rPr>
              <a:t>年度補正予算</a:t>
            </a:r>
            <a:r>
              <a:rPr lang="en-US" altLang="ja-JP" sz="1200" dirty="0">
                <a:solidFill>
                  <a:schemeClr val="bg1"/>
                </a:solidFill>
              </a:rPr>
              <a:t>300</a:t>
            </a:r>
            <a:r>
              <a:rPr lang="ja-JP" altLang="en-US" sz="1200" dirty="0">
                <a:solidFill>
                  <a:schemeClr val="bg1"/>
                </a:solidFill>
              </a:rPr>
              <a:t>億円）</a:t>
            </a:r>
            <a:endParaRPr kumimoji="1" lang="ja-JP" altLang="en-US" sz="1200" dirty="0">
              <a:solidFill>
                <a:schemeClr val="bg1"/>
              </a:solidFill>
            </a:endParaRPr>
          </a:p>
        </p:txBody>
      </p:sp>
      <p:sp>
        <p:nvSpPr>
          <p:cNvPr id="17" name="スライド番号プレースホルダー 1"/>
          <p:cNvSpPr>
            <a:spLocks noGrp="1"/>
          </p:cNvSpPr>
          <p:nvPr>
            <p:ph type="sldNum" sz="quarter" idx="12"/>
          </p:nvPr>
        </p:nvSpPr>
        <p:spPr>
          <a:xfrm>
            <a:off x="7610152" y="6520259"/>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schemeClr val="tx1"/>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84809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59280" y="476672"/>
          <a:ext cx="9651583" cy="5433054"/>
        </p:xfrm>
        <a:graphic>
          <a:graphicData uri="http://schemas.openxmlformats.org/drawingml/2006/table">
            <a:tbl>
              <a:tblPr/>
              <a:tblGrid>
                <a:gridCol w="2003159">
                  <a:extLst>
                    <a:ext uri="{9D8B030D-6E8A-4147-A177-3AD203B41FA5}">
                      <a16:colId xmlns:a16="http://schemas.microsoft.com/office/drawing/2014/main" val="20000"/>
                    </a:ext>
                  </a:extLst>
                </a:gridCol>
                <a:gridCol w="4474737">
                  <a:extLst>
                    <a:ext uri="{9D8B030D-6E8A-4147-A177-3AD203B41FA5}">
                      <a16:colId xmlns:a16="http://schemas.microsoft.com/office/drawing/2014/main" val="20001"/>
                    </a:ext>
                  </a:extLst>
                </a:gridCol>
                <a:gridCol w="3173687">
                  <a:extLst>
                    <a:ext uri="{9D8B030D-6E8A-4147-A177-3AD203B41FA5}">
                      <a16:colId xmlns:a16="http://schemas.microsoft.com/office/drawing/2014/main" val="20002"/>
                    </a:ext>
                  </a:extLst>
                </a:gridCol>
              </a:tblGrid>
              <a:tr h="468885">
                <a:tc grid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国庫補助の対象事業</a:t>
                      </a:r>
                    </a:p>
                  </a:txBody>
                  <a:tcPr marL="9313" marR="9313" marT="9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81475">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年度以前</a:t>
                      </a:r>
                    </a:p>
                  </a:txBody>
                  <a:tcPr marL="9313" marR="9313" marT="9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年度～平成</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（当初、平成</a:t>
                      </a:r>
                      <a:r>
                        <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28</a:t>
                      </a:r>
                      <a:r>
                        <a:rPr lang="ja-JP" altLang="en-US"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年度までの期限とされていたが、</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年度まで延長</a:t>
                      </a:r>
                      <a:r>
                        <a:rPr lang="ja-JP" altLang="en-US"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注）</a:t>
                      </a:r>
                      <a:r>
                        <a:rPr lang="ja-JP" altLang="en-US"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endParaRPr>
                    </a:p>
                  </a:txBody>
                  <a:tcPr marL="9313" marR="9313" marT="9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平成</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年度以降</a:t>
                      </a:r>
                    </a:p>
                  </a:txBody>
                  <a:tcPr marL="9313" marR="9313" marT="9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182694">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全ての簡易水道</a:t>
                      </a:r>
                      <a:b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（市町村営に限る）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313" marR="9313" marT="9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313" marR="9313" marT="93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4" name="正方形/長方形 3"/>
          <p:cNvSpPr/>
          <p:nvPr/>
        </p:nvSpPr>
        <p:spPr>
          <a:xfrm>
            <a:off x="0" y="0"/>
            <a:ext cx="9906000" cy="43204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平成</a:t>
            </a:r>
            <a:r>
              <a:rPr lang="en-US" altLang="ja-JP" sz="2400" dirty="0"/>
              <a:t>19</a:t>
            </a:r>
            <a:r>
              <a:rPr lang="ja-JP" altLang="en-US" sz="2400" dirty="0"/>
              <a:t>年度に実施した簡易水道に対する補助制度の見直し概要</a:t>
            </a:r>
            <a:endParaRPr kumimoji="1" lang="ja-JP" altLang="en-US" sz="2400" dirty="0"/>
          </a:p>
        </p:txBody>
      </p:sp>
      <p:sp>
        <p:nvSpPr>
          <p:cNvPr id="13" name="右矢印 12"/>
          <p:cNvSpPr/>
          <p:nvPr/>
        </p:nvSpPr>
        <p:spPr>
          <a:xfrm>
            <a:off x="2180903" y="2708920"/>
            <a:ext cx="4063838" cy="1930229"/>
          </a:xfrm>
          <a:prstGeom prst="rightArrow">
            <a:avLst>
              <a:gd name="adj1" fmla="val 55457"/>
              <a:gd name="adj2" fmla="val 36778"/>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marL="177800" indent="-177800"/>
            <a:r>
              <a:rPr lang="ja-JP" altLang="en-US" sz="1600" dirty="0"/>
              <a:t>①平成</a:t>
            </a:r>
            <a:r>
              <a:rPr lang="en-US" altLang="ja-JP" sz="1600" dirty="0"/>
              <a:t>21</a:t>
            </a:r>
            <a:r>
              <a:rPr lang="ja-JP" altLang="en-US" sz="1600" dirty="0"/>
              <a:t>年度までに統合した事業又は統合計画を示した事業</a:t>
            </a:r>
          </a:p>
        </p:txBody>
      </p:sp>
      <p:cxnSp>
        <p:nvCxnSpPr>
          <p:cNvPr id="15" name="直線コネクタ 14"/>
          <p:cNvCxnSpPr/>
          <p:nvPr/>
        </p:nvCxnSpPr>
        <p:spPr>
          <a:xfrm>
            <a:off x="6537176" y="1747266"/>
            <a:ext cx="19554" cy="4154378"/>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9" name="右矢印 18"/>
          <p:cNvSpPr/>
          <p:nvPr/>
        </p:nvSpPr>
        <p:spPr>
          <a:xfrm>
            <a:off x="2180903" y="5006536"/>
            <a:ext cx="7459107" cy="842142"/>
          </a:xfrm>
          <a:prstGeom prst="rightArrow">
            <a:avLst>
              <a:gd name="adj1" fmla="val 75102"/>
              <a:gd name="adj2" fmla="val 50000"/>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t>②統合後の上水道の経営を圧迫する恐れのある旧簡易水道の整備事業</a:t>
            </a:r>
            <a:endParaRPr lang="en-US" altLang="ja-JP" sz="1600" dirty="0"/>
          </a:p>
        </p:txBody>
      </p:sp>
      <p:sp>
        <p:nvSpPr>
          <p:cNvPr id="22" name="テキスト ボックス 21"/>
          <p:cNvSpPr txBox="1"/>
          <p:nvPr/>
        </p:nvSpPr>
        <p:spPr>
          <a:xfrm>
            <a:off x="41278" y="6093296"/>
            <a:ext cx="9757090" cy="523220"/>
          </a:xfrm>
          <a:prstGeom prst="rect">
            <a:avLst/>
          </a:prstGeom>
          <a:noFill/>
        </p:spPr>
        <p:txBody>
          <a:bodyPr wrap="square" rtlCol="0">
            <a:spAutoFit/>
          </a:bodyPr>
          <a:lstStyle/>
          <a:p>
            <a:pPr marL="266700" indent="-266700"/>
            <a:r>
              <a:rPr kumimoji="1" lang="ja-JP" altLang="en-US" sz="1400" dirty="0">
                <a:latin typeface="ＭＳ Ｐ明朝" panose="02020600040205080304" pitchFamily="18" charset="-128"/>
                <a:ea typeface="ＭＳ Ｐ明朝" panose="02020600040205080304" pitchFamily="18" charset="-128"/>
              </a:rPr>
              <a:t>注）　自然災害</a:t>
            </a:r>
            <a:r>
              <a:rPr lang="ja-JP" altLang="en-US" sz="1400" dirty="0">
                <a:latin typeface="ＭＳ Ｐ明朝" panose="02020600040205080304" pitchFamily="18" charset="-128"/>
                <a:ea typeface="ＭＳ Ｐ明朝" panose="02020600040205080304" pitchFamily="18" charset="-128"/>
              </a:rPr>
              <a:t>や近年国庫補助額が要望額に満たなかったことなどにより、平成</a:t>
            </a:r>
            <a:r>
              <a:rPr lang="en-US" altLang="ja-JP" sz="1400" dirty="0">
                <a:latin typeface="ＭＳ Ｐ明朝" panose="02020600040205080304" pitchFamily="18" charset="-128"/>
                <a:ea typeface="ＭＳ Ｐ明朝" panose="02020600040205080304" pitchFamily="18" charset="-128"/>
              </a:rPr>
              <a:t>28</a:t>
            </a:r>
            <a:r>
              <a:rPr lang="ja-JP" altLang="en-US" sz="1400" dirty="0">
                <a:latin typeface="ＭＳ Ｐ明朝" panose="02020600040205080304" pitchFamily="18" charset="-128"/>
                <a:ea typeface="ＭＳ Ｐ明朝" panose="02020600040205080304" pitchFamily="18" charset="-128"/>
              </a:rPr>
              <a:t>年度までの簡易水道事業の統合の完了に困難が生じたため、</a:t>
            </a:r>
            <a:r>
              <a:rPr lang="en-US" altLang="ja-JP" sz="1400" dirty="0">
                <a:latin typeface="ＭＳ Ｐ明朝" panose="02020600040205080304" pitchFamily="18" charset="-128"/>
                <a:ea typeface="ＭＳ Ｐ明朝" panose="02020600040205080304" pitchFamily="18" charset="-128"/>
              </a:rPr>
              <a:t>3</a:t>
            </a:r>
            <a:r>
              <a:rPr lang="ja-JP" altLang="en-US" sz="1400" dirty="0">
                <a:latin typeface="ＭＳ Ｐ明朝" panose="02020600040205080304" pitchFamily="18" charset="-128"/>
                <a:ea typeface="ＭＳ Ｐ明朝" panose="02020600040205080304" pitchFamily="18" charset="-128"/>
              </a:rPr>
              <a:t>年間延長。</a:t>
            </a:r>
          </a:p>
        </p:txBody>
      </p:sp>
      <p:sp>
        <p:nvSpPr>
          <p:cNvPr id="17" name="右矢印 16"/>
          <p:cNvSpPr/>
          <p:nvPr/>
        </p:nvSpPr>
        <p:spPr>
          <a:xfrm>
            <a:off x="2180903" y="1755561"/>
            <a:ext cx="7477794" cy="864095"/>
          </a:xfrm>
          <a:prstGeom prst="rightArrow">
            <a:avLst>
              <a:gd name="adj1" fmla="val 75102"/>
              <a:gd name="adj2" fmla="val 50000"/>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7800" indent="-177800"/>
            <a:r>
              <a:rPr lang="ja-JP" altLang="en-US" sz="1600" dirty="0"/>
              <a:t>③近隣に他の水道事業がないなど、統合が困難な簡易水道事業のうち、</a:t>
            </a:r>
            <a:br>
              <a:rPr lang="en-US" altLang="ja-JP" sz="1600" dirty="0"/>
            </a:br>
            <a:r>
              <a:rPr lang="ja-JP" altLang="en-US" sz="1600" dirty="0"/>
              <a:t> 一定の経営条件に該当する事業</a:t>
            </a:r>
            <a:endParaRPr lang="en-US" altLang="ja-JP" sz="1600" dirty="0"/>
          </a:p>
        </p:txBody>
      </p:sp>
      <p:sp>
        <p:nvSpPr>
          <p:cNvPr id="28" name="曲折矢印 27"/>
          <p:cNvSpPr/>
          <p:nvPr/>
        </p:nvSpPr>
        <p:spPr>
          <a:xfrm rot="5400000">
            <a:off x="6736117" y="3953703"/>
            <a:ext cx="771979" cy="1333690"/>
          </a:xfrm>
          <a:prstGeom prst="bentArrow">
            <a:avLst>
              <a:gd name="adj1" fmla="val 44994"/>
              <a:gd name="adj2" fmla="val 44900"/>
              <a:gd name="adj3" fmla="val 21748"/>
              <a:gd name="adj4" fmla="val 30543"/>
            </a:avLst>
          </a:prstGeom>
          <a:ln>
            <a:solidFill>
              <a:schemeClr val="accent1">
                <a:lumMod val="75000"/>
              </a:schemeClr>
            </a:solidFill>
            <a:prstDash val="solid"/>
          </a:ln>
          <a:scene3d>
            <a:camera prst="perspectiveFront"/>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endParaRPr kumimoji="1" lang="ja-JP" altLang="en-US" dirty="0">
              <a:solidFill>
                <a:schemeClr val="tx1"/>
              </a:solidFill>
            </a:endParaRPr>
          </a:p>
        </p:txBody>
      </p:sp>
      <p:sp>
        <p:nvSpPr>
          <p:cNvPr id="2" name="テキスト ボックス 1"/>
          <p:cNvSpPr txBox="1"/>
          <p:nvPr/>
        </p:nvSpPr>
        <p:spPr>
          <a:xfrm>
            <a:off x="5823585" y="2708920"/>
            <a:ext cx="553998" cy="841344"/>
          </a:xfrm>
          <a:prstGeom prst="rect">
            <a:avLst/>
          </a:prstGeom>
        </p:spPr>
        <p:style>
          <a:lnRef idx="2">
            <a:schemeClr val="dk1"/>
          </a:lnRef>
          <a:fillRef idx="1">
            <a:schemeClr val="lt1"/>
          </a:fillRef>
          <a:effectRef idx="0">
            <a:schemeClr val="dk1"/>
          </a:effectRef>
          <a:fontRef idx="minor">
            <a:schemeClr val="dk1"/>
          </a:fontRef>
        </p:style>
        <p:txBody>
          <a:bodyPr vert="eaVert" wrap="square" rtlCol="0">
            <a:spAutoFit/>
          </a:bodyPr>
          <a:lstStyle/>
          <a:p>
            <a:pPr algn="ctr"/>
            <a:r>
              <a:rPr kumimoji="1" lang="ja-JP" altLang="en-US" sz="1200" dirty="0"/>
              <a:t>統合後</a:t>
            </a:r>
            <a:br>
              <a:rPr lang="en-US" altLang="ja-JP" sz="1200" dirty="0"/>
            </a:br>
            <a:r>
              <a:rPr kumimoji="1" lang="ja-JP" altLang="en-US" sz="1200" dirty="0"/>
              <a:t>簡水</a:t>
            </a:r>
          </a:p>
        </p:txBody>
      </p:sp>
      <p:sp>
        <p:nvSpPr>
          <p:cNvPr id="23" name="テキスト ボックス 22"/>
          <p:cNvSpPr txBox="1"/>
          <p:nvPr/>
        </p:nvSpPr>
        <p:spPr>
          <a:xfrm>
            <a:off x="5845651" y="3694281"/>
            <a:ext cx="553998" cy="944868"/>
          </a:xfrm>
          <a:prstGeom prst="rect">
            <a:avLst/>
          </a:prstGeom>
        </p:spPr>
        <p:style>
          <a:lnRef idx="2">
            <a:schemeClr val="dk1"/>
          </a:lnRef>
          <a:fillRef idx="1">
            <a:schemeClr val="lt1"/>
          </a:fillRef>
          <a:effectRef idx="0">
            <a:schemeClr val="dk1"/>
          </a:effectRef>
          <a:fontRef idx="minor">
            <a:schemeClr val="dk1"/>
          </a:fontRef>
        </p:style>
        <p:txBody>
          <a:bodyPr vert="eaVert" wrap="square" rtlCol="0">
            <a:spAutoFit/>
          </a:bodyPr>
          <a:lstStyle/>
          <a:p>
            <a:pPr algn="ctr"/>
            <a:r>
              <a:rPr kumimoji="1" lang="ja-JP" altLang="en-US" sz="1200" dirty="0"/>
              <a:t>統合後</a:t>
            </a:r>
            <a:endParaRPr kumimoji="1" lang="en-US" altLang="ja-JP" sz="1200" dirty="0"/>
          </a:p>
          <a:p>
            <a:pPr algn="ctr"/>
            <a:r>
              <a:rPr lang="ja-JP" altLang="en-US" sz="1200" dirty="0"/>
              <a:t>上</a:t>
            </a:r>
            <a:r>
              <a:rPr kumimoji="1" lang="ja-JP" altLang="en-US" sz="1200" dirty="0"/>
              <a:t>水</a:t>
            </a:r>
          </a:p>
        </p:txBody>
      </p:sp>
      <p:sp>
        <p:nvSpPr>
          <p:cNvPr id="26" name="右矢印 25"/>
          <p:cNvSpPr/>
          <p:nvPr/>
        </p:nvSpPr>
        <p:spPr>
          <a:xfrm>
            <a:off x="6432690" y="3622272"/>
            <a:ext cx="3207320" cy="612282"/>
          </a:xfrm>
          <a:prstGeom prst="rightArrow">
            <a:avLst>
              <a:gd name="adj1" fmla="val 75102"/>
              <a:gd name="adj2" fmla="val 50000"/>
            </a:avLst>
          </a:prstGeom>
          <a:ln>
            <a:solidFill>
              <a:schemeClr val="tx2"/>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t>④上水道の補助制度の対象事業</a:t>
            </a:r>
          </a:p>
        </p:txBody>
      </p:sp>
      <p:sp>
        <p:nvSpPr>
          <p:cNvPr id="18" name="曲折矢印 17"/>
          <p:cNvSpPr/>
          <p:nvPr/>
        </p:nvSpPr>
        <p:spPr>
          <a:xfrm rot="5400000" flipH="1">
            <a:off x="6736011" y="2263414"/>
            <a:ext cx="789445" cy="1384605"/>
          </a:xfrm>
          <a:prstGeom prst="bentArrow">
            <a:avLst>
              <a:gd name="adj1" fmla="val 44994"/>
              <a:gd name="adj2" fmla="val 44900"/>
              <a:gd name="adj3" fmla="val 21748"/>
              <a:gd name="adj4" fmla="val 30543"/>
            </a:avLst>
          </a:prstGeom>
          <a:ln>
            <a:solidFill>
              <a:schemeClr val="accent1">
                <a:lumMod val="75000"/>
              </a:schemeClr>
            </a:solidFill>
            <a:prstDash val="solid"/>
          </a:ln>
          <a:scene3d>
            <a:camera prst="perspectiveFront"/>
            <a:lightRig rig="threePt" dir="t"/>
          </a:scene3d>
          <a:sp3d/>
        </p:spPr>
        <p:style>
          <a:lnRef idx="2">
            <a:schemeClr val="accent6"/>
          </a:lnRef>
          <a:fillRef idx="1">
            <a:schemeClr val="lt1"/>
          </a:fillRef>
          <a:effectRef idx="0">
            <a:schemeClr val="accent6"/>
          </a:effectRef>
          <a:fontRef idx="minor">
            <a:schemeClr val="dk1"/>
          </a:fontRef>
        </p:style>
        <p:txBody>
          <a:bodyPr rtlCol="0" anchor="ctr">
            <a:flatTx/>
          </a:bodyPr>
          <a:lstStyle/>
          <a:p>
            <a:pPr algn="ctr"/>
            <a:endParaRPr kumimoji="1" lang="ja-JP" altLang="en-US" dirty="0">
              <a:solidFill>
                <a:schemeClr val="tx1"/>
              </a:solidFill>
            </a:endParaRPr>
          </a:p>
        </p:txBody>
      </p:sp>
      <p:sp>
        <p:nvSpPr>
          <p:cNvPr id="14"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r>
              <a:rPr lang="en-US" altLang="ja-JP"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52</a:t>
            </a:r>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34018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rrowheads="1"/>
          </p:cNvSpPr>
          <p:nvPr/>
        </p:nvSpPr>
        <p:spPr bwMode="auto">
          <a:xfrm>
            <a:off x="7113241" y="6606473"/>
            <a:ext cx="25202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ja-JP" altLang="en-US" sz="1200" dirty="0">
                <a:solidFill>
                  <a:prstClr val="black"/>
                </a:solidFill>
                <a:latin typeface="+mn-ea"/>
                <a:ea typeface="+mn-ea"/>
              </a:rPr>
              <a:t>出典</a:t>
            </a:r>
            <a:r>
              <a:rPr lang="ja-JP" altLang="en-US" sz="1200" dirty="0">
                <a:solidFill>
                  <a:prstClr val="black"/>
                </a:solidFill>
                <a:latin typeface="+mn-ea"/>
              </a:rPr>
              <a:t>：平成</a:t>
            </a:r>
            <a:r>
              <a:rPr lang="en-US" altLang="ja-JP" sz="1200" dirty="0">
                <a:solidFill>
                  <a:prstClr val="black"/>
                </a:solidFill>
                <a:latin typeface="+mn-ea"/>
              </a:rPr>
              <a:t>28</a:t>
            </a:r>
            <a:r>
              <a:rPr lang="ja-JP" altLang="en-US" sz="1200" dirty="0">
                <a:solidFill>
                  <a:prstClr val="black"/>
                </a:solidFill>
                <a:latin typeface="+mn-ea"/>
              </a:rPr>
              <a:t>年度</a:t>
            </a:r>
            <a:r>
              <a:rPr lang="ja-JP" altLang="en-US" sz="1200" dirty="0">
                <a:solidFill>
                  <a:prstClr val="black"/>
                </a:solidFill>
                <a:latin typeface="+mn-ea"/>
                <a:ea typeface="+mn-ea"/>
              </a:rPr>
              <a:t>水道統計（</a:t>
            </a:r>
            <a:r>
              <a:rPr lang="ja-JP" altLang="en-US" sz="1200" dirty="0">
                <a:solidFill>
                  <a:prstClr val="black"/>
                </a:solidFill>
                <a:latin typeface="+mn-ea"/>
              </a:rPr>
              <a:t>速報値</a:t>
            </a:r>
            <a:r>
              <a:rPr lang="ja-JP" altLang="en-US" sz="1200" dirty="0">
                <a:solidFill>
                  <a:prstClr val="black"/>
                </a:solidFill>
                <a:latin typeface="+mn-ea"/>
                <a:ea typeface="+mn-ea"/>
              </a:rPr>
              <a:t>）</a:t>
            </a:r>
          </a:p>
        </p:txBody>
      </p:sp>
      <p:graphicFrame>
        <p:nvGraphicFramePr>
          <p:cNvPr id="5" name="グラフ 4"/>
          <p:cNvGraphicFramePr>
            <a:graphicFrameLocks/>
          </p:cNvGraphicFramePr>
          <p:nvPr>
            <p:extLst/>
          </p:nvPr>
        </p:nvGraphicFramePr>
        <p:xfrm>
          <a:off x="-220196" y="624114"/>
          <a:ext cx="10126196" cy="5791384"/>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p:cNvSpPr txBox="1">
            <a:spLocks/>
          </p:cNvSpPr>
          <p:nvPr/>
        </p:nvSpPr>
        <p:spPr>
          <a:xfrm>
            <a:off x="0" y="-27384"/>
            <a:ext cx="9906000" cy="648000"/>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ja-JP"/>
            </a:defPPr>
            <a:lvl1pPr algn="ctr">
              <a:defRPr sz="3200">
                <a:solidFill>
                  <a:prstClr val="black"/>
                </a:solidFill>
                <a:latin typeface="ＭＳ Ｐゴシック"/>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都道府県別の管路経年化率（平成</a:t>
            </a:r>
            <a:r>
              <a:rPr lang="en-US" altLang="ja-JP" dirty="0"/>
              <a:t>28</a:t>
            </a:r>
            <a:r>
              <a:rPr lang="ja-JP" altLang="en-US" dirty="0"/>
              <a:t>年度末）</a:t>
            </a:r>
          </a:p>
        </p:txBody>
      </p:sp>
      <p:sp>
        <p:nvSpPr>
          <p:cNvPr id="7"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7</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422929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880" y="432614"/>
            <a:ext cx="1478736" cy="251553"/>
          </a:xfrm>
          <a:prstGeom prst="rect">
            <a:avLst/>
          </a:prstGeom>
          <a:solidFill>
            <a:schemeClr val="tx2">
              <a:lumMod val="40000"/>
              <a:lumOff val="60000"/>
            </a:schemeClr>
          </a:solidFill>
          <a:ln>
            <a:solidFill>
              <a:schemeClr val="tx1"/>
            </a:solidFill>
          </a:ln>
        </p:spPr>
        <p:txBody>
          <a:bodyPr wrap="square" tIns="17880" bIns="17880" rtlCol="0">
            <a:spAutoFit/>
          </a:bodyPr>
          <a:lstStyle/>
          <a:p>
            <a:r>
              <a:rPr lang="ja-JP" altLang="en-US" sz="1400" b="1" dirty="0">
                <a:latin typeface="+mn-ea"/>
              </a:rPr>
              <a:t>更新の必要性</a:t>
            </a:r>
          </a:p>
        </p:txBody>
      </p:sp>
      <p:sp>
        <p:nvSpPr>
          <p:cNvPr id="2" name="タイトル 1"/>
          <p:cNvSpPr>
            <a:spLocks noGrp="1"/>
          </p:cNvSpPr>
          <p:nvPr>
            <p:ph type="ctrTitle"/>
          </p:nvPr>
        </p:nvSpPr>
        <p:spPr>
          <a:xfrm>
            <a:off x="17880" y="49477"/>
            <a:ext cx="9869570" cy="363731"/>
          </a:xfrm>
          <a:solidFill>
            <a:schemeClr val="accent1">
              <a:lumMod val="60000"/>
              <a:lumOff val="40000"/>
            </a:schemeClr>
          </a:solidFill>
          <a:ln w="12700">
            <a:solidFill>
              <a:schemeClr val="tx1"/>
            </a:solidFill>
          </a:ln>
        </p:spPr>
        <p:txBody>
          <a:bodyPr vert="horz" wrap="none" lIns="91440" tIns="0" rIns="91440" bIns="0" rtlCol="0" anchor="ctr">
            <a:noAutofit/>
          </a:bodyPr>
          <a:lstStyle/>
          <a:p>
            <a:r>
              <a:rPr lang="ja-JP" altLang="en-US" sz="2000" spc="596" dirty="0">
                <a:latin typeface="+mn-ea"/>
                <a:ea typeface="+mn-ea"/>
              </a:rPr>
              <a:t>水道管路の適正な更新に向けた取組</a:t>
            </a:r>
          </a:p>
        </p:txBody>
      </p:sp>
      <p:sp>
        <p:nvSpPr>
          <p:cNvPr id="9" name="テキスト ボックス 8"/>
          <p:cNvSpPr txBox="1"/>
          <p:nvPr/>
        </p:nvSpPr>
        <p:spPr>
          <a:xfrm>
            <a:off x="17880" y="703572"/>
            <a:ext cx="9869570" cy="1698002"/>
          </a:xfrm>
          <a:prstGeom prst="rect">
            <a:avLst/>
          </a:prstGeom>
          <a:noFill/>
          <a:ln>
            <a:solidFill>
              <a:schemeClr val="tx1"/>
            </a:solidFill>
          </a:ln>
        </p:spPr>
        <p:txBody>
          <a:bodyPr wrap="square" lIns="107278" tIns="108000" rIns="107278" bIns="108000" rtlCol="0">
            <a:spAutoFit/>
          </a:bodyPr>
          <a:lstStyle/>
          <a:p>
            <a:pPr marL="160915" indent="-107276" algn="just">
              <a:lnSpc>
                <a:spcPts val="1391"/>
              </a:lnSpc>
              <a:spcBef>
                <a:spcPts val="596"/>
              </a:spcBef>
              <a:buFont typeface="Wingdings" panose="05000000000000000000" pitchFamily="2" charset="2"/>
              <a:buChar char="l"/>
            </a:pPr>
            <a:r>
              <a:rPr lang="ja-JP" altLang="en-US" sz="1600" dirty="0">
                <a:latin typeface="+mn-ea"/>
              </a:rPr>
              <a:t>全管路延長に占める法定耐用年数</a:t>
            </a:r>
            <a:r>
              <a:rPr lang="en-US" altLang="ja-JP" sz="1600" baseline="30000" dirty="0">
                <a:latin typeface="+mn-ea"/>
              </a:rPr>
              <a:t>※</a:t>
            </a:r>
            <a:r>
              <a:rPr lang="ja-JP" altLang="en-US" sz="1600" dirty="0">
                <a:latin typeface="+mn-ea"/>
              </a:rPr>
              <a:t>（</a:t>
            </a:r>
            <a:r>
              <a:rPr lang="en-US" altLang="ja-JP" sz="1600" dirty="0">
                <a:latin typeface="+mn-ea"/>
              </a:rPr>
              <a:t>40</a:t>
            </a:r>
            <a:r>
              <a:rPr lang="ja-JP" altLang="en-US" sz="1600" dirty="0">
                <a:latin typeface="+mn-ea"/>
              </a:rPr>
              <a:t>年）を超えた延長の割合は、</a:t>
            </a:r>
            <a:r>
              <a:rPr lang="ja-JP" altLang="en-US" sz="1600" b="1" dirty="0">
                <a:solidFill>
                  <a:srgbClr val="FF0000"/>
                </a:solidFill>
                <a:latin typeface="+mn-ea"/>
              </a:rPr>
              <a:t>平成</a:t>
            </a:r>
            <a:r>
              <a:rPr lang="en-US" altLang="ja-JP" sz="1600" b="1" dirty="0">
                <a:solidFill>
                  <a:srgbClr val="FF0000"/>
                </a:solidFill>
                <a:latin typeface="+mn-ea"/>
              </a:rPr>
              <a:t>28</a:t>
            </a:r>
            <a:r>
              <a:rPr lang="ja-JP" altLang="en-US" sz="1600" b="1" dirty="0">
                <a:solidFill>
                  <a:srgbClr val="FF0000"/>
                </a:solidFill>
                <a:latin typeface="+mn-ea"/>
              </a:rPr>
              <a:t>年度には</a:t>
            </a:r>
            <a:r>
              <a:rPr lang="en-US" altLang="ja-JP" sz="1600" b="1" dirty="0">
                <a:solidFill>
                  <a:srgbClr val="FF0000"/>
                </a:solidFill>
                <a:latin typeface="+mn-ea"/>
              </a:rPr>
              <a:t>14.8%</a:t>
            </a:r>
            <a:r>
              <a:rPr lang="ja-JP" altLang="en-US" sz="1600" dirty="0">
                <a:latin typeface="+mn-ea"/>
              </a:rPr>
              <a:t>となっている。</a:t>
            </a:r>
            <a:endParaRPr lang="en-US" altLang="ja-JP" sz="1600" dirty="0">
              <a:latin typeface="+mn-ea"/>
            </a:endParaRPr>
          </a:p>
          <a:p>
            <a:pPr marL="214553" indent="-143035" algn="just">
              <a:spcBef>
                <a:spcPts val="298"/>
              </a:spcBef>
            </a:pPr>
            <a:r>
              <a:rPr lang="en-US" altLang="ja-JP" sz="1600" dirty="0">
                <a:latin typeface="+mn-ea"/>
              </a:rPr>
              <a:t>※ </a:t>
            </a:r>
            <a:r>
              <a:rPr lang="ja-JP" altLang="en-US" sz="1600" dirty="0">
                <a:latin typeface="+mn-ea"/>
              </a:rPr>
              <a:t>減価償却費を計算する上での基準年数</a:t>
            </a:r>
            <a:endParaRPr lang="en-US" altLang="ja-JP" sz="1600" dirty="0">
              <a:latin typeface="+mn-ea"/>
            </a:endParaRPr>
          </a:p>
          <a:p>
            <a:pPr marL="214553" indent="-143035" algn="just"/>
            <a:r>
              <a:rPr lang="ja-JP" altLang="en-US" sz="1600" dirty="0">
                <a:latin typeface="+mn-ea"/>
              </a:rPr>
              <a:t>　　（計画的に更新を実施している水道事業者の実績の平均では</a:t>
            </a:r>
            <a:r>
              <a:rPr lang="en-US" altLang="ja-JP" sz="1600" dirty="0">
                <a:latin typeface="+mn-ea"/>
              </a:rPr>
              <a:t>56</a:t>
            </a:r>
            <a:r>
              <a:rPr lang="ja-JP" altLang="en-US" sz="1600" dirty="0">
                <a:latin typeface="+mn-ea"/>
              </a:rPr>
              <a:t>年）</a:t>
            </a:r>
            <a:endParaRPr lang="en-US" altLang="ja-JP" sz="1600" dirty="0">
              <a:latin typeface="+mn-ea"/>
            </a:endParaRPr>
          </a:p>
          <a:p>
            <a:pPr marL="160915" indent="-107276" algn="just">
              <a:lnSpc>
                <a:spcPts val="1391"/>
              </a:lnSpc>
              <a:spcBef>
                <a:spcPts val="596"/>
              </a:spcBef>
              <a:buFont typeface="Wingdings" panose="05000000000000000000" pitchFamily="2" charset="2"/>
              <a:buChar char="l"/>
            </a:pPr>
            <a:r>
              <a:rPr lang="ja-JP" altLang="en-US" sz="1600" dirty="0">
                <a:latin typeface="+mn-ea"/>
              </a:rPr>
              <a:t>現状の年間更新実績は、更新延長</a:t>
            </a:r>
            <a:r>
              <a:rPr lang="en-US" altLang="ja-JP" sz="1600" dirty="0">
                <a:latin typeface="+mn-ea"/>
              </a:rPr>
              <a:t>5,057km</a:t>
            </a:r>
            <a:r>
              <a:rPr lang="ja-JP" altLang="en-US" sz="1600" dirty="0" err="1">
                <a:latin typeface="+mn-ea"/>
              </a:rPr>
              <a:t>、</a:t>
            </a:r>
            <a:r>
              <a:rPr lang="ja-JP" altLang="en-US" sz="1600" b="1" dirty="0">
                <a:solidFill>
                  <a:srgbClr val="FF0000"/>
                </a:solidFill>
                <a:latin typeface="+mn-ea"/>
              </a:rPr>
              <a:t>更新率</a:t>
            </a:r>
            <a:r>
              <a:rPr lang="en-US" altLang="ja-JP" sz="1600" b="1" dirty="0">
                <a:solidFill>
                  <a:srgbClr val="FF0000"/>
                </a:solidFill>
                <a:latin typeface="+mn-ea"/>
              </a:rPr>
              <a:t>0.75%</a:t>
            </a:r>
            <a:r>
              <a:rPr lang="ja-JP" altLang="en-US" sz="1600" b="1" dirty="0">
                <a:solidFill>
                  <a:srgbClr val="FF0000"/>
                </a:solidFill>
                <a:latin typeface="+mn-ea"/>
              </a:rPr>
              <a:t>（</a:t>
            </a:r>
            <a:r>
              <a:rPr lang="en-US" altLang="ja-JP" sz="1600" b="1" dirty="0">
                <a:solidFill>
                  <a:srgbClr val="FF0000"/>
                </a:solidFill>
                <a:latin typeface="+mn-ea"/>
              </a:rPr>
              <a:t>H28</a:t>
            </a:r>
            <a:r>
              <a:rPr lang="ja-JP" altLang="en-US" sz="1600" b="1" dirty="0">
                <a:solidFill>
                  <a:srgbClr val="FF0000"/>
                </a:solidFill>
                <a:latin typeface="+mn-ea"/>
              </a:rPr>
              <a:t>年度）</a:t>
            </a:r>
            <a:r>
              <a:rPr lang="ja-JP" altLang="en-US" sz="1600" dirty="0">
                <a:latin typeface="+mn-ea"/>
              </a:rPr>
              <a:t>となっている。</a:t>
            </a:r>
            <a:endParaRPr lang="en-US" altLang="ja-JP" sz="1600" dirty="0">
              <a:latin typeface="+mn-ea"/>
            </a:endParaRPr>
          </a:p>
          <a:p>
            <a:pPr marL="160915" indent="-107276">
              <a:lnSpc>
                <a:spcPts val="1391"/>
              </a:lnSpc>
              <a:spcBef>
                <a:spcPts val="596"/>
              </a:spcBef>
              <a:buFont typeface="Wingdings" panose="05000000000000000000" pitchFamily="2" charset="2"/>
              <a:buChar char="l"/>
            </a:pPr>
            <a:r>
              <a:rPr lang="ja-JP" altLang="en-US" sz="1600" b="1" dirty="0">
                <a:latin typeface="+mn-ea"/>
              </a:rPr>
              <a:t> </a:t>
            </a:r>
            <a:r>
              <a:rPr lang="ja-JP" altLang="en-US" sz="1600" b="1" dirty="0">
                <a:solidFill>
                  <a:srgbClr val="FF0000"/>
                </a:solidFill>
                <a:latin typeface="+mn-ea"/>
              </a:rPr>
              <a:t>今後</a:t>
            </a:r>
            <a:r>
              <a:rPr lang="en-US" altLang="ja-JP" sz="1600" b="1" dirty="0">
                <a:solidFill>
                  <a:srgbClr val="FF0000"/>
                </a:solidFill>
                <a:latin typeface="+mn-ea"/>
              </a:rPr>
              <a:t>20</a:t>
            </a:r>
            <a:r>
              <a:rPr lang="ja-JP" altLang="en-US" sz="1600" b="1" dirty="0">
                <a:solidFill>
                  <a:srgbClr val="FF0000"/>
                </a:solidFill>
                <a:latin typeface="+mn-ea"/>
              </a:rPr>
              <a:t>年間で更新が必要な管路</a:t>
            </a:r>
            <a:r>
              <a:rPr lang="ja-JP" altLang="en-US" sz="1600" dirty="0">
                <a:latin typeface="+mn-ea"/>
              </a:rPr>
              <a:t>は、</a:t>
            </a:r>
            <a:r>
              <a:rPr lang="en-US" altLang="ja-JP" sz="1600" dirty="0">
                <a:latin typeface="+mn-ea"/>
              </a:rPr>
              <a:t>1980</a:t>
            </a:r>
            <a:r>
              <a:rPr lang="ja-JP" altLang="en-US" sz="1600" dirty="0">
                <a:latin typeface="+mn-ea"/>
              </a:rPr>
              <a:t>年以前に整備された</a:t>
            </a:r>
            <a:r>
              <a:rPr lang="en-US" altLang="ja-JP" sz="1600" dirty="0">
                <a:latin typeface="+mn-ea"/>
              </a:rPr>
              <a:t>153,700km</a:t>
            </a:r>
            <a:r>
              <a:rPr lang="ja-JP" altLang="en-US" sz="1600" dirty="0" err="1">
                <a:latin typeface="+mn-ea"/>
              </a:rPr>
              <a:t>、</a:t>
            </a:r>
            <a:r>
              <a:rPr lang="ja-JP" altLang="en-US" sz="1600" dirty="0">
                <a:latin typeface="+mn-ea"/>
              </a:rPr>
              <a:t>全体の</a:t>
            </a:r>
            <a:r>
              <a:rPr lang="en-US" altLang="ja-JP" sz="1600" dirty="0">
                <a:latin typeface="+mn-ea"/>
              </a:rPr>
              <a:t>23%</a:t>
            </a:r>
            <a:r>
              <a:rPr lang="ja-JP" altLang="en-US" sz="1600" dirty="0">
                <a:latin typeface="+mn-ea"/>
              </a:rPr>
              <a:t>程度と予測され、これら</a:t>
            </a:r>
            <a:endParaRPr lang="en-US" altLang="ja-JP" sz="1600" dirty="0">
              <a:latin typeface="+mn-ea"/>
            </a:endParaRPr>
          </a:p>
          <a:p>
            <a:pPr marL="53639">
              <a:lnSpc>
                <a:spcPts val="1391"/>
              </a:lnSpc>
              <a:spcBef>
                <a:spcPts val="596"/>
              </a:spcBef>
            </a:pPr>
            <a:r>
              <a:rPr lang="ja-JP" altLang="en-US" sz="1600" dirty="0">
                <a:latin typeface="+mn-ea"/>
              </a:rPr>
              <a:t>　を平均的に更新するには、</a:t>
            </a:r>
            <a:r>
              <a:rPr lang="en-US" altLang="ja-JP" sz="1600" b="1" dirty="0">
                <a:solidFill>
                  <a:srgbClr val="FF0000"/>
                </a:solidFill>
                <a:latin typeface="+mn-ea"/>
              </a:rPr>
              <a:t>1.14%</a:t>
            </a:r>
            <a:r>
              <a:rPr lang="ja-JP" altLang="en-US" sz="1600" b="1" dirty="0">
                <a:solidFill>
                  <a:srgbClr val="FF0000"/>
                </a:solidFill>
                <a:latin typeface="+mn-ea"/>
              </a:rPr>
              <a:t>程度の更新率が必要</a:t>
            </a:r>
            <a:r>
              <a:rPr lang="ja-JP" altLang="en-US" sz="1600" dirty="0">
                <a:latin typeface="+mn-ea"/>
              </a:rPr>
              <a:t>となる。</a:t>
            </a:r>
            <a:endParaRPr lang="en-US" altLang="ja-JP" sz="1600" dirty="0">
              <a:latin typeface="+mn-ea"/>
            </a:endParaRPr>
          </a:p>
        </p:txBody>
      </p:sp>
      <p:grpSp>
        <p:nvGrpSpPr>
          <p:cNvPr id="13" name="グループ化 12"/>
          <p:cNvGrpSpPr/>
          <p:nvPr/>
        </p:nvGrpSpPr>
        <p:grpSpPr>
          <a:xfrm>
            <a:off x="147528" y="2637818"/>
            <a:ext cx="5093504" cy="4103550"/>
            <a:chOff x="-2959751" y="3658891"/>
            <a:chExt cx="2704537" cy="1449081"/>
          </a:xfrm>
        </p:grpSpPr>
        <p:sp>
          <p:nvSpPr>
            <p:cNvPr id="11" name="テキスト ボックス 10"/>
            <p:cNvSpPr txBox="1"/>
            <p:nvPr/>
          </p:nvSpPr>
          <p:spPr>
            <a:xfrm>
              <a:off x="-2847214" y="3658891"/>
              <a:ext cx="2592000" cy="99699"/>
            </a:xfrm>
            <a:prstGeom prst="rect">
              <a:avLst/>
            </a:prstGeom>
            <a:noFill/>
            <a:ln>
              <a:noFill/>
            </a:ln>
          </p:spPr>
          <p:txBody>
            <a:bodyPr wrap="square" lIns="35759" tIns="17880" rIns="35759" bIns="17880" rtlCol="0">
              <a:spAutoFit/>
            </a:bodyPr>
            <a:lstStyle/>
            <a:p>
              <a:pPr algn="ctr"/>
              <a:r>
                <a:rPr lang="ja-JP" altLang="en-US" sz="1600" dirty="0">
                  <a:latin typeface="+mn-ea"/>
                </a:rPr>
                <a:t>図　法定耐用年数超過率の推移（水道統計より）</a:t>
              </a:r>
              <a:endParaRPr lang="en-US" altLang="ja-JP" sz="1600" dirty="0">
                <a:latin typeface="+mn-ea"/>
              </a:endParaRPr>
            </a:p>
          </p:txBody>
        </p:sp>
        <p:graphicFrame>
          <p:nvGraphicFramePr>
            <p:cNvPr id="33" name="グラフ 32"/>
            <p:cNvGraphicFramePr>
              <a:graphicFrameLocks/>
            </p:cNvGraphicFramePr>
            <p:nvPr>
              <p:extLst/>
            </p:nvPr>
          </p:nvGraphicFramePr>
          <p:xfrm>
            <a:off x="-2959751" y="3667972"/>
            <a:ext cx="2592000" cy="1440000"/>
          </p:xfrm>
          <a:graphic>
            <a:graphicData uri="http://schemas.openxmlformats.org/drawingml/2006/chart">
              <c:chart xmlns:c="http://schemas.openxmlformats.org/drawingml/2006/chart" xmlns:r="http://schemas.openxmlformats.org/officeDocument/2006/relationships" r:id="rId2"/>
            </a:graphicData>
          </a:graphic>
        </p:graphicFrame>
      </p:grpSp>
      <p:graphicFrame>
        <p:nvGraphicFramePr>
          <p:cNvPr id="3" name="表 2"/>
          <p:cNvGraphicFramePr>
            <a:graphicFrameLocks noGrp="1"/>
          </p:cNvGraphicFramePr>
          <p:nvPr>
            <p:extLst/>
          </p:nvPr>
        </p:nvGraphicFramePr>
        <p:xfrm>
          <a:off x="5079177" y="2996953"/>
          <a:ext cx="4482335" cy="3600398"/>
        </p:xfrm>
        <a:graphic>
          <a:graphicData uri="http://schemas.openxmlformats.org/drawingml/2006/table">
            <a:tbl>
              <a:tblPr firstRow="1" bandRow="1">
                <a:tableStyleId>{5940675A-B579-460E-94D1-54222C63F5DA}</a:tableStyleId>
              </a:tblPr>
              <a:tblGrid>
                <a:gridCol w="1723975">
                  <a:extLst>
                    <a:ext uri="{9D8B030D-6E8A-4147-A177-3AD203B41FA5}">
                      <a16:colId xmlns:a16="http://schemas.microsoft.com/office/drawing/2014/main" val="20000"/>
                    </a:ext>
                  </a:extLst>
                </a:gridCol>
                <a:gridCol w="1379180">
                  <a:extLst>
                    <a:ext uri="{9D8B030D-6E8A-4147-A177-3AD203B41FA5}">
                      <a16:colId xmlns:a16="http://schemas.microsoft.com/office/drawing/2014/main" val="20001"/>
                    </a:ext>
                  </a:extLst>
                </a:gridCol>
                <a:gridCol w="1379180">
                  <a:extLst>
                    <a:ext uri="{9D8B030D-6E8A-4147-A177-3AD203B41FA5}">
                      <a16:colId xmlns:a16="http://schemas.microsoft.com/office/drawing/2014/main" val="20002"/>
                    </a:ext>
                  </a:extLst>
                </a:gridCol>
              </a:tblGrid>
              <a:tr h="1000894">
                <a:tc>
                  <a:txBody>
                    <a:bodyPr/>
                    <a:lstStyle/>
                    <a:p>
                      <a:pPr algn="ctr"/>
                      <a:r>
                        <a:rPr kumimoji="1" lang="ja-JP" altLang="en-US" sz="1600" dirty="0"/>
                        <a:t>整備時期</a:t>
                      </a:r>
                    </a:p>
                  </a:txBody>
                  <a:tcPr marL="90829" marR="90829" marT="45414" marB="45414" anchor="ctr"/>
                </a:tc>
                <a:tc>
                  <a:txBody>
                    <a:bodyPr/>
                    <a:lstStyle/>
                    <a:p>
                      <a:pPr algn="ctr"/>
                      <a:r>
                        <a:rPr kumimoji="1" lang="ja-JP" altLang="en-US" sz="1600" dirty="0"/>
                        <a:t>延　長</a:t>
                      </a:r>
                    </a:p>
                  </a:txBody>
                  <a:tcPr marL="90829" marR="90829" marT="45414" marB="45414" anchor="ctr"/>
                </a:tc>
                <a:tc>
                  <a:txBody>
                    <a:bodyPr/>
                    <a:lstStyle/>
                    <a:p>
                      <a:pPr algn="ctr"/>
                      <a:r>
                        <a:rPr kumimoji="1" lang="ja-JP" altLang="en-US" sz="1600" dirty="0"/>
                        <a:t>管路全体に</a:t>
                      </a:r>
                      <a:endParaRPr kumimoji="1" lang="en-US" altLang="ja-JP" sz="1600" dirty="0"/>
                    </a:p>
                    <a:p>
                      <a:pPr algn="ctr"/>
                      <a:r>
                        <a:rPr kumimoji="1" lang="ja-JP" altLang="en-US" sz="1600" dirty="0"/>
                        <a:t>占める割合</a:t>
                      </a:r>
                    </a:p>
                  </a:txBody>
                  <a:tcPr marL="90829" marR="90829" marT="45414" marB="45414"/>
                </a:tc>
                <a:extLst>
                  <a:ext uri="{0D108BD9-81ED-4DB2-BD59-A6C34878D82A}">
                    <a16:rowId xmlns:a16="http://schemas.microsoft.com/office/drawing/2014/main" val="10000"/>
                  </a:ext>
                </a:extLst>
              </a:tr>
              <a:tr h="649876">
                <a:tc>
                  <a:txBody>
                    <a:bodyPr/>
                    <a:lstStyle/>
                    <a:p>
                      <a:r>
                        <a:rPr kumimoji="1" lang="en-US" altLang="ja-JP" sz="1600" dirty="0"/>
                        <a:t>1960</a:t>
                      </a:r>
                      <a:r>
                        <a:rPr kumimoji="1" lang="ja-JP" altLang="en-US" sz="1600" dirty="0"/>
                        <a:t>年以前</a:t>
                      </a:r>
                    </a:p>
                  </a:txBody>
                  <a:tcPr marL="90829" marR="90829" marT="45414" marB="45414"/>
                </a:tc>
                <a:tc>
                  <a:txBody>
                    <a:bodyPr/>
                    <a:lstStyle/>
                    <a:p>
                      <a:pPr algn="r"/>
                      <a:r>
                        <a:rPr kumimoji="1" lang="en-US" altLang="ja-JP" sz="1600" dirty="0"/>
                        <a:t>8,500 km</a:t>
                      </a:r>
                      <a:endParaRPr kumimoji="1" lang="ja-JP" altLang="en-US" sz="1600" dirty="0"/>
                    </a:p>
                  </a:txBody>
                  <a:tcPr marL="90829" marR="90829" marT="45414" marB="45414"/>
                </a:tc>
                <a:tc>
                  <a:txBody>
                    <a:bodyPr/>
                    <a:lstStyle/>
                    <a:p>
                      <a:pPr algn="r"/>
                      <a:r>
                        <a:rPr kumimoji="1" lang="en-US" altLang="ja-JP" sz="1600" dirty="0"/>
                        <a:t>1%</a:t>
                      </a:r>
                      <a:endParaRPr kumimoji="1" lang="ja-JP" altLang="en-US" sz="1600" dirty="0"/>
                    </a:p>
                  </a:txBody>
                  <a:tcPr marL="90829" marR="90829" marT="45414" marB="45414"/>
                </a:tc>
                <a:extLst>
                  <a:ext uri="{0D108BD9-81ED-4DB2-BD59-A6C34878D82A}">
                    <a16:rowId xmlns:a16="http://schemas.microsoft.com/office/drawing/2014/main" val="10001"/>
                  </a:ext>
                </a:extLst>
              </a:tr>
              <a:tr h="649876">
                <a:tc>
                  <a:txBody>
                    <a:bodyPr/>
                    <a:lstStyle/>
                    <a:p>
                      <a:r>
                        <a:rPr kumimoji="1" lang="en-US" altLang="ja-JP" sz="1600" dirty="0"/>
                        <a:t>1961</a:t>
                      </a:r>
                      <a:r>
                        <a:rPr kumimoji="1" lang="ja-JP" altLang="en-US" sz="1600" dirty="0"/>
                        <a:t>年～</a:t>
                      </a:r>
                      <a:r>
                        <a:rPr kumimoji="1" lang="en-US" altLang="ja-JP" sz="1600" dirty="0"/>
                        <a:t>1970</a:t>
                      </a:r>
                      <a:r>
                        <a:rPr kumimoji="1" lang="ja-JP" altLang="en-US" sz="1600" dirty="0"/>
                        <a:t>年</a:t>
                      </a:r>
                    </a:p>
                  </a:txBody>
                  <a:tcPr marL="90829" marR="90829" marT="45414" marB="45414"/>
                </a:tc>
                <a:tc>
                  <a:txBody>
                    <a:bodyPr/>
                    <a:lstStyle/>
                    <a:p>
                      <a:pPr algn="r"/>
                      <a:r>
                        <a:rPr kumimoji="1" lang="en-US" altLang="ja-JP" sz="1600" dirty="0"/>
                        <a:t>30,700 km</a:t>
                      </a:r>
                      <a:endParaRPr kumimoji="1" lang="ja-JP" altLang="en-US" sz="1600" dirty="0"/>
                    </a:p>
                  </a:txBody>
                  <a:tcPr marL="90829" marR="90829" marT="45414" marB="45414"/>
                </a:tc>
                <a:tc>
                  <a:txBody>
                    <a:bodyPr/>
                    <a:lstStyle/>
                    <a:p>
                      <a:pPr algn="r"/>
                      <a:r>
                        <a:rPr kumimoji="1" lang="en-US" altLang="ja-JP" sz="1600" dirty="0"/>
                        <a:t>5%</a:t>
                      </a:r>
                      <a:endParaRPr kumimoji="1" lang="ja-JP" altLang="en-US" sz="1600" dirty="0"/>
                    </a:p>
                  </a:txBody>
                  <a:tcPr marL="90829" marR="90829" marT="45414" marB="45414"/>
                </a:tc>
                <a:extLst>
                  <a:ext uri="{0D108BD9-81ED-4DB2-BD59-A6C34878D82A}">
                    <a16:rowId xmlns:a16="http://schemas.microsoft.com/office/drawing/2014/main" val="10002"/>
                  </a:ext>
                </a:extLst>
              </a:tr>
              <a:tr h="649876">
                <a:tc>
                  <a:txBody>
                    <a:bodyPr/>
                    <a:lstStyle/>
                    <a:p>
                      <a:r>
                        <a:rPr kumimoji="1" lang="en-US" altLang="ja-JP" sz="1600" dirty="0"/>
                        <a:t>1971</a:t>
                      </a:r>
                      <a:r>
                        <a:rPr kumimoji="1" lang="ja-JP" altLang="en-US" sz="1600" dirty="0"/>
                        <a:t>年～</a:t>
                      </a:r>
                      <a:r>
                        <a:rPr kumimoji="1" lang="en-US" altLang="ja-JP" sz="1600" dirty="0"/>
                        <a:t>1980</a:t>
                      </a:r>
                      <a:r>
                        <a:rPr kumimoji="1" lang="ja-JP" altLang="en-US" sz="1600" dirty="0"/>
                        <a:t>年</a:t>
                      </a:r>
                    </a:p>
                  </a:txBody>
                  <a:tcPr marL="90829" marR="90829" marT="45414" marB="45414"/>
                </a:tc>
                <a:tc>
                  <a:txBody>
                    <a:bodyPr/>
                    <a:lstStyle/>
                    <a:p>
                      <a:pPr algn="r"/>
                      <a:r>
                        <a:rPr kumimoji="1" lang="en-US" altLang="ja-JP" sz="1600" dirty="0"/>
                        <a:t>114,500 km</a:t>
                      </a:r>
                      <a:endParaRPr kumimoji="1" lang="ja-JP" altLang="en-US" sz="1600" dirty="0"/>
                    </a:p>
                  </a:txBody>
                  <a:tcPr marL="90829" marR="90829" marT="45414" marB="45414"/>
                </a:tc>
                <a:tc>
                  <a:txBody>
                    <a:bodyPr/>
                    <a:lstStyle/>
                    <a:p>
                      <a:pPr algn="r"/>
                      <a:r>
                        <a:rPr kumimoji="1" lang="en-US" altLang="ja-JP" sz="1600" dirty="0"/>
                        <a:t>17%</a:t>
                      </a:r>
                      <a:endParaRPr kumimoji="1" lang="ja-JP" altLang="en-US" sz="1600" dirty="0"/>
                    </a:p>
                  </a:txBody>
                  <a:tcPr marL="90829" marR="90829" marT="45414" marB="45414"/>
                </a:tc>
                <a:extLst>
                  <a:ext uri="{0D108BD9-81ED-4DB2-BD59-A6C34878D82A}">
                    <a16:rowId xmlns:a16="http://schemas.microsoft.com/office/drawing/2014/main" val="10003"/>
                  </a:ext>
                </a:extLst>
              </a:tr>
              <a:tr h="649876">
                <a:tc>
                  <a:txBody>
                    <a:bodyPr/>
                    <a:lstStyle/>
                    <a:p>
                      <a:pPr algn="r"/>
                      <a:r>
                        <a:rPr kumimoji="1" lang="ja-JP" altLang="en-US" sz="1600" dirty="0"/>
                        <a:t>計</a:t>
                      </a:r>
                    </a:p>
                  </a:txBody>
                  <a:tcPr marL="90829" marR="90829" marT="45414" marB="45414"/>
                </a:tc>
                <a:tc>
                  <a:txBody>
                    <a:bodyPr/>
                    <a:lstStyle/>
                    <a:p>
                      <a:pPr algn="r"/>
                      <a:r>
                        <a:rPr kumimoji="1" lang="en-US" altLang="ja-JP" sz="1600" dirty="0"/>
                        <a:t>153,700 km</a:t>
                      </a:r>
                      <a:endParaRPr kumimoji="1" lang="ja-JP" altLang="en-US" sz="1600" dirty="0"/>
                    </a:p>
                  </a:txBody>
                  <a:tcPr marL="90829" marR="90829" marT="45414" marB="45414"/>
                </a:tc>
                <a:tc>
                  <a:txBody>
                    <a:bodyPr/>
                    <a:lstStyle/>
                    <a:p>
                      <a:pPr algn="r"/>
                      <a:r>
                        <a:rPr kumimoji="1" lang="en-US" altLang="ja-JP" sz="1600" dirty="0"/>
                        <a:t>23%</a:t>
                      </a:r>
                      <a:endParaRPr kumimoji="1" lang="ja-JP" altLang="en-US" sz="1600" dirty="0"/>
                    </a:p>
                  </a:txBody>
                  <a:tcPr marL="90829" marR="90829" marT="45414" marB="45414"/>
                </a:tc>
                <a:extLst>
                  <a:ext uri="{0D108BD9-81ED-4DB2-BD59-A6C34878D82A}">
                    <a16:rowId xmlns:a16="http://schemas.microsoft.com/office/drawing/2014/main" val="10004"/>
                  </a:ext>
                </a:extLst>
              </a:tr>
            </a:tbl>
          </a:graphicData>
        </a:graphic>
      </p:graphicFrame>
      <p:sp>
        <p:nvSpPr>
          <p:cNvPr id="61" name="テキスト ボックス 60"/>
          <p:cNvSpPr txBox="1"/>
          <p:nvPr/>
        </p:nvSpPr>
        <p:spPr>
          <a:xfrm>
            <a:off x="5079177" y="2637818"/>
            <a:ext cx="4482335" cy="282330"/>
          </a:xfrm>
          <a:prstGeom prst="rect">
            <a:avLst/>
          </a:prstGeom>
          <a:noFill/>
          <a:ln>
            <a:noFill/>
          </a:ln>
        </p:spPr>
        <p:txBody>
          <a:bodyPr wrap="square" lIns="35759" tIns="17880" rIns="35759" bIns="17880" rtlCol="0">
            <a:spAutoFit/>
          </a:bodyPr>
          <a:lstStyle/>
          <a:p>
            <a:pPr algn="ctr"/>
            <a:r>
              <a:rPr lang="ja-JP" altLang="en-US" sz="1600" dirty="0">
                <a:latin typeface="+mn-ea"/>
              </a:rPr>
              <a:t>表　整備年代別の管路更新需要（平成</a:t>
            </a:r>
            <a:r>
              <a:rPr lang="en-US" altLang="ja-JP" sz="1600" dirty="0">
                <a:latin typeface="+mn-ea"/>
              </a:rPr>
              <a:t>28</a:t>
            </a:r>
            <a:r>
              <a:rPr lang="ja-JP" altLang="en-US" sz="1600" dirty="0">
                <a:latin typeface="+mn-ea"/>
              </a:rPr>
              <a:t>年時点）</a:t>
            </a:r>
            <a:endParaRPr lang="en-US" altLang="ja-JP" sz="1600" dirty="0">
              <a:latin typeface="+mn-ea"/>
            </a:endParaRPr>
          </a:p>
        </p:txBody>
      </p:sp>
    </p:spTree>
    <p:extLst>
      <p:ext uri="{BB962C8B-B14F-4D97-AF65-F5344CB8AC3E}">
        <p14:creationId xmlns:p14="http://schemas.microsoft.com/office/powerpoint/2010/main" val="213642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 name="Text Box 1091"/>
          <p:cNvSpPr txBox="1">
            <a:spLocks noChangeArrowheads="1"/>
          </p:cNvSpPr>
          <p:nvPr/>
        </p:nvSpPr>
        <p:spPr bwMode="auto">
          <a:xfrm>
            <a:off x="2576736" y="6615412"/>
            <a:ext cx="70564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1100" dirty="0">
                <a:solidFill>
                  <a:srgbClr val="000066"/>
                </a:solidFill>
              </a:rPr>
              <a:t>※駿河湾を震源とする地震で断水戸数が多いのは緊急遮断弁の作動によるものが多数あったことによる。</a:t>
            </a:r>
          </a:p>
        </p:txBody>
      </p:sp>
      <p:sp>
        <p:nvSpPr>
          <p:cNvPr id="14" name="タイトル 1"/>
          <p:cNvSpPr txBox="1">
            <a:spLocks/>
          </p:cNvSpPr>
          <p:nvPr/>
        </p:nvSpPr>
        <p:spPr>
          <a:xfrm>
            <a:off x="0" y="0"/>
            <a:ext cx="9906000" cy="58685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defPPr>
              <a:defRPr lang="ja-JP"/>
            </a:defPPr>
            <a:lvl1pPr algn="ctr" fontAlgn="auto">
              <a:spcBef>
                <a:spcPts val="0"/>
              </a:spcBef>
              <a:spcAft>
                <a:spcPts val="0"/>
              </a:spcAft>
              <a:defRPr sz="3200" b="0">
                <a:solidFill>
                  <a:schemeClr val="dk1"/>
                </a:solidFill>
                <a:latin typeface="+mn-e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近年の地震による水道の被害状況</a:t>
            </a:r>
          </a:p>
        </p:txBody>
      </p:sp>
      <p:sp>
        <p:nvSpPr>
          <p:cNvPr id="6" name="スライド番号プレースホルダー 5"/>
          <p:cNvSpPr>
            <a:spLocks noGrp="1"/>
          </p:cNvSpPr>
          <p:nvPr>
            <p:ph type="sldNum" sz="quarter" idx="12"/>
          </p:nvPr>
        </p:nvSpPr>
        <p:spPr>
          <a:xfrm>
            <a:off x="7551591" y="6511897"/>
            <a:ext cx="2311400" cy="365125"/>
          </a:xfrm>
        </p:spPr>
        <p:txBody>
          <a:bodyPr vert="horz" lIns="91440" tIns="45720" rIns="91440" bIns="45720" rtlCol="0" anchor="ctr"/>
          <a:lstStyle/>
          <a:p>
            <a:fld id="{EAF71952-CE34-4CAB-8D42-E965F36AD96F}" type="slidenum">
              <a:rPr lang="ja-JP" altLang="en-US" sz="1600" b="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pPr/>
              <a:t>9</a:t>
            </a:fld>
            <a:endParaRPr lang="ja-JP" altLang="en-US" sz="1600" b="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7" name="Group 1090"/>
          <p:cNvGraphicFramePr>
            <a:graphicFrameLocks noGrp="1"/>
          </p:cNvGraphicFramePr>
          <p:nvPr>
            <p:extLst/>
          </p:nvPr>
        </p:nvGraphicFramePr>
        <p:xfrm>
          <a:off x="56456" y="695203"/>
          <a:ext cx="9737294" cy="5790146"/>
        </p:xfrm>
        <a:graphic>
          <a:graphicData uri="http://schemas.openxmlformats.org/drawingml/2006/table">
            <a:tbl>
              <a:tblPr/>
              <a:tblGrid>
                <a:gridCol w="2478689">
                  <a:extLst>
                    <a:ext uri="{9D8B030D-6E8A-4147-A177-3AD203B41FA5}">
                      <a16:colId xmlns:a16="http://schemas.microsoft.com/office/drawing/2014/main" val="20000"/>
                    </a:ext>
                  </a:extLst>
                </a:gridCol>
                <a:gridCol w="1841791">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194984">
                  <a:extLst>
                    <a:ext uri="{9D8B030D-6E8A-4147-A177-3AD203B41FA5}">
                      <a16:colId xmlns:a16="http://schemas.microsoft.com/office/drawing/2014/main" val="20003"/>
                    </a:ext>
                  </a:extLst>
                </a:gridCol>
                <a:gridCol w="1376037">
                  <a:extLst>
                    <a:ext uri="{9D8B030D-6E8A-4147-A177-3AD203B41FA5}">
                      <a16:colId xmlns:a16="http://schemas.microsoft.com/office/drawing/2014/main" val="20004"/>
                    </a:ext>
                  </a:extLst>
                </a:gridCol>
                <a:gridCol w="1981697">
                  <a:extLst>
                    <a:ext uri="{9D8B030D-6E8A-4147-A177-3AD203B41FA5}">
                      <a16:colId xmlns:a16="http://schemas.microsoft.com/office/drawing/2014/main" val="20005"/>
                    </a:ext>
                  </a:extLst>
                </a:gridCol>
              </a:tblGrid>
              <a:tr h="50652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地 震 名 等　　</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発 生 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最大震度</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地震規模</a:t>
                      </a:r>
                      <a:r>
                        <a:rPr kumimoji="1" lang="en-US" altLang="ja-JP" sz="1400" b="0" i="0" u="none" strike="noStrike" cap="none" normalizeH="0" baseline="0" dirty="0">
                          <a:ln>
                            <a:noFill/>
                          </a:ln>
                          <a:solidFill>
                            <a:schemeClr val="tx1"/>
                          </a:solidFill>
                          <a:effectLst/>
                          <a:latin typeface="+mn-ea"/>
                          <a:ea typeface="+mn-ea"/>
                        </a:rPr>
                        <a:t>(</a:t>
                      </a:r>
                      <a:r>
                        <a:rPr kumimoji="1" lang="ja-JP" altLang="en-US" sz="1400" b="0" i="0" u="none" strike="noStrike" cap="none" normalizeH="0" baseline="0" dirty="0">
                          <a:ln>
                            <a:noFill/>
                          </a:ln>
                          <a:solidFill>
                            <a:schemeClr val="tx1"/>
                          </a:solidFill>
                          <a:effectLst/>
                          <a:latin typeface="+mn-ea"/>
                          <a:ea typeface="+mn-ea"/>
                        </a:rPr>
                        <a:t>Ｍ</a:t>
                      </a:r>
                      <a:r>
                        <a:rPr kumimoji="1" lang="en-US" altLang="ja-JP" sz="1400" b="0" i="0" u="none" strike="noStrike" cap="none" normalizeH="0" baseline="0" dirty="0">
                          <a:ln>
                            <a:noFill/>
                          </a:ln>
                          <a:solidFill>
                            <a:schemeClr val="tx1"/>
                          </a:solidFill>
                          <a:effectLst/>
                          <a:latin typeface="+mn-ea"/>
                          <a:ea typeface="+mn-ea"/>
                        </a:rPr>
                        <a:t>)</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断水戸数</a:t>
                      </a:r>
                      <a:r>
                        <a:rPr kumimoji="1" lang="en-US" altLang="ja-JP" sz="1400" b="0" i="0" u="none" strike="noStrike" cap="none" normalizeH="0" baseline="0" dirty="0">
                          <a:ln>
                            <a:noFill/>
                          </a:ln>
                          <a:solidFill>
                            <a:schemeClr val="tx1"/>
                          </a:solidFill>
                          <a:effectLst/>
                          <a:latin typeface="+mn-ea"/>
                          <a:ea typeface="+mn-ea"/>
                        </a:rPr>
                        <a:t>(</a:t>
                      </a:r>
                      <a:r>
                        <a:rPr kumimoji="1" lang="ja-JP" altLang="en-US" sz="1400" b="0" i="0" u="none" strike="noStrike" cap="none" normalizeH="0" baseline="0" dirty="0">
                          <a:ln>
                            <a:noFill/>
                          </a:ln>
                          <a:solidFill>
                            <a:schemeClr val="tx1"/>
                          </a:solidFill>
                          <a:effectLst/>
                          <a:latin typeface="+mn-ea"/>
                          <a:ea typeface="+mn-ea"/>
                        </a:rPr>
                        <a:t>万戸</a:t>
                      </a:r>
                      <a:r>
                        <a:rPr kumimoji="1" lang="en-US" altLang="ja-JP" sz="1400" b="0" i="0" u="none" strike="noStrike" cap="none" normalizeH="0" baseline="0" dirty="0">
                          <a:ln>
                            <a:noFill/>
                          </a:ln>
                          <a:solidFill>
                            <a:schemeClr val="tx1"/>
                          </a:solidFill>
                          <a:effectLst/>
                          <a:latin typeface="+mn-ea"/>
                          <a:ea typeface="+mn-ea"/>
                        </a:rPr>
                        <a:t>)</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最大断水日数</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41546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阪神・淡路大震災</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 </a:t>
                      </a:r>
                      <a:r>
                        <a:rPr kumimoji="1" lang="en-US" altLang="ja-JP" sz="1400" b="0" i="0" u="none" strike="noStrike" cap="none" normalizeH="0" baseline="0" dirty="0">
                          <a:ln>
                            <a:noFill/>
                          </a:ln>
                          <a:solidFill>
                            <a:schemeClr val="tx1"/>
                          </a:solidFill>
                          <a:effectLst/>
                          <a:latin typeface="+mn-ea"/>
                          <a:ea typeface="+mn-ea"/>
                        </a:rPr>
                        <a:t>7</a:t>
                      </a:r>
                      <a:r>
                        <a:rPr kumimoji="1" lang="ja-JP" altLang="en-US" sz="1400" b="0" i="0" u="none" strike="noStrike" cap="none" normalizeH="0" baseline="0" dirty="0">
                          <a:ln>
                            <a:noFill/>
                          </a:ln>
                          <a:solidFill>
                            <a:schemeClr val="tx1"/>
                          </a:solidFill>
                          <a:effectLst/>
                          <a:latin typeface="+mn-ea"/>
                          <a:ea typeface="+mn-ea"/>
                        </a:rPr>
                        <a:t>年 </a:t>
                      </a:r>
                      <a:r>
                        <a:rPr kumimoji="1" lang="en-US" altLang="ja-JP" sz="1400" b="0" i="0" u="none" strike="noStrike" cap="none" normalizeH="0" baseline="0" dirty="0">
                          <a:ln>
                            <a:noFill/>
                          </a:ln>
                          <a:solidFill>
                            <a:schemeClr val="tx1"/>
                          </a:solidFill>
                          <a:effectLst/>
                          <a:latin typeface="+mn-ea"/>
                          <a:ea typeface="+mn-ea"/>
                        </a:rPr>
                        <a:t>1</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17</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7.3</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130.0</a:t>
                      </a:r>
                      <a:endParaRPr kumimoji="1" lang="ja-JP" altLang="en-US" sz="1400" b="0" i="0" u="none" strike="noStrike" cap="none" normalizeH="0" baseline="0" dirty="0">
                        <a:ln>
                          <a:noFill/>
                        </a:ln>
                        <a:solidFill>
                          <a:schemeClr val="tx1"/>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約</a:t>
                      </a:r>
                      <a:r>
                        <a:rPr kumimoji="1" lang="en-US" altLang="ja-JP" sz="1400" b="0" i="0" u="none" strike="noStrike" cap="none" normalizeH="0" baseline="0" dirty="0">
                          <a:ln>
                            <a:noFill/>
                          </a:ln>
                          <a:solidFill>
                            <a:schemeClr val="tx1"/>
                          </a:solidFill>
                          <a:effectLst/>
                          <a:latin typeface="+mn-ea"/>
                          <a:ea typeface="+mn-ea"/>
                        </a:rPr>
                        <a:t>3</a:t>
                      </a:r>
                      <a:r>
                        <a:rPr kumimoji="1" lang="ja-JP" altLang="en-US" sz="1400" b="0" i="0" u="none" strike="noStrike" cap="none" normalizeH="0" baseline="0" dirty="0">
                          <a:ln>
                            <a:noFill/>
                          </a:ln>
                          <a:solidFill>
                            <a:schemeClr val="tx1"/>
                          </a:solidFill>
                          <a:effectLst/>
                          <a:latin typeface="+mn-ea"/>
                          <a:ea typeface="+mn-ea"/>
                        </a:rPr>
                        <a:t>ヶ月</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182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新潟県中越地震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16</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10</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23</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6.8</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13.0</a:t>
                      </a:r>
                      <a:endParaRPr kumimoji="1" lang="ja-JP" altLang="en-US" sz="1400" b="0" i="0" u="none" strike="noStrike" cap="none" normalizeH="0" baseline="0" dirty="0">
                        <a:ln>
                          <a:noFill/>
                        </a:ln>
                        <a:solidFill>
                          <a:schemeClr val="tx1"/>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約</a:t>
                      </a:r>
                      <a:r>
                        <a:rPr kumimoji="1" lang="en-US" altLang="ja-JP" sz="1400" b="0" i="0" u="none" strike="noStrike" cap="none" normalizeH="0" baseline="0" dirty="0">
                          <a:ln>
                            <a:noFill/>
                          </a:ln>
                          <a:solidFill>
                            <a:schemeClr val="tx1"/>
                          </a:solidFill>
                          <a:effectLst/>
                          <a:latin typeface="+mn-ea"/>
                          <a:ea typeface="+mn-ea"/>
                        </a:rPr>
                        <a:t>1</a:t>
                      </a:r>
                      <a:r>
                        <a:rPr kumimoji="1" lang="ja-JP" altLang="en-US" sz="1400" b="0" i="0" u="none" strike="noStrike" cap="none" normalizeH="0" baseline="0" dirty="0">
                          <a:ln>
                            <a:noFill/>
                          </a:ln>
                          <a:solidFill>
                            <a:schemeClr val="tx1"/>
                          </a:solidFill>
                          <a:effectLst/>
                          <a:latin typeface="+mn-ea"/>
                          <a:ea typeface="+mn-ea"/>
                        </a:rPr>
                        <a:t>ヶ月</a:t>
                      </a:r>
                      <a:endParaRPr kumimoji="1" lang="en-US" altLang="ja-JP" sz="1400" b="0" i="0" u="none" strike="noStrike" cap="none" normalizeH="0" baseline="0" dirty="0">
                        <a:ln>
                          <a:noFill/>
                        </a:ln>
                        <a:solidFill>
                          <a:schemeClr val="tx1"/>
                        </a:solidFill>
                        <a:effectLst/>
                        <a:latin typeface="+mn-ea"/>
                        <a:ea typeface="+mn-ea"/>
                      </a:endParaRPr>
                    </a:p>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ea typeface="+mn-ea"/>
                        </a:rPr>
                        <a:t>（道路復旧等の影響地域除く）</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576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能登半島地震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19</a:t>
                      </a:r>
                      <a:r>
                        <a:rPr kumimoji="1" lang="ja-JP" altLang="en-US" sz="1400" b="0" i="0" u="none" strike="noStrike" cap="none" normalizeH="0" baseline="0" dirty="0">
                          <a:ln>
                            <a:noFill/>
                          </a:ln>
                          <a:solidFill>
                            <a:schemeClr val="tx1"/>
                          </a:solidFill>
                          <a:effectLst/>
                          <a:latin typeface="+mn-ea"/>
                          <a:ea typeface="+mn-ea"/>
                        </a:rPr>
                        <a:t>年 </a:t>
                      </a:r>
                      <a:r>
                        <a:rPr kumimoji="1" lang="en-US" altLang="ja-JP" sz="1400" b="0" i="0" u="none" strike="noStrike" cap="none" normalizeH="0" baseline="0" dirty="0">
                          <a:ln>
                            <a:noFill/>
                          </a:ln>
                          <a:solidFill>
                            <a:schemeClr val="tx1"/>
                          </a:solidFill>
                          <a:effectLst/>
                          <a:latin typeface="+mn-ea"/>
                          <a:ea typeface="+mn-ea"/>
                        </a:rPr>
                        <a:t>3</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25</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強</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6.9</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1.3</a:t>
                      </a:r>
                      <a:endParaRPr kumimoji="1" lang="ja-JP" altLang="en-US" sz="1400" b="0" i="0" u="none" strike="noStrike" cap="none" normalizeH="0" baseline="0" dirty="0">
                        <a:ln>
                          <a:noFill/>
                        </a:ln>
                        <a:solidFill>
                          <a:schemeClr val="tx1"/>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14</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98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新潟県中越沖地震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19</a:t>
                      </a:r>
                      <a:r>
                        <a:rPr kumimoji="1" lang="ja-JP" altLang="en-US" sz="1400" b="0" i="0" u="none" strike="noStrike" cap="none" normalizeH="0" baseline="0" dirty="0">
                          <a:ln>
                            <a:noFill/>
                          </a:ln>
                          <a:solidFill>
                            <a:schemeClr val="tx1"/>
                          </a:solidFill>
                          <a:effectLst/>
                          <a:latin typeface="+mn-ea"/>
                          <a:ea typeface="+mn-ea"/>
                        </a:rPr>
                        <a:t>年 </a:t>
                      </a:r>
                      <a:r>
                        <a:rPr kumimoji="1" lang="en-US" altLang="ja-JP" sz="1400" b="0" i="0" u="none" strike="noStrike" cap="none" normalizeH="0" baseline="0" dirty="0">
                          <a:ln>
                            <a:noFill/>
                          </a:ln>
                          <a:solidFill>
                            <a:schemeClr val="tx1"/>
                          </a:solidFill>
                          <a:effectLst/>
                          <a:latin typeface="+mn-ea"/>
                          <a:ea typeface="+mn-ea"/>
                        </a:rPr>
                        <a:t>7</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16</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強</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6.8</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5.9</a:t>
                      </a:r>
                      <a:endParaRPr kumimoji="1" lang="ja-JP" altLang="en-US" sz="1400" b="0" i="0" u="none" strike="noStrike" cap="none" normalizeH="0" baseline="0" dirty="0">
                        <a:ln>
                          <a:noFill/>
                        </a:ln>
                        <a:solidFill>
                          <a:schemeClr val="tx1"/>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20</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661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岩手・宮城内陸地震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20</a:t>
                      </a:r>
                      <a:r>
                        <a:rPr kumimoji="1" lang="ja-JP" altLang="en-US" sz="1400" b="0" i="0" u="none" strike="noStrike" cap="none" normalizeH="0" baseline="0" dirty="0">
                          <a:ln>
                            <a:noFill/>
                          </a:ln>
                          <a:solidFill>
                            <a:schemeClr val="tx1"/>
                          </a:solidFill>
                          <a:effectLst/>
                          <a:latin typeface="+mn-ea"/>
                          <a:ea typeface="+mn-ea"/>
                        </a:rPr>
                        <a:t>年 </a:t>
                      </a: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14</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強</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7.2</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cs typeface="Arial" charset="0"/>
                        </a:rPr>
                        <a:t>約 </a:t>
                      </a:r>
                      <a:r>
                        <a:rPr kumimoji="1" lang="en-US" altLang="ja-JP" sz="1400" b="0" i="0" u="none" strike="noStrike" cap="none" normalizeH="0" baseline="0" dirty="0">
                          <a:ln>
                            <a:noFill/>
                          </a:ln>
                          <a:solidFill>
                            <a:schemeClr val="tx1"/>
                          </a:solidFill>
                          <a:effectLst/>
                          <a:latin typeface="+mn-ea"/>
                          <a:ea typeface="+mn-ea"/>
                          <a:cs typeface="Arial" charset="0"/>
                        </a:rPr>
                        <a:t>0.6</a:t>
                      </a:r>
                      <a:r>
                        <a:rPr kumimoji="1" lang="ja-JP" altLang="en-US" sz="1400" b="0" i="0" u="none" strike="noStrike" cap="none" normalizeH="0" baseline="0" dirty="0">
                          <a:ln>
                            <a:noFill/>
                          </a:ln>
                          <a:solidFill>
                            <a:schemeClr val="tx1"/>
                          </a:solidFill>
                          <a:effectLst/>
                          <a:latin typeface="+mn-ea"/>
                          <a:ea typeface="+mn-ea"/>
                          <a:cs typeface="Arial" charset="0"/>
                        </a:rPr>
                        <a:t>　　</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18</a:t>
                      </a:r>
                      <a:r>
                        <a:rPr kumimoji="1" lang="ja-JP" altLang="en-US" sz="1400" b="0" i="0" u="none" strike="noStrike" cap="none" normalizeH="0" baseline="0" dirty="0">
                          <a:ln>
                            <a:noFill/>
                          </a:ln>
                          <a:solidFill>
                            <a:schemeClr val="tx1"/>
                          </a:solidFill>
                          <a:effectLst/>
                          <a:latin typeface="+mn-ea"/>
                          <a:ea typeface="+mn-ea"/>
                        </a:rPr>
                        <a:t>日</a:t>
                      </a:r>
                      <a:endParaRPr kumimoji="1" lang="en-US" altLang="ja-JP" sz="1400" b="0" i="0" u="none" strike="noStrike" cap="none" normalizeH="0" baseline="0" dirty="0">
                        <a:ln>
                          <a:noFill/>
                        </a:ln>
                        <a:solidFill>
                          <a:schemeClr val="tx1"/>
                        </a:solidFill>
                        <a:effectLst/>
                        <a:latin typeface="+mn-ea"/>
                        <a:ea typeface="+mn-ea"/>
                      </a:endParaRPr>
                    </a:p>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ea typeface="+mn-ea"/>
                        </a:rPr>
                        <a:t>（全戸避難地区除く）</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149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駿河湾を震源とする地震</a:t>
                      </a:r>
                      <a:endParaRPr kumimoji="1" lang="ja-JP" altLang="en-US" sz="1400" b="0" i="0" u="none" strike="noStrike" cap="none" normalizeH="0" baseline="0" dirty="0">
                        <a:ln>
                          <a:noFill/>
                        </a:ln>
                        <a:solidFill>
                          <a:srgbClr val="000066"/>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21</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8</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11</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弱</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6.5</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Arial" charset="0"/>
                        </a:rPr>
                        <a:t>※ </a:t>
                      </a:r>
                      <a:r>
                        <a:rPr kumimoji="1" lang="ja-JP" altLang="en-US" sz="1400" b="0" i="0" u="none" strike="noStrike" cap="none" normalizeH="0" baseline="0" dirty="0">
                          <a:ln>
                            <a:noFill/>
                          </a:ln>
                          <a:solidFill>
                            <a:schemeClr val="tx1"/>
                          </a:solidFill>
                          <a:effectLst/>
                          <a:latin typeface="+mn-ea"/>
                          <a:ea typeface="+mn-ea"/>
                          <a:cs typeface="Arial" charset="0"/>
                        </a:rPr>
                        <a:t>約</a:t>
                      </a:r>
                      <a:r>
                        <a:rPr kumimoji="1" lang="en-US" altLang="ja-JP" sz="1400" b="0" i="0" u="none" strike="noStrike" cap="none" normalizeH="0" baseline="0" dirty="0">
                          <a:ln>
                            <a:noFill/>
                          </a:ln>
                          <a:solidFill>
                            <a:schemeClr val="tx1"/>
                          </a:solidFill>
                          <a:effectLst/>
                          <a:latin typeface="+mn-ea"/>
                          <a:ea typeface="+mn-ea"/>
                          <a:cs typeface="Arial" charset="0"/>
                        </a:rPr>
                        <a:t>7.5</a:t>
                      </a:r>
                      <a:endParaRPr kumimoji="1" lang="ja-JP" altLang="en-US" sz="1400" b="0" i="0" u="none" strike="noStrike" cap="none" normalizeH="0" baseline="0" dirty="0">
                        <a:ln>
                          <a:noFill/>
                        </a:ln>
                        <a:solidFill>
                          <a:srgbClr val="000066"/>
                        </a:solidFill>
                        <a:effectLst/>
                        <a:latin typeface="+mn-ea"/>
                        <a:ea typeface="+mn-ea"/>
                        <a:cs typeface="Arial" charset="0"/>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3</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405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東日本大震災</a:t>
                      </a:r>
                      <a:endParaRPr kumimoji="1" lang="ja-JP" altLang="en-US" sz="1400" b="0" i="0" u="none" strike="noStrike" cap="none" normalizeH="0" baseline="0" dirty="0">
                        <a:ln>
                          <a:noFill/>
                        </a:ln>
                        <a:solidFill>
                          <a:srgbClr val="000066"/>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23</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3</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11</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9.0</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約 </a:t>
                      </a:r>
                      <a:r>
                        <a:rPr kumimoji="1" lang="en-US" altLang="ja-JP" sz="1400" b="0" i="0" u="none" strike="noStrike" cap="none" normalizeH="0" baseline="0" dirty="0">
                          <a:ln>
                            <a:noFill/>
                          </a:ln>
                          <a:solidFill>
                            <a:schemeClr val="tx1"/>
                          </a:solidFill>
                          <a:effectLst/>
                          <a:latin typeface="+mn-ea"/>
                          <a:ea typeface="+mn-ea"/>
                        </a:rPr>
                        <a:t>256.7</a:t>
                      </a:r>
                      <a:endParaRPr kumimoji="1" lang="ja-JP" altLang="en-US"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約</a:t>
                      </a:r>
                      <a:r>
                        <a:rPr kumimoji="1" lang="en-US" altLang="ja-JP" sz="1400" b="0" i="0" u="none" strike="noStrike" cap="none" normalizeH="0" baseline="0" dirty="0">
                          <a:ln>
                            <a:noFill/>
                          </a:ln>
                          <a:solidFill>
                            <a:schemeClr val="tx1"/>
                          </a:solidFill>
                          <a:effectLst/>
                          <a:latin typeface="+mn-ea"/>
                          <a:ea typeface="+mn-ea"/>
                        </a:rPr>
                        <a:t>5</a:t>
                      </a:r>
                      <a:r>
                        <a:rPr kumimoji="1" lang="ja-JP" altLang="en-US" sz="1400" b="0" i="0" u="none" strike="noStrike" cap="none" normalizeH="0" baseline="0" dirty="0">
                          <a:ln>
                            <a:noFill/>
                          </a:ln>
                          <a:solidFill>
                            <a:schemeClr val="tx1"/>
                          </a:solidFill>
                          <a:effectLst/>
                          <a:latin typeface="+mn-ea"/>
                          <a:ea typeface="+mn-ea"/>
                        </a:rPr>
                        <a:t>ヶ月</a:t>
                      </a:r>
                      <a:endParaRPr kumimoji="1" lang="en-US" altLang="ja-JP" sz="1400" b="0" i="0" u="none" strike="noStrike" cap="none" normalizeH="0" baseline="0" dirty="0">
                        <a:ln>
                          <a:noFill/>
                        </a:ln>
                        <a:solidFill>
                          <a:schemeClr val="tx1"/>
                        </a:solidFill>
                        <a:effectLst/>
                        <a:latin typeface="+mn-ea"/>
                        <a:ea typeface="+mn-ea"/>
                      </a:endParaRPr>
                    </a:p>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ea typeface="+mn-ea"/>
                        </a:rPr>
                        <a:t>（津波地区等除く）</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20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長野県神城断層地震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26</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11</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22</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弱</a:t>
                      </a:r>
                      <a:endParaRPr kumimoji="1" lang="en-US" altLang="ja-JP"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6.7</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 </a:t>
                      </a:r>
                      <a:r>
                        <a:rPr kumimoji="1" lang="en-US" altLang="ja-JP" sz="1400" b="0" i="0" u="none" strike="noStrike" kern="1200" cap="none" normalizeH="0" baseline="0" dirty="0">
                          <a:ln>
                            <a:noFill/>
                          </a:ln>
                          <a:solidFill>
                            <a:schemeClr val="tx1"/>
                          </a:solidFill>
                          <a:effectLst/>
                          <a:latin typeface="+mn-ea"/>
                          <a:ea typeface="+mn-ea"/>
                          <a:cs typeface="+mn-cs"/>
                        </a:rPr>
                        <a:t>0.1</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25</a:t>
                      </a:r>
                      <a:r>
                        <a:rPr kumimoji="1" lang="ja-JP" altLang="en-US" sz="1400" b="0" i="0" u="none" strike="noStrike" kern="1200" cap="none" normalizeH="0" baseline="0" dirty="0">
                          <a:ln>
                            <a:noFill/>
                          </a:ln>
                          <a:solidFill>
                            <a:schemeClr val="tx1"/>
                          </a:solidFill>
                          <a:effectLst/>
                          <a:latin typeface="+mn-ea"/>
                          <a:ea typeface="+mn-ea"/>
                          <a:cs typeface="+mn-cs"/>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0652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熊本地震</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28</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4</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14</a:t>
                      </a:r>
                      <a:r>
                        <a:rPr kumimoji="1" lang="ja-JP" altLang="en-US" sz="1400" b="0" i="0" u="none" strike="noStrike" cap="none" normalizeH="0" baseline="0" dirty="0">
                          <a:ln>
                            <a:noFill/>
                          </a:ln>
                          <a:solidFill>
                            <a:schemeClr val="tx1"/>
                          </a:solidFill>
                          <a:effectLst/>
                          <a:latin typeface="+mn-ea"/>
                          <a:ea typeface="+mn-ea"/>
                        </a:rPr>
                        <a:t>・</a:t>
                      </a:r>
                      <a:r>
                        <a:rPr kumimoji="1" lang="en-US" altLang="ja-JP" sz="1400" b="0" i="0" u="none" strike="noStrike" cap="none" normalizeH="0" baseline="0" dirty="0">
                          <a:ln>
                            <a:noFill/>
                          </a:ln>
                          <a:solidFill>
                            <a:schemeClr val="tx1"/>
                          </a:solidFill>
                          <a:effectLst/>
                          <a:latin typeface="+mn-ea"/>
                          <a:ea typeface="+mn-ea"/>
                        </a:rPr>
                        <a:t>16</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7</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7.3</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 </a:t>
                      </a:r>
                      <a:r>
                        <a:rPr kumimoji="1" lang="en-US" altLang="ja-JP" sz="1400" b="0" i="0" u="none" strike="noStrike" kern="1200" cap="none" normalizeH="0" baseline="0" dirty="0">
                          <a:ln>
                            <a:noFill/>
                          </a:ln>
                          <a:solidFill>
                            <a:schemeClr val="tx1"/>
                          </a:solidFill>
                          <a:effectLst/>
                          <a:latin typeface="+mn-ea"/>
                          <a:ea typeface="+mn-ea"/>
                          <a:cs typeface="+mn-cs"/>
                        </a:rPr>
                        <a:t>44.6</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a:t>
                      </a:r>
                      <a:r>
                        <a:rPr kumimoji="1" lang="en-US" altLang="ja-JP" sz="1400" b="0" i="0" u="none" strike="noStrike" kern="1200" cap="none" normalizeH="0" baseline="0" dirty="0">
                          <a:ln>
                            <a:noFill/>
                          </a:ln>
                          <a:solidFill>
                            <a:schemeClr val="tx1"/>
                          </a:solidFill>
                          <a:effectLst/>
                          <a:latin typeface="+mn-ea"/>
                          <a:ea typeface="+mn-ea"/>
                          <a:cs typeface="+mn-cs"/>
                        </a:rPr>
                        <a:t>3</a:t>
                      </a:r>
                      <a:r>
                        <a:rPr kumimoji="1" lang="ja-JP" altLang="en-US" sz="1400" b="0" i="0" u="none" strike="noStrike" kern="1200" cap="none" normalizeH="0" baseline="0" dirty="0">
                          <a:ln>
                            <a:noFill/>
                          </a:ln>
                          <a:solidFill>
                            <a:schemeClr val="tx1"/>
                          </a:solidFill>
                          <a:effectLst/>
                          <a:latin typeface="+mn-ea"/>
                          <a:ea typeface="+mn-ea"/>
                          <a:cs typeface="+mn-cs"/>
                        </a:rPr>
                        <a:t>ヶ月半</a:t>
                      </a:r>
                      <a:endParaRPr kumimoji="1" lang="en-US" altLang="ja-JP" sz="1400" b="0" i="0" u="none" strike="noStrike" kern="1200" cap="none" normalizeH="0" baseline="0" dirty="0">
                        <a:ln>
                          <a:noFill/>
                        </a:ln>
                        <a:solidFill>
                          <a:schemeClr val="tx1"/>
                        </a:solidFill>
                        <a:effectLst/>
                        <a:latin typeface="+mn-ea"/>
                        <a:ea typeface="+mn-ea"/>
                        <a:cs typeface="+mn-cs"/>
                      </a:endParaRPr>
                    </a:p>
                    <a:p>
                      <a:pPr marL="0" marR="0" lvl="0" indent="0" algn="r" defTabSz="914400" rtl="0" eaLnBrk="1" fontAlgn="ctr"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（家屋等損壊地域除く）</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337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鳥取県中部地震</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28</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10</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21</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弱</a:t>
                      </a:r>
                      <a:endParaRPr kumimoji="1" lang="en-US" altLang="ja-JP"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6.6</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 </a:t>
                      </a:r>
                      <a:r>
                        <a:rPr kumimoji="1" lang="en-US" altLang="ja-JP" sz="1400" b="0" i="0" u="none" strike="noStrike" kern="1200" cap="none" normalizeH="0" baseline="0" dirty="0">
                          <a:ln>
                            <a:noFill/>
                          </a:ln>
                          <a:solidFill>
                            <a:schemeClr val="tx1"/>
                          </a:solidFill>
                          <a:effectLst/>
                          <a:latin typeface="+mn-ea"/>
                          <a:ea typeface="+mn-ea"/>
                          <a:cs typeface="+mn-cs"/>
                        </a:rPr>
                        <a:t>1.6</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a:ln>
                            <a:noFill/>
                          </a:ln>
                          <a:solidFill>
                            <a:schemeClr val="tx1"/>
                          </a:solidFill>
                          <a:effectLst/>
                          <a:latin typeface="+mn-ea"/>
                          <a:ea typeface="+mn-ea"/>
                        </a:rPr>
                        <a:t>4</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5227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大阪府北部を震源とする</a:t>
                      </a:r>
                      <a:r>
                        <a:rPr kumimoji="1" lang="zh-TW"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地震</a:t>
                      </a:r>
                      <a:endPar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n-ea"/>
                          <a:ea typeface="+mn-ea"/>
                        </a:rPr>
                        <a:t>平成</a:t>
                      </a:r>
                      <a:r>
                        <a:rPr kumimoji="1" lang="en-US" altLang="ja-JP" sz="1400" b="0" i="0" u="none" strike="noStrike" cap="none" normalizeH="0" baseline="0" dirty="0">
                          <a:ln>
                            <a:noFill/>
                          </a:ln>
                          <a:solidFill>
                            <a:schemeClr val="tx1"/>
                          </a:solidFill>
                          <a:effectLst/>
                          <a:latin typeface="+mn-ea"/>
                          <a:ea typeface="+mn-ea"/>
                        </a:rPr>
                        <a:t>30</a:t>
                      </a:r>
                      <a:r>
                        <a:rPr kumimoji="1" lang="ja-JP" altLang="en-US" sz="1400" b="0" i="0" u="none" strike="noStrike" cap="none" normalizeH="0" baseline="0" dirty="0">
                          <a:ln>
                            <a:noFill/>
                          </a:ln>
                          <a:solidFill>
                            <a:schemeClr val="tx1"/>
                          </a:solidFill>
                          <a:effectLst/>
                          <a:latin typeface="+mn-ea"/>
                          <a:ea typeface="+mn-ea"/>
                        </a:rPr>
                        <a:t>年</a:t>
                      </a: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月</a:t>
                      </a:r>
                      <a:r>
                        <a:rPr kumimoji="1" lang="en-US" altLang="ja-JP" sz="1400" b="0" i="0" u="none" strike="noStrike" cap="none" normalizeH="0" baseline="0" dirty="0">
                          <a:ln>
                            <a:noFill/>
                          </a:ln>
                          <a:solidFill>
                            <a:schemeClr val="tx1"/>
                          </a:solidFill>
                          <a:effectLst/>
                          <a:latin typeface="+mn-ea"/>
                          <a:ea typeface="+mn-ea"/>
                        </a:rPr>
                        <a:t>18</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rPr>
                        <a:t>6</a:t>
                      </a:r>
                      <a:r>
                        <a:rPr kumimoji="1" lang="ja-JP" altLang="en-US" sz="1400" b="0" i="0" u="none" strike="noStrike" cap="none" normalizeH="0" baseline="0" dirty="0">
                          <a:ln>
                            <a:noFill/>
                          </a:ln>
                          <a:solidFill>
                            <a:schemeClr val="tx1"/>
                          </a:solidFill>
                          <a:effectLst/>
                          <a:latin typeface="+mn-ea"/>
                          <a:ea typeface="+mn-ea"/>
                        </a:rPr>
                        <a:t>弱</a:t>
                      </a:r>
                      <a:endParaRPr kumimoji="1" lang="en-US" altLang="ja-JP" sz="1400" b="0" i="0" u="none" strike="noStrike" cap="none" normalizeH="0" baseline="0" dirty="0">
                        <a:ln>
                          <a:noFill/>
                        </a:ln>
                        <a:solidFill>
                          <a:schemeClr val="tx1"/>
                        </a:solidFill>
                        <a:effectLst/>
                        <a:latin typeface="+mn-ea"/>
                        <a:ea typeface="+mn-ea"/>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kern="1200" cap="none" normalizeH="0" baseline="0" dirty="0">
                          <a:ln>
                            <a:noFill/>
                          </a:ln>
                          <a:solidFill>
                            <a:schemeClr val="tx1"/>
                          </a:solidFill>
                          <a:effectLst/>
                          <a:latin typeface="+mn-ea"/>
                          <a:ea typeface="+mn-ea"/>
                          <a:cs typeface="+mn-cs"/>
                        </a:rPr>
                        <a:t>6.1</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kern="1200" cap="none" normalizeH="0" baseline="0" dirty="0">
                          <a:ln>
                            <a:noFill/>
                          </a:ln>
                          <a:solidFill>
                            <a:schemeClr val="tx1"/>
                          </a:solidFill>
                          <a:effectLst/>
                          <a:latin typeface="+mn-ea"/>
                          <a:ea typeface="+mn-ea"/>
                          <a:cs typeface="+mn-cs"/>
                        </a:rPr>
                        <a:t>約 </a:t>
                      </a:r>
                      <a:r>
                        <a:rPr kumimoji="1" lang="en-US" altLang="ja-JP" sz="1400" b="0" i="0" u="none" strike="noStrike" kern="1200" cap="none" normalizeH="0" baseline="0" dirty="0">
                          <a:ln>
                            <a:noFill/>
                          </a:ln>
                          <a:solidFill>
                            <a:schemeClr val="tx1"/>
                          </a:solidFill>
                          <a:effectLst/>
                          <a:latin typeface="+mn-ea"/>
                          <a:ea typeface="+mn-ea"/>
                          <a:cs typeface="+mn-cs"/>
                        </a:rPr>
                        <a:t>9.4 </a:t>
                      </a:r>
                      <a:endParaRPr kumimoji="1" lang="ja-JP" altLang="en-US" sz="1400" b="0" i="0" u="none" strike="noStrike" kern="1200" cap="none" normalizeH="0" baseline="0" dirty="0">
                        <a:ln>
                          <a:noFill/>
                        </a:ln>
                        <a:solidFill>
                          <a:schemeClr val="tx1"/>
                        </a:solidFill>
                        <a:effectLst/>
                        <a:latin typeface="+mn-ea"/>
                        <a:ea typeface="+mn-ea"/>
                        <a:cs typeface="+mn-cs"/>
                      </a:endParaRP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1" lang="en-US" altLang="ja-JP" sz="1400" b="0" i="0" u="none" strike="noStrike" cap="none" normalizeH="0" baseline="0" dirty="0">
                          <a:ln>
                            <a:noFill/>
                          </a:ln>
                          <a:solidFill>
                            <a:schemeClr val="tx1"/>
                          </a:solidFill>
                          <a:effectLst/>
                          <a:latin typeface="+mn-ea"/>
                          <a:ea typeface="+mn-ea"/>
                        </a:rPr>
                        <a:t>2</a:t>
                      </a:r>
                      <a:r>
                        <a:rPr kumimoji="1" lang="ja-JP" altLang="en-US" sz="1400" b="0" i="0" u="none" strike="noStrike" cap="none" normalizeH="0" baseline="0" dirty="0">
                          <a:ln>
                            <a:noFill/>
                          </a:ln>
                          <a:solidFill>
                            <a:schemeClr val="tx1"/>
                          </a:solidFill>
                          <a:effectLst/>
                          <a:latin typeface="+mn-ea"/>
                          <a:ea typeface="+mn-ea"/>
                        </a:rPr>
                        <a:t>日</a:t>
                      </a:r>
                    </a:p>
                  </a:txBody>
                  <a:tcPr marL="93142" marR="93142" marT="45705" marB="457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5887462"/>
                  </a:ext>
                </a:extLst>
              </a:tr>
            </a:tbl>
          </a:graphicData>
        </a:graphic>
      </p:graphicFrame>
    </p:spTree>
    <p:extLst>
      <p:ext uri="{BB962C8B-B14F-4D97-AF65-F5344CB8AC3E}">
        <p14:creationId xmlns:p14="http://schemas.microsoft.com/office/powerpoint/2010/main" val="1870590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10264</Words>
  <Application>Microsoft Office PowerPoint</Application>
  <PresentationFormat>A4 210 x 297 mm</PresentationFormat>
  <Paragraphs>1916</Paragraphs>
  <Slides>69</Slides>
  <Notes>37</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69</vt:i4>
      </vt:variant>
    </vt:vector>
  </HeadingPairs>
  <TitlesOfParts>
    <vt:vector size="91" baseType="lpstr">
      <vt:lpstr>Arial Unicode MS</vt:lpstr>
      <vt:lpstr>ＤＦ特太ゴシック体</vt:lpstr>
      <vt:lpstr>HGPｺﾞｼｯｸE</vt:lpstr>
      <vt:lpstr>HGPｺﾞｼｯｸM</vt:lpstr>
      <vt:lpstr>HGP創英角ｺﾞｼｯｸUB</vt:lpstr>
      <vt:lpstr>HGP創英角ﾎﾟｯﾌﾟ体</vt:lpstr>
      <vt:lpstr>HGSｺﾞｼｯｸE</vt:lpstr>
      <vt:lpstr>HGSｺﾞｼｯｸM</vt:lpstr>
      <vt:lpstr>HGS創英角ﾎﾟｯﾌﾟ体</vt:lpstr>
      <vt:lpstr>HG丸ｺﾞｼｯｸM-PRO</vt:lpstr>
      <vt:lpstr>ＭＳ Ｐゴシック</vt:lpstr>
      <vt:lpstr>ＭＳ Ｐ明朝</vt:lpstr>
      <vt:lpstr>ＭＳ ゴシック</vt:lpstr>
      <vt:lpstr>ＭＳ 明朝</vt:lpstr>
      <vt:lpstr>新細明體</vt:lpstr>
      <vt:lpstr>メイリオ</vt:lpstr>
      <vt:lpstr>Arial</vt:lpstr>
      <vt:lpstr>Calibri</vt:lpstr>
      <vt:lpstr>Century</vt:lpstr>
      <vt:lpstr>Times New Roman</vt:lpstr>
      <vt:lpstr>Wingdings</vt:lpstr>
      <vt:lpstr>Office ​​テーマ</vt:lpstr>
      <vt:lpstr>水道行政の現状と課題について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水道管路の適正な更新に向けた取組</vt:lpstr>
      <vt:lpstr>PowerPoint プレゼンテーション</vt:lpstr>
      <vt:lpstr>PowerPoint プレゼンテーション</vt:lpstr>
      <vt:lpstr>基幹管路の耐震化状況(平成28年度末)</vt:lpstr>
      <vt:lpstr>PowerPoint プレゼンテーション</vt:lpstr>
      <vt:lpstr>PowerPoint プレゼンテーション</vt:lpstr>
      <vt:lpstr>耐震化状況(平成28年度末)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HRDIP Performance in Natural Hazard</vt:lpstr>
      <vt:lpstr>HRDIP Installation in USA</vt:lpstr>
      <vt:lpstr>PowerPoint プレゼンテーション</vt:lpstr>
      <vt:lpstr>PowerPoint プレゼンテーション</vt:lpstr>
      <vt:lpstr>PowerPoint プレゼンテーション</vt:lpstr>
      <vt:lpstr>PowerPoint プレゼンテーション</vt:lpstr>
      <vt:lpstr>水道管路の適正な更新に向けての課題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海外における水道事業の再公営化事例を踏まえた対応策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水道施設整備費　年度別推移 （平成21年度予算～平成31年度要求）</vt:lpstr>
      <vt:lpstr>平成31年度水道施設整備関係予算</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平成２９年度水道施設整備関係予算概算要求</dc:title>
  <dc:creator>厚生労働省ネットワークシステム</dc:creator>
  <cp:lastModifiedBy>NPO法人水道千葉</cp:lastModifiedBy>
  <cp:revision>125</cp:revision>
  <cp:lastPrinted>2018-11-01T04:29:59Z</cp:lastPrinted>
  <dcterms:created xsi:type="dcterms:W3CDTF">2016-10-05T06:29:38Z</dcterms:created>
  <dcterms:modified xsi:type="dcterms:W3CDTF">2018-11-01T04:33:35Z</dcterms:modified>
</cp:coreProperties>
</file>